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1103" r:id="rId6"/>
    <p:sldId id="1110" r:id="rId7"/>
    <p:sldId id="1104" r:id="rId8"/>
    <p:sldId id="1105" r:id="rId9"/>
    <p:sldId id="1106" r:id="rId10"/>
    <p:sldId id="1107" r:id="rId11"/>
    <p:sldId id="1109" r:id="rId12"/>
    <p:sldId id="1108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6536" autoAdjust="0"/>
  </p:normalViewPr>
  <p:slideViewPr>
    <p:cSldViewPr snapToGrid="0">
      <p:cViewPr varScale="1">
        <p:scale>
          <a:sx n="98" d="100"/>
          <a:sy n="98" d="100"/>
        </p:scale>
        <p:origin x="42" y="4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47426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CA_n5A-n28A-n105A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pPr hangingPunct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CA_n26A-n28A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2587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30444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222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1306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0276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2513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74187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Summary of offline drafting discussions for RAN4 spectrum related WI proposals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/>
              <a:t>3GPP RAN WG4 </a:t>
            </a:r>
            <a:r>
              <a:rPr lang="en-US" sz="2000" dirty="0" smtClean="0"/>
              <a:t>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99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Rotterdam, Netherlands, March 20-23, </a:t>
            </a:r>
            <a:r>
              <a:rPr lang="nl-NL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9.1.5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950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RP‑230763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PC1.5 intra-band UL CA (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RP-230167/168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 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PC1.5 intra-band UL CA (RP-230167/RP-230168)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Not consider PC1.5 intra-band UL CA in Rel-18</a:t>
            </a:r>
          </a:p>
        </p:txBody>
      </p:sp>
    </p:spTree>
    <p:extLst>
      <p:ext uri="{BB962C8B-B14F-4D97-AF65-F5344CB8AC3E}">
        <p14:creationId xmlns:p14="http://schemas.microsoft.com/office/powerpoint/2010/main" val="10164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944424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700/800/900MHz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follow-up (RP-230392, CATT)</a:t>
            </a:r>
            <a:endParaRPr lang="ru-RU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02040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</a:t>
            </a:r>
            <a:r>
              <a:rPr lang="en-US" altLang="zh-CN" sz="1400" dirty="0"/>
              <a:t>WID on R18 NR inter-band combinations for Low-Low </a:t>
            </a:r>
            <a:r>
              <a:rPr lang="en-US" altLang="zh-CN" sz="1400" dirty="0" smtClean="0"/>
              <a:t>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Change the title to be </a:t>
            </a:r>
            <a:r>
              <a:rPr lang="en-US" altLang="zh-CN" sz="1200" dirty="0"/>
              <a:t>aligned with SI </a:t>
            </a:r>
            <a:r>
              <a:rPr lang="en-US" altLang="zh-CN" sz="1200" dirty="0" smtClean="0"/>
              <a:t>of FS_NR_700800900_combo_enh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Objectives will be aligned with the outcome of study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Include the band combinations which were studied in SI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CA_n5-n8</a:t>
            </a:r>
          </a:p>
          <a:p>
            <a:pPr lvl="4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Study the feasibility of non-simultaneous n5 DL + n8 UL with the existing specifications [RAN2]</a:t>
            </a:r>
          </a:p>
          <a:p>
            <a:pPr lvl="5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Note: RAN2 work will be triggered by LS from RAN4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CA_n5-n28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CA_n8-n20-n28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Specify the following requirements based on down-selection of options of the outcome of SI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Define </a:t>
            </a:r>
            <a:r>
              <a:rPr lang="en-US" altLang="zh-CN" sz="1200" dirty="0" err="1"/>
              <a:t>Tib</a:t>
            </a:r>
            <a:r>
              <a:rPr lang="en-US" altLang="zh-CN" sz="1200" dirty="0"/>
              <a:t>/Rib for the band combinations.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Define </a:t>
            </a:r>
            <a:r>
              <a:rPr lang="en-US" altLang="zh-CN" sz="1200" dirty="0"/>
              <a:t>REFRENS degradation for some specific band combinations if it’s needed.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Define </a:t>
            </a:r>
            <a:r>
              <a:rPr lang="en-US" altLang="zh-CN" sz="1200" dirty="0"/>
              <a:t>other necessary requirements for some specific band combinations if they are identified to be needed.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strike="sngStrike" dirty="0" smtClean="0"/>
              <a:t>Specify </a:t>
            </a:r>
            <a:r>
              <a:rPr lang="en-US" altLang="zh-CN" sz="1200" strike="sngStrike" dirty="0"/>
              <a:t>necessary </a:t>
            </a:r>
            <a:r>
              <a:rPr lang="en-US" altLang="zh-CN" sz="1200" strike="sngStrike" dirty="0" err="1"/>
              <a:t>signalling</a:t>
            </a:r>
            <a:r>
              <a:rPr lang="en-US" altLang="zh-CN" sz="1200" strike="sngStrike" dirty="0"/>
              <a:t> for some specific band combinations if </a:t>
            </a:r>
            <a:r>
              <a:rPr lang="en-US" altLang="zh-CN" sz="1200" strike="sngStrike" dirty="0" smtClean="0"/>
              <a:t>needed [RAN2]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Handle the following </a:t>
            </a:r>
            <a:r>
              <a:rPr lang="en-US" altLang="zh-CN" sz="1200" dirty="0"/>
              <a:t>new band combinations </a:t>
            </a:r>
            <a:r>
              <a:rPr lang="en-US" altLang="zh-CN" sz="1200" dirty="0" smtClean="0"/>
              <a:t>in the separate study item </a:t>
            </a:r>
            <a:r>
              <a:rPr lang="en-US" altLang="zh-CN" sz="1200" strike="sngStrike" dirty="0" smtClean="0"/>
              <a:t>in [Rel-19]</a:t>
            </a:r>
            <a:endParaRPr lang="en-US" altLang="zh-CN" sz="1200" strike="sngStrike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CA_n5A-n28A-n105A </a:t>
            </a:r>
            <a:r>
              <a:rPr lang="en-US" altLang="zh-CN" sz="1200" dirty="0"/>
              <a:t>with </a:t>
            </a:r>
            <a:r>
              <a:rPr lang="en-US" altLang="zh-CN" sz="1200" dirty="0" smtClean="0"/>
              <a:t>two band </a:t>
            </a:r>
            <a:r>
              <a:rPr lang="en-US" altLang="zh-CN" sz="1200" dirty="0"/>
              <a:t>UL CA configuration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CA_n26A-n28A with two band UL CA configuration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NOTE: the band combinations can be introduced in the release independent way</a:t>
            </a:r>
            <a:endParaRPr lang="zh-CN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</p:txBody>
      </p:sp>
    </p:spTree>
    <p:extLst>
      <p:ext uri="{BB962C8B-B14F-4D97-AF65-F5344CB8AC3E}">
        <p14:creationId xmlns:p14="http://schemas.microsoft.com/office/powerpoint/2010/main" val="17570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RedCap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HPUE (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RP-230312, China Telecom)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Tentative agreement (</a:t>
            </a:r>
            <a:r>
              <a:rPr lang="en-US" altLang="zh-CN" sz="1600" b="1" dirty="0" smtClean="0">
                <a:solidFill>
                  <a:srgbClr val="00B050"/>
                </a:solidFill>
              </a:rPr>
              <a:t>Green font</a:t>
            </a:r>
            <a:r>
              <a:rPr lang="en-US" altLang="zh-CN" sz="1600" b="1" dirty="0" smtClean="0"/>
              <a:t>)</a:t>
            </a:r>
            <a:endParaRPr lang="en-US" altLang="zh-CN" sz="1600" b="1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How </a:t>
            </a:r>
            <a:r>
              <a:rPr lang="en-US" altLang="zh-CN" sz="1600" dirty="0"/>
              <a:t>to introduce HPUE for </a:t>
            </a:r>
            <a:r>
              <a:rPr lang="en-US" altLang="zh-CN" sz="1600" dirty="0" err="1"/>
              <a:t>RedCap</a:t>
            </a:r>
            <a:r>
              <a:rPr lang="en-US" altLang="zh-CN" sz="1600" dirty="0"/>
              <a:t> HPUE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Option 1: Dedicated </a:t>
            </a:r>
            <a:r>
              <a:rPr lang="en-US" altLang="zh-CN" sz="1400" dirty="0" smtClean="0"/>
              <a:t>WID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Remove n71 and n25 to keep one FDD and one TDD band as example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Study phase: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Study the possibility to enable HPUE including PC2 for </a:t>
            </a:r>
            <a:r>
              <a:rPr lang="en-US" altLang="zh-CN" sz="1400" dirty="0" err="1" smtClean="0"/>
              <a:t>RedCap</a:t>
            </a:r>
            <a:r>
              <a:rPr lang="en-US" altLang="zh-CN" sz="1400" dirty="0" smtClean="0"/>
              <a:t> in the band agnostic way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Study the form factor to be specified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Normative work phase: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introduce the support of HPUE PC2 for </a:t>
            </a:r>
            <a:r>
              <a:rPr lang="en-US" altLang="zh-CN" sz="1400" dirty="0" err="1" smtClean="0"/>
              <a:t>RedCap</a:t>
            </a:r>
            <a:r>
              <a:rPr lang="en-US" altLang="zh-CN" sz="1400" dirty="0" smtClean="0"/>
              <a:t> UE based on the outcome of study phase.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FFS add the list of bands which can support PC2 for </a:t>
            </a:r>
            <a:r>
              <a:rPr lang="en-US" altLang="zh-CN" sz="1400" dirty="0" err="1" smtClean="0"/>
              <a:t>RedCap</a:t>
            </a:r>
            <a:r>
              <a:rPr lang="en-US" altLang="zh-CN" sz="1400" dirty="0" smtClean="0"/>
              <a:t> in RAN4 specification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Option 2: Prepare CR to enable HPUE including PC2 for </a:t>
            </a:r>
            <a:r>
              <a:rPr lang="en-US" altLang="zh-CN" sz="1400" dirty="0" err="1"/>
              <a:t>RedCap</a:t>
            </a:r>
            <a:r>
              <a:rPr lang="en-US" altLang="zh-CN" sz="1400" dirty="0"/>
              <a:t> in a generic manner in </a:t>
            </a:r>
            <a:r>
              <a:rPr lang="en-US" altLang="zh-CN" sz="1400" dirty="0" smtClean="0"/>
              <a:t>TEI17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rgbClr val="00B050"/>
                </a:solidFill>
              </a:rPr>
              <a:t>Option 3: RAN </a:t>
            </a:r>
            <a:r>
              <a:rPr lang="en-US" altLang="zh-CN" sz="1400" dirty="0">
                <a:solidFill>
                  <a:srgbClr val="00B050"/>
                </a:solidFill>
              </a:rPr>
              <a:t>task RAN4 </a:t>
            </a:r>
            <a:r>
              <a:rPr lang="en-US" altLang="zh-CN" sz="1400" dirty="0" smtClean="0">
                <a:solidFill>
                  <a:srgbClr val="00B050"/>
                </a:solidFill>
              </a:rPr>
              <a:t>the following work in the next quarter and come back to RAN#100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rgbClr val="00B050"/>
                </a:solidFill>
              </a:rPr>
              <a:t>To study how to </a:t>
            </a:r>
            <a:r>
              <a:rPr lang="en-US" altLang="zh-CN" sz="1400" dirty="0">
                <a:solidFill>
                  <a:srgbClr val="00B050"/>
                </a:solidFill>
              </a:rPr>
              <a:t>enable HPUE including PC2 for </a:t>
            </a:r>
            <a:r>
              <a:rPr lang="en-US" altLang="zh-CN" sz="1400" dirty="0" err="1">
                <a:solidFill>
                  <a:srgbClr val="00B050"/>
                </a:solidFill>
              </a:rPr>
              <a:t>RedCap</a:t>
            </a:r>
            <a:r>
              <a:rPr lang="en-US" altLang="zh-CN" sz="1400" dirty="0">
                <a:solidFill>
                  <a:srgbClr val="00B050"/>
                </a:solidFill>
              </a:rPr>
              <a:t> in the band agnostic </a:t>
            </a:r>
            <a:r>
              <a:rPr lang="en-US" altLang="zh-CN" sz="1400" dirty="0" smtClean="0">
                <a:solidFill>
                  <a:srgbClr val="00B050"/>
                </a:solidFill>
              </a:rPr>
              <a:t>way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olidFill>
                  <a:srgbClr val="00B050"/>
                </a:solidFill>
              </a:rPr>
              <a:t>To study </a:t>
            </a:r>
            <a:r>
              <a:rPr lang="en-US" altLang="zh-CN" sz="1400" dirty="0">
                <a:solidFill>
                  <a:srgbClr val="00B050"/>
                </a:solidFill>
              </a:rPr>
              <a:t>the </a:t>
            </a:r>
            <a:r>
              <a:rPr lang="en-US" altLang="zh-CN" sz="1400" dirty="0" smtClean="0">
                <a:solidFill>
                  <a:srgbClr val="00B050"/>
                </a:solidFill>
              </a:rPr>
              <a:t>applicable form factor, e.g., sensor, camera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5204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dding bands for </a:t>
            </a:r>
            <a:r>
              <a:rPr lang="en-US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RedCap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GB" altLang="zh-CN" b="1" dirty="0" smtClean="0"/>
              <a:t>RP-230463-&gt; 0743, Ericsson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Objectives:</a:t>
            </a:r>
            <a:endParaRPr lang="en-US" altLang="zh-CN" sz="16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strike="dblStrike" dirty="0" smtClean="0"/>
              <a:t>Option 1 (RP-230463):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strike="dblStrike" dirty="0"/>
              <a:t>Specify and modify core requirements (e.g. UE power class, Additional Maximum Power Reduction (A-MPR), Reference sensitivity, blocking performance) and specifications for the NR bands listed in the table below to support Redcap UE a release-independent way (from Rel-17 onwards).</a:t>
            </a:r>
            <a:endParaRPr lang="en-US" altLang="zh-CN" sz="1400" strike="dblStrike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Option </a:t>
            </a:r>
            <a:r>
              <a:rPr lang="en-US" altLang="zh-CN" sz="1400" dirty="0" smtClean="0"/>
              <a:t>2: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Specify reference sensitivity requirements for bands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n105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3617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bands (RP-230659, </a:t>
            </a:r>
            <a:r>
              <a:rPr lang="en-US" altLang="zh-CN" b="1" dirty="0"/>
              <a:t>Inmarsat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New </a:t>
            </a:r>
            <a:r>
              <a:rPr lang="en-US" altLang="zh-CN" sz="1600" dirty="0"/>
              <a:t>WID on Introduction of the satellite Extended L-band: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Add the regional regulation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Add power class 5 (PC5) for NB1, NB2 and M1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Remove the following note 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NOTE: Work on further UE Power Class 2, 1.5 and 1 may commence based on the RAN#99 </a:t>
            </a:r>
            <a:r>
              <a:rPr lang="en-GB" altLang="zh-CN" sz="1400" dirty="0" smtClean="0"/>
              <a:t>decision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Support </a:t>
            </a:r>
            <a:r>
              <a:rPr lang="en-GB" altLang="zh-CN" sz="1400" dirty="0"/>
              <a:t>100KHz channel raster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8181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bands (RP-230664/665, Vodafone)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New </a:t>
            </a:r>
            <a:r>
              <a:rPr lang="en-US" altLang="zh-CN" sz="1600" dirty="0"/>
              <a:t>WID for new FDD Bands using the uplink from n28 and the downlink of n75 and </a:t>
            </a:r>
            <a:r>
              <a:rPr lang="en-US" altLang="zh-CN" sz="1600" dirty="0" smtClean="0"/>
              <a:t>n76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strike="sngStrike" dirty="0" smtClean="0"/>
              <a:t>With the clarification of use case online, can companies accept the WID proposal?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Add the clarification of RF architecture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The RF requirements should be derived based on the assumption that UE supports the corresponding band combinations, i.e., CA_n28-n75 and CA_n28-n76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No new CA band combinations including the new bands are specified in WI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Some companies had some comments on the details of WID.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37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bands (RP-230645/646, </a:t>
            </a:r>
            <a:r>
              <a:rPr lang="en-US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Mediatek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New </a:t>
            </a:r>
            <a:r>
              <a:rPr lang="en-US" altLang="zh-CN" sz="1600" dirty="0"/>
              <a:t>WID: FDD band (L+S band) for 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NTN </a:t>
            </a:r>
            <a:r>
              <a:rPr lang="en-US" altLang="zh-CN" sz="1600" dirty="0" smtClean="0"/>
              <a:t>operation</a:t>
            </a:r>
            <a:endParaRPr lang="en-GB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Whether to </a:t>
            </a:r>
            <a:r>
              <a:rPr lang="en-GB" altLang="zh-CN" sz="1400" dirty="0"/>
              <a:t>h</a:t>
            </a:r>
            <a:r>
              <a:rPr lang="en-GB" altLang="zh-CN" sz="1400" dirty="0" smtClean="0"/>
              <a:t>ave separate WID for </a:t>
            </a:r>
            <a:r>
              <a:rPr lang="en-GB" altLang="zh-CN" sz="1400" dirty="0" err="1" smtClean="0"/>
              <a:t>IoT</a:t>
            </a:r>
            <a:r>
              <a:rPr lang="en-GB" altLang="zh-CN" sz="1400" dirty="0" smtClean="0"/>
              <a:t> NTN L+S band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Option 1: separate WI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strike="sngStrike" dirty="0" smtClean="0"/>
              <a:t>Option 2</a:t>
            </a:r>
            <a:r>
              <a:rPr lang="en-GB" altLang="zh-CN" sz="1400" strike="sngStrike" dirty="0"/>
              <a:t>: merge it to </a:t>
            </a:r>
            <a:r>
              <a:rPr lang="en-GB" altLang="zh-CN" sz="1400" strike="sngStrike" dirty="0" smtClean="0"/>
              <a:t>WI of </a:t>
            </a:r>
            <a:r>
              <a:rPr lang="en-GB" altLang="zh-CN" sz="1400" strike="sngStrike" dirty="0" err="1" smtClean="0"/>
              <a:t>NR_NTN_Lsband</a:t>
            </a:r>
            <a:endParaRPr lang="en-GB" altLang="zh-CN" sz="1400" strike="sngStrike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Add power class 5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7934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1866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bands (RP-230684 -&gt; 745, T-Mobile USA)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 smtClean="0"/>
              <a:t>Agreement: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New </a:t>
            </a:r>
            <a:r>
              <a:rPr lang="en-US" altLang="zh-CN" sz="1600" dirty="0"/>
              <a:t>WID on Introduction of 600 MHz US LTE Band including 1.4 and 3 MHz Channel Bandwidths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Keep both 1.4MHz and 3MHz for the new band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Add 36.307 for release independency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4838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purl.org/dc/elements/1.1/"/>
    <ds:schemaRef ds:uri="http://schemas.microsoft.com/office/2006/documentManagement/types"/>
    <ds:schemaRef ds:uri="a915fe38-2618-47b6-8303-829fb71466d5"/>
    <ds:schemaRef ds:uri="http://purl.org/dc/terms/"/>
    <ds:schemaRef ds:uri="http://www.w3.org/XML/1998/namespace"/>
    <ds:schemaRef ds:uri="http://schemas.microsoft.com/office/infopath/2007/PartnerControls"/>
    <ds:schemaRef ds:uri="23d77754-4ccc-4c57-9291-cab09e81894a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347260</TotalTime>
  <Words>745</Words>
  <Application>Microsoft Office PowerPoint</Application>
  <PresentationFormat>宽屏</PresentationFormat>
  <Paragraphs>92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Summary of offline drafting discussions for RAN4 spectrum related WI proposals </vt:lpstr>
      <vt:lpstr>PC1.5 intra-band UL CA (RP-230167/168)</vt:lpstr>
      <vt:lpstr>700/800/900MHz follow-up (RP-230392, CATT)</vt:lpstr>
      <vt:lpstr>RedCap HPUE (RP-230312, China Telecom)</vt:lpstr>
      <vt:lpstr>Adding bands for RedCap (RP-230463-&gt; 0743, Ericsson)</vt:lpstr>
      <vt:lpstr>New bands (RP-230659, Inmarsat)</vt:lpstr>
      <vt:lpstr>New bands (RP-230664/665, Vodafone)</vt:lpstr>
      <vt:lpstr>New bands (RP-230645/646, Mediatek)</vt:lpstr>
      <vt:lpstr>New bands (RP-230684 -&gt; 745, T-Mobile USA)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2965</cp:revision>
  <cp:lastPrinted>2016-09-15T08:31:35Z</cp:lastPrinted>
  <dcterms:created xsi:type="dcterms:W3CDTF">2009-11-27T05:15:11Z</dcterms:created>
  <dcterms:modified xsi:type="dcterms:W3CDTF">2023-03-22T10:25:33Z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(3)zZ8pu3a75YbxopBWJWdohSKWZSKabmtEcsTDq0yllwo/7Irbjdifdbtbe7w/3jfjndtO8dvj
CLxathji0ezPtg8O45/wE0JhVQqnSLLc2LFrusVYn2bONl1Z9hkkcAjR2eggT9WXISIAtM+A
7/lGcJdiYZuvzf+cuxrhs9GdihhMaJgdAOxsceIugMCcFRhdU4OYyQNMFE5B1AjtGr3SaQzt
C7l43UUdesIJQtIg1H</vt:lpwstr>
  </property>
  <property fmtid="{D5CDD505-2E9C-101B-9397-08002B2CF9AE}" pid="11" name="_2015_ms_pID_7253431">
    <vt:lpwstr>84zvmFoobbIciANtSKQpCAx0C5cJpSa/mKaxHvgQEbiNM+csTIl6xo
Q5S2p16MLDSeio6ffUjld9BW4yHi3LySNEnU1R9OQRmt4frpq7cFXKaz+Zscy5tJZkGLpTrC
y5ndU6q4N/kPTAjEWmHHSgO9SkYIHJpYjln6+mRhk+DowNTXBzaNa/TGAsPkQQqdlG69qNOE
qTN58ZYvXWNFTzp+ucqEAu3VcagKnmj+CN3y</vt:lpwstr>
  </property>
  <property fmtid="{D5CDD505-2E9C-101B-9397-08002B2CF9AE}" pid="12" name="_2015_ms_pID_7253432">
    <vt:lpwstr>QA==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1679328980</vt:lpwstr>
  </property>
</Properties>
</file>