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349" r:id="rId2"/>
    <p:sldId id="350" r:id="rId3"/>
    <p:sldId id="351" r:id="rId4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86410" autoAdjust="0"/>
  </p:normalViewPr>
  <p:slideViewPr>
    <p:cSldViewPr snapToGrid="0" snapToObjects="1" showGuides="1">
      <p:cViewPr varScale="1">
        <p:scale>
          <a:sx n="107" d="100"/>
          <a:sy n="107" d="100"/>
        </p:scale>
        <p:origin x="106" y="427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3/13/2023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13/03/2023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Rel-19 Timeline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/>
              <a:t>MediaTek Inc.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>
                <a:latin typeface="+mj-lt"/>
              </a:rPr>
              <a:t>3GPP TSG RAN#99	RP-230650</a:t>
            </a:r>
          </a:p>
          <a:p>
            <a:pPr>
              <a:tabLst>
                <a:tab pos="11199813" algn="r"/>
              </a:tabLst>
            </a:pPr>
            <a:r>
              <a:rPr lang="en-US" dirty="0"/>
              <a:t>March 20</a:t>
            </a:r>
            <a:r>
              <a:rPr lang="en-US" baseline="30000" dirty="0"/>
              <a:t>th</a:t>
            </a:r>
            <a:r>
              <a:rPr lang="en-US" dirty="0"/>
              <a:t> – 23</a:t>
            </a:r>
            <a:r>
              <a:rPr lang="en-US" baseline="30000" dirty="0"/>
              <a:t>rd</a:t>
            </a:r>
            <a:r>
              <a:rPr lang="en-US" dirty="0"/>
              <a:t>, 2023	Agenda Item 15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Rel-19 Timeline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  <p:graphicFrame>
        <p:nvGraphicFramePr>
          <p:cNvPr id="5" name="Content Placeholder 11">
            <a:extLst>
              <a:ext uri="{FF2B5EF4-FFF2-40B4-BE49-F238E27FC236}">
                <a16:creationId xmlns:a16="http://schemas.microsoft.com/office/drawing/2014/main" id="{AE75EA5E-FCDB-46C9-B9A4-9D162B90C8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4216080"/>
              </p:ext>
            </p:extLst>
          </p:nvPr>
        </p:nvGraphicFramePr>
        <p:xfrm>
          <a:off x="711762" y="1701007"/>
          <a:ext cx="10539474" cy="4392414"/>
        </p:xfrm>
        <a:graphic>
          <a:graphicData uri="http://schemas.openxmlformats.org/drawingml/2006/table">
            <a:tbl>
              <a:tblPr/>
              <a:tblGrid>
                <a:gridCol w="810728">
                  <a:extLst>
                    <a:ext uri="{9D8B030D-6E8A-4147-A177-3AD203B41FA5}">
                      <a16:colId xmlns:a16="http://schemas.microsoft.com/office/drawing/2014/main" val="3522886357"/>
                    </a:ext>
                  </a:extLst>
                </a:gridCol>
                <a:gridCol w="810729">
                  <a:extLst>
                    <a:ext uri="{9D8B030D-6E8A-4147-A177-3AD203B41FA5}">
                      <a16:colId xmlns:a16="http://schemas.microsoft.com/office/drawing/2014/main" val="3234465432"/>
                    </a:ext>
                  </a:extLst>
                </a:gridCol>
                <a:gridCol w="810729">
                  <a:extLst>
                    <a:ext uri="{9D8B030D-6E8A-4147-A177-3AD203B41FA5}">
                      <a16:colId xmlns:a16="http://schemas.microsoft.com/office/drawing/2014/main" val="2900956034"/>
                    </a:ext>
                  </a:extLst>
                </a:gridCol>
                <a:gridCol w="810728">
                  <a:extLst>
                    <a:ext uri="{9D8B030D-6E8A-4147-A177-3AD203B41FA5}">
                      <a16:colId xmlns:a16="http://schemas.microsoft.com/office/drawing/2014/main" val="3076462780"/>
                    </a:ext>
                  </a:extLst>
                </a:gridCol>
                <a:gridCol w="810728">
                  <a:extLst>
                    <a:ext uri="{9D8B030D-6E8A-4147-A177-3AD203B41FA5}">
                      <a16:colId xmlns:a16="http://schemas.microsoft.com/office/drawing/2014/main" val="543432118"/>
                    </a:ext>
                  </a:extLst>
                </a:gridCol>
                <a:gridCol w="810729">
                  <a:extLst>
                    <a:ext uri="{9D8B030D-6E8A-4147-A177-3AD203B41FA5}">
                      <a16:colId xmlns:a16="http://schemas.microsoft.com/office/drawing/2014/main" val="4168982662"/>
                    </a:ext>
                  </a:extLst>
                </a:gridCol>
                <a:gridCol w="810729">
                  <a:extLst>
                    <a:ext uri="{9D8B030D-6E8A-4147-A177-3AD203B41FA5}">
                      <a16:colId xmlns:a16="http://schemas.microsoft.com/office/drawing/2014/main" val="2712102522"/>
                    </a:ext>
                  </a:extLst>
                </a:gridCol>
                <a:gridCol w="810729">
                  <a:extLst>
                    <a:ext uri="{9D8B030D-6E8A-4147-A177-3AD203B41FA5}">
                      <a16:colId xmlns:a16="http://schemas.microsoft.com/office/drawing/2014/main" val="3128973354"/>
                    </a:ext>
                  </a:extLst>
                </a:gridCol>
                <a:gridCol w="810729">
                  <a:extLst>
                    <a:ext uri="{9D8B030D-6E8A-4147-A177-3AD203B41FA5}">
                      <a16:colId xmlns:a16="http://schemas.microsoft.com/office/drawing/2014/main" val="1482907742"/>
                    </a:ext>
                  </a:extLst>
                </a:gridCol>
                <a:gridCol w="810729">
                  <a:extLst>
                    <a:ext uri="{9D8B030D-6E8A-4147-A177-3AD203B41FA5}">
                      <a16:colId xmlns:a16="http://schemas.microsoft.com/office/drawing/2014/main" val="3250644888"/>
                    </a:ext>
                  </a:extLst>
                </a:gridCol>
                <a:gridCol w="810729">
                  <a:extLst>
                    <a:ext uri="{9D8B030D-6E8A-4147-A177-3AD203B41FA5}">
                      <a16:colId xmlns:a16="http://schemas.microsoft.com/office/drawing/2014/main" val="447573476"/>
                    </a:ext>
                  </a:extLst>
                </a:gridCol>
                <a:gridCol w="810729">
                  <a:extLst>
                    <a:ext uri="{9D8B030D-6E8A-4147-A177-3AD203B41FA5}">
                      <a16:colId xmlns:a16="http://schemas.microsoft.com/office/drawing/2014/main" val="1975499666"/>
                    </a:ext>
                  </a:extLst>
                </a:gridCol>
                <a:gridCol w="810729">
                  <a:extLst>
                    <a:ext uri="{9D8B030D-6E8A-4147-A177-3AD203B41FA5}">
                      <a16:colId xmlns:a16="http://schemas.microsoft.com/office/drawing/2014/main" val="4248059527"/>
                    </a:ext>
                  </a:extLst>
                </a:gridCol>
              </a:tblGrid>
              <a:tr h="321870">
                <a:tc gridSpan="4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2023</a:t>
                      </a:r>
                    </a:p>
                  </a:txBody>
                  <a:tcPr marL="58522" marR="58522" marT="58522" marB="5852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2024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50" b="1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50" b="1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2025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50" b="1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50" b="1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50" b="1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2026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292036"/>
                  </a:ext>
                </a:extLst>
              </a:tr>
              <a:tr h="321870"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Q1</a:t>
                      </a:r>
                    </a:p>
                  </a:txBody>
                  <a:tcPr marL="58522" marR="58522" marT="58522" marB="5852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Q2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Q3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Q4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Q1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Q2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Q3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Q4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Q1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Q2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Q3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Q4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Q1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470019"/>
                  </a:ext>
                </a:extLst>
              </a:tr>
              <a:tr h="321870"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#99</a:t>
                      </a:r>
                    </a:p>
                  </a:txBody>
                  <a:tcPr marL="58522" marR="58522" marT="58522" marB="58522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#100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#101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#102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#103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#104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#105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#106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#107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#108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#109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#110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#111</a:t>
                      </a: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5669612"/>
                  </a:ext>
                </a:extLst>
              </a:tr>
              <a:tr h="1640939"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R18</a:t>
                      </a: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0" i="1" kern="1200" dirty="0"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Changed @RAN#98e</a:t>
                      </a:r>
                      <a:endParaRPr lang="en-GB" sz="1000" b="0" i="1" dirty="0"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58522" marR="58522" marT="58522" marB="58522" vert="vert27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1812495"/>
                  </a:ext>
                </a:extLst>
              </a:tr>
              <a:tr h="1777331"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R19</a:t>
                      </a:r>
                    </a:p>
                  </a:txBody>
                  <a:tcPr marL="58522" marR="58522" marT="58522" marB="58522" vert="vert27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5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8522" marR="58522" marT="58522" marB="58522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8444343"/>
                  </a:ext>
                </a:extLst>
              </a:tr>
            </a:tbl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87EAEBD5-1DC4-47B5-990B-A0EDD5341301}"/>
              </a:ext>
            </a:extLst>
          </p:cNvPr>
          <p:cNvGrpSpPr/>
          <p:nvPr/>
        </p:nvGrpSpPr>
        <p:grpSpPr>
          <a:xfrm>
            <a:off x="1894581" y="2788335"/>
            <a:ext cx="628328" cy="439691"/>
            <a:chOff x="5364166" y="2123672"/>
            <a:chExt cx="490879" cy="343507"/>
          </a:xfrm>
        </p:grpSpPr>
        <p:sp>
          <p:nvSpPr>
            <p:cNvPr id="7" name="Flowchart: Decision 6">
              <a:extLst>
                <a:ext uri="{FF2B5EF4-FFF2-40B4-BE49-F238E27FC236}">
                  <a16:creationId xmlns:a16="http://schemas.microsoft.com/office/drawing/2014/main" id="{5AEE4082-5F0E-4F69-9315-335A8294F774}"/>
                </a:ext>
              </a:extLst>
            </p:cNvPr>
            <p:cNvSpPr/>
            <p:nvPr/>
          </p:nvSpPr>
          <p:spPr>
            <a:xfrm>
              <a:off x="5559170" y="2123672"/>
              <a:ext cx="91523" cy="114842"/>
            </a:xfrm>
            <a:prstGeom prst="flowChartDecision">
              <a:avLst/>
            </a:prstGeom>
            <a:solidFill>
              <a:schemeClr val="accent2"/>
            </a:solidFill>
            <a:ln w="3175">
              <a:solidFill>
                <a:schemeClr val="bg1"/>
              </a:solidFill>
            </a:ln>
            <a:effectLst>
              <a:outerShdw blurRad="50800" dist="254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7B54F82-B425-451B-A5BD-C3B27EE865A7}"/>
                </a:ext>
              </a:extLst>
            </p:cNvPr>
            <p:cNvSpPr txBox="1"/>
            <p:nvPr/>
          </p:nvSpPr>
          <p:spPr>
            <a:xfrm>
              <a:off x="5364166" y="2255644"/>
              <a:ext cx="490879" cy="21153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050" dirty="0">
                  <a:solidFill>
                    <a:schemeClr val="accent2"/>
                  </a:solidFill>
                </a:rPr>
                <a:t>Stage 2</a:t>
              </a:r>
            </a:p>
            <a:p>
              <a:pPr algn="ctr"/>
              <a:r>
                <a:rPr lang="fi-FI" sz="1050" dirty="0">
                  <a:solidFill>
                    <a:schemeClr val="accent2"/>
                  </a:solidFill>
                </a:rPr>
                <a:t>ARCH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7C28670-A461-4E15-9233-4B0533F2F1F6}"/>
              </a:ext>
            </a:extLst>
          </p:cNvPr>
          <p:cNvGrpSpPr/>
          <p:nvPr/>
        </p:nvGrpSpPr>
        <p:grpSpPr>
          <a:xfrm>
            <a:off x="2795007" y="2788335"/>
            <a:ext cx="439682" cy="417765"/>
            <a:chOff x="5779443" y="3053480"/>
            <a:chExt cx="343500" cy="326377"/>
          </a:xfrm>
        </p:grpSpPr>
        <p:sp>
          <p:nvSpPr>
            <p:cNvPr id="10" name="Flowchart: Decision 9">
              <a:extLst>
                <a:ext uri="{FF2B5EF4-FFF2-40B4-BE49-F238E27FC236}">
                  <a16:creationId xmlns:a16="http://schemas.microsoft.com/office/drawing/2014/main" id="{84D9A701-D7B4-4F81-8764-C89DBD92AC46}"/>
                </a:ext>
              </a:extLst>
            </p:cNvPr>
            <p:cNvSpPr/>
            <p:nvPr/>
          </p:nvSpPr>
          <p:spPr>
            <a:xfrm>
              <a:off x="5905432" y="3053480"/>
              <a:ext cx="91523" cy="114842"/>
            </a:xfrm>
            <a:prstGeom prst="flowChartDecision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</a:ln>
            <a:effectLst>
              <a:outerShdw blurRad="50800" dist="254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9A4E533-3E01-478C-A5D1-AD1F05CC91BC}"/>
                </a:ext>
              </a:extLst>
            </p:cNvPr>
            <p:cNvSpPr txBox="1"/>
            <p:nvPr/>
          </p:nvSpPr>
          <p:spPr>
            <a:xfrm>
              <a:off x="5779443" y="3168322"/>
              <a:ext cx="343500" cy="21153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050" dirty="0"/>
                <a:t>Stage 3</a:t>
              </a:r>
              <a:br>
                <a:rPr lang="fi-FI" sz="1050" dirty="0"/>
              </a:br>
              <a:r>
                <a:rPr lang="fi-FI" sz="1050" dirty="0"/>
                <a:t>PHY</a:t>
              </a:r>
              <a:endParaRPr lang="en-US" sz="1050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ACE0EA2-E464-4649-A939-674DEB4E9595}"/>
              </a:ext>
            </a:extLst>
          </p:cNvPr>
          <p:cNvGrpSpPr/>
          <p:nvPr/>
        </p:nvGrpSpPr>
        <p:grpSpPr>
          <a:xfrm>
            <a:off x="3490784" y="2788335"/>
            <a:ext cx="657054" cy="416262"/>
            <a:chOff x="4968266" y="2650797"/>
            <a:chExt cx="513321" cy="325203"/>
          </a:xfrm>
        </p:grpSpPr>
        <p:sp>
          <p:nvSpPr>
            <p:cNvPr id="13" name="Flowchart: Decision 12">
              <a:extLst>
                <a:ext uri="{FF2B5EF4-FFF2-40B4-BE49-F238E27FC236}">
                  <a16:creationId xmlns:a16="http://schemas.microsoft.com/office/drawing/2014/main" id="{987DE048-3033-4AD0-BEFD-51929FCE4C4A}"/>
                </a:ext>
              </a:extLst>
            </p:cNvPr>
            <p:cNvSpPr/>
            <p:nvPr/>
          </p:nvSpPr>
          <p:spPr>
            <a:xfrm>
              <a:off x="5181196" y="2650797"/>
              <a:ext cx="91523" cy="114842"/>
            </a:xfrm>
            <a:prstGeom prst="flowChartDecision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</a:ln>
            <a:effectLst>
              <a:outerShdw blurRad="50800" dist="254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C5AE0E4-63BC-4F48-AAB9-CAECEFA112DB}"/>
                </a:ext>
              </a:extLst>
            </p:cNvPr>
            <p:cNvSpPr txBox="1"/>
            <p:nvPr/>
          </p:nvSpPr>
          <p:spPr>
            <a:xfrm>
              <a:off x="4968266" y="2764465"/>
              <a:ext cx="513321" cy="21153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050" dirty="0"/>
                <a:t>Stage 3</a:t>
              </a:r>
            </a:p>
            <a:p>
              <a:pPr algn="ctr"/>
              <a:r>
                <a:rPr lang="fi-FI" sz="1050" dirty="0"/>
                <a:t>Other RAN</a:t>
              </a:r>
              <a:endParaRPr lang="en-US" sz="105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6E0561D-98FD-4ABB-B006-F86B7579D649}"/>
              </a:ext>
            </a:extLst>
          </p:cNvPr>
          <p:cNvGrpSpPr/>
          <p:nvPr/>
        </p:nvGrpSpPr>
        <p:grpSpPr>
          <a:xfrm>
            <a:off x="5199963" y="3348048"/>
            <a:ext cx="439682" cy="439691"/>
            <a:chOff x="7425459" y="3053480"/>
            <a:chExt cx="343500" cy="343507"/>
          </a:xfrm>
        </p:grpSpPr>
        <p:sp>
          <p:nvSpPr>
            <p:cNvPr id="16" name="Flowchart: Decision 15">
              <a:extLst>
                <a:ext uri="{FF2B5EF4-FFF2-40B4-BE49-F238E27FC236}">
                  <a16:creationId xmlns:a16="http://schemas.microsoft.com/office/drawing/2014/main" id="{123CB605-F4B7-4960-BD21-F2261701F6B8}"/>
                </a:ext>
              </a:extLst>
            </p:cNvPr>
            <p:cNvSpPr/>
            <p:nvPr/>
          </p:nvSpPr>
          <p:spPr>
            <a:xfrm>
              <a:off x="7562088" y="3053480"/>
              <a:ext cx="91523" cy="114842"/>
            </a:xfrm>
            <a:prstGeom prst="flowChartDecision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</a:ln>
            <a:effectLst>
              <a:outerShdw blurRad="50800" dist="254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B53BA55-E124-46C7-A88E-CAABC01B6C37}"/>
                </a:ext>
              </a:extLst>
            </p:cNvPr>
            <p:cNvSpPr txBox="1"/>
            <p:nvPr/>
          </p:nvSpPr>
          <p:spPr>
            <a:xfrm>
              <a:off x="7425459" y="3185452"/>
              <a:ext cx="343500" cy="21153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050" dirty="0"/>
                <a:t>Perf.</a:t>
              </a:r>
              <a:endParaRPr lang="en-US" sz="1050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FC72FDF-E3C2-4CCA-8D17-F9D2D7E450C6}"/>
              </a:ext>
            </a:extLst>
          </p:cNvPr>
          <p:cNvGrpSpPr/>
          <p:nvPr/>
        </p:nvGrpSpPr>
        <p:grpSpPr>
          <a:xfrm>
            <a:off x="4298791" y="3348048"/>
            <a:ext cx="682041" cy="416262"/>
            <a:chOff x="6224637" y="3053480"/>
            <a:chExt cx="532842" cy="325203"/>
          </a:xfrm>
        </p:grpSpPr>
        <p:sp>
          <p:nvSpPr>
            <p:cNvPr id="19" name="Flowchart: Decision 18">
              <a:extLst>
                <a:ext uri="{FF2B5EF4-FFF2-40B4-BE49-F238E27FC236}">
                  <a16:creationId xmlns:a16="http://schemas.microsoft.com/office/drawing/2014/main" id="{4C2A0BC9-C8BA-45BA-95E2-85F901E5DCDB}"/>
                </a:ext>
              </a:extLst>
            </p:cNvPr>
            <p:cNvSpPr/>
            <p:nvPr/>
          </p:nvSpPr>
          <p:spPr>
            <a:xfrm>
              <a:off x="6445305" y="3053480"/>
              <a:ext cx="91523" cy="114842"/>
            </a:xfrm>
            <a:prstGeom prst="flowChartDecision">
              <a:avLst/>
            </a:prstGeom>
            <a:solidFill>
              <a:schemeClr val="accent2"/>
            </a:solidFill>
            <a:ln w="3175">
              <a:solidFill>
                <a:schemeClr val="bg1"/>
              </a:solidFill>
            </a:ln>
            <a:effectLst>
              <a:outerShdw blurRad="50800" dist="254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9F7FF6B-FE91-4A82-98A9-A2B79647BD92}"/>
                </a:ext>
              </a:extLst>
            </p:cNvPr>
            <p:cNvSpPr txBox="1"/>
            <p:nvPr/>
          </p:nvSpPr>
          <p:spPr>
            <a:xfrm>
              <a:off x="6224637" y="3167148"/>
              <a:ext cx="532842" cy="21153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050" dirty="0">
                  <a:solidFill>
                    <a:schemeClr val="accent2"/>
                  </a:solidFill>
                </a:rPr>
                <a:t>Stage 3</a:t>
              </a:r>
            </a:p>
            <a:p>
              <a:pPr algn="ctr"/>
              <a:r>
                <a:rPr lang="fi-FI" sz="1050" dirty="0">
                  <a:solidFill>
                    <a:schemeClr val="accent2"/>
                  </a:solidFill>
                </a:rPr>
                <a:t>Other SA/CT</a:t>
              </a:r>
              <a:endParaRPr lang="en-US" sz="1050" dirty="0">
                <a:solidFill>
                  <a:schemeClr val="accent2"/>
                </a:solidFill>
              </a:endParaRPr>
            </a:p>
          </p:txBody>
        </p:sp>
      </p:grp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BA87C8E-7ED3-4DE9-AD97-11A856F2929C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1391728" y="2861835"/>
            <a:ext cx="752459" cy="0"/>
          </a:xfrm>
          <a:prstGeom prst="straightConnector1">
            <a:avLst/>
          </a:prstGeom>
          <a:ln>
            <a:solidFill>
              <a:schemeClr val="accent2"/>
            </a:solidFill>
            <a:prstDash val="dash"/>
            <a:headEnd type="diamond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236840C-DBB5-4AEC-88EF-807F29E20CE7}"/>
              </a:ext>
            </a:extLst>
          </p:cNvPr>
          <p:cNvGrpSpPr/>
          <p:nvPr/>
        </p:nvGrpSpPr>
        <p:grpSpPr>
          <a:xfrm>
            <a:off x="4324102" y="2788335"/>
            <a:ext cx="614037" cy="424745"/>
            <a:chOff x="6810681" y="3053480"/>
            <a:chExt cx="479714" cy="331830"/>
          </a:xfrm>
        </p:grpSpPr>
        <p:sp>
          <p:nvSpPr>
            <p:cNvPr id="23" name="Flowchart: Decision 22">
              <a:extLst>
                <a:ext uri="{FF2B5EF4-FFF2-40B4-BE49-F238E27FC236}">
                  <a16:creationId xmlns:a16="http://schemas.microsoft.com/office/drawing/2014/main" id="{589878EC-106A-4DFA-B9F2-BF4CEF36B69F}"/>
                </a:ext>
              </a:extLst>
            </p:cNvPr>
            <p:cNvSpPr/>
            <p:nvPr/>
          </p:nvSpPr>
          <p:spPr>
            <a:xfrm>
              <a:off x="7011575" y="3053480"/>
              <a:ext cx="91523" cy="114842"/>
            </a:xfrm>
            <a:prstGeom prst="flowChartDecision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50800" dist="254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7A52F58-1FEB-45DE-BD79-BFD9E2678B12}"/>
                </a:ext>
              </a:extLst>
            </p:cNvPr>
            <p:cNvSpPr txBox="1"/>
            <p:nvPr/>
          </p:nvSpPr>
          <p:spPr>
            <a:xfrm>
              <a:off x="6810681" y="3173775"/>
              <a:ext cx="479714" cy="21153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050" dirty="0">
                  <a:solidFill>
                    <a:schemeClr val="accent2"/>
                  </a:solidFill>
                </a:rPr>
                <a:t>ASN.1 </a:t>
              </a:r>
              <a:br>
                <a:rPr lang="fi-FI" sz="1050" dirty="0">
                  <a:solidFill>
                    <a:schemeClr val="accent2"/>
                  </a:solidFill>
                </a:rPr>
              </a:br>
              <a:r>
                <a:rPr lang="fi-FI" sz="1050" i="1" dirty="0">
                  <a:solidFill>
                    <a:schemeClr val="accent2"/>
                  </a:solidFill>
                </a:rPr>
                <a:t>1st review</a:t>
              </a:r>
              <a:endParaRPr lang="en-US" sz="1050" i="1" dirty="0">
                <a:solidFill>
                  <a:schemeClr val="accent2"/>
                </a:solidFill>
              </a:endParaRPr>
            </a:p>
          </p:txBody>
        </p:sp>
      </p:grp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745241E-2B94-4CAE-BDE8-7AAD454BD0B6}"/>
              </a:ext>
            </a:extLst>
          </p:cNvPr>
          <p:cNvCxnSpPr>
            <a:cxnSpLocks/>
            <a:endCxn id="19" idx="1"/>
          </p:cNvCxnSpPr>
          <p:nvPr/>
        </p:nvCxnSpPr>
        <p:spPr>
          <a:xfrm>
            <a:off x="3830417" y="3421547"/>
            <a:ext cx="750831" cy="0"/>
          </a:xfrm>
          <a:prstGeom prst="straightConnector1">
            <a:avLst/>
          </a:prstGeom>
          <a:ln>
            <a:solidFill>
              <a:schemeClr val="accent2"/>
            </a:solidFill>
            <a:prstDash val="dash"/>
            <a:headEnd type="diamond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0474ACF-DAB9-4C7E-BB4C-A5C92416C101}"/>
              </a:ext>
            </a:extLst>
          </p:cNvPr>
          <p:cNvGrpSpPr/>
          <p:nvPr/>
        </p:nvGrpSpPr>
        <p:grpSpPr>
          <a:xfrm>
            <a:off x="3411633" y="4389926"/>
            <a:ext cx="779875" cy="417765"/>
            <a:chOff x="5642570" y="3053480"/>
            <a:chExt cx="609274" cy="326377"/>
          </a:xfrm>
        </p:grpSpPr>
        <p:sp>
          <p:nvSpPr>
            <p:cNvPr id="27" name="Flowchart: Decision 26">
              <a:extLst>
                <a:ext uri="{FF2B5EF4-FFF2-40B4-BE49-F238E27FC236}">
                  <a16:creationId xmlns:a16="http://schemas.microsoft.com/office/drawing/2014/main" id="{62117AF7-10D1-4029-BDF6-DC2DE4EDED80}"/>
                </a:ext>
              </a:extLst>
            </p:cNvPr>
            <p:cNvSpPr/>
            <p:nvPr/>
          </p:nvSpPr>
          <p:spPr>
            <a:xfrm>
              <a:off x="5905432" y="3053480"/>
              <a:ext cx="91523" cy="114842"/>
            </a:xfrm>
            <a:prstGeom prst="flowChartDecision">
              <a:avLst/>
            </a:prstGeom>
            <a:solidFill>
              <a:schemeClr val="accent3"/>
            </a:solidFill>
            <a:ln w="3175">
              <a:solidFill>
                <a:schemeClr val="bg1"/>
              </a:solidFill>
            </a:ln>
            <a:effectLst>
              <a:outerShdw blurRad="50800" dist="254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91DA2F7-02F8-482F-88FE-2EE7B721437C}"/>
                </a:ext>
              </a:extLst>
            </p:cNvPr>
            <p:cNvSpPr txBox="1"/>
            <p:nvPr/>
          </p:nvSpPr>
          <p:spPr>
            <a:xfrm>
              <a:off x="5642570" y="3168322"/>
              <a:ext cx="609274" cy="21153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050" dirty="0">
                  <a:solidFill>
                    <a:schemeClr val="accent3"/>
                  </a:solidFill>
                </a:rPr>
                <a:t>R19 </a:t>
              </a:r>
              <a:br>
                <a:rPr lang="fi-FI" sz="1050" dirty="0">
                  <a:solidFill>
                    <a:schemeClr val="accent3"/>
                  </a:solidFill>
                </a:rPr>
              </a:br>
              <a:r>
                <a:rPr lang="fi-FI" sz="1050" dirty="0">
                  <a:solidFill>
                    <a:schemeClr val="accent3"/>
                  </a:solidFill>
                </a:rPr>
                <a:t>RAN Package</a:t>
              </a:r>
            </a:p>
            <a:p>
              <a:pPr algn="ctr"/>
              <a:r>
                <a:rPr lang="fi-FI" sz="1050" dirty="0">
                  <a:solidFill>
                    <a:schemeClr val="accent3"/>
                  </a:solidFill>
                </a:rPr>
                <a:t>SA Package</a:t>
              </a:r>
              <a:endParaRPr lang="en-US" sz="1050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68755B0-6ADD-476D-8522-F2824A3604A6}"/>
              </a:ext>
            </a:extLst>
          </p:cNvPr>
          <p:cNvGrpSpPr/>
          <p:nvPr/>
        </p:nvGrpSpPr>
        <p:grpSpPr>
          <a:xfrm>
            <a:off x="1883088" y="4389926"/>
            <a:ext cx="628328" cy="417765"/>
            <a:chOff x="5803773" y="3053480"/>
            <a:chExt cx="490879" cy="326377"/>
          </a:xfrm>
        </p:grpSpPr>
        <p:sp>
          <p:nvSpPr>
            <p:cNvPr id="30" name="Flowchart: Decision 29">
              <a:extLst>
                <a:ext uri="{FF2B5EF4-FFF2-40B4-BE49-F238E27FC236}">
                  <a16:creationId xmlns:a16="http://schemas.microsoft.com/office/drawing/2014/main" id="{C285CDA8-CE30-42B4-9C88-35D492F30A97}"/>
                </a:ext>
              </a:extLst>
            </p:cNvPr>
            <p:cNvSpPr/>
            <p:nvPr/>
          </p:nvSpPr>
          <p:spPr>
            <a:xfrm>
              <a:off x="5998777" y="3053480"/>
              <a:ext cx="91523" cy="114842"/>
            </a:xfrm>
            <a:prstGeom prst="flowChartDecision">
              <a:avLst/>
            </a:prstGeom>
            <a:solidFill>
              <a:schemeClr val="accent3"/>
            </a:solidFill>
            <a:ln w="3175">
              <a:solidFill>
                <a:schemeClr val="bg1"/>
              </a:solidFill>
            </a:ln>
            <a:effectLst>
              <a:outerShdw blurRad="50800" dist="254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2C04FCA-6B8C-4966-8294-3F1EB2E0B17A}"/>
                </a:ext>
              </a:extLst>
            </p:cNvPr>
            <p:cNvSpPr txBox="1"/>
            <p:nvPr/>
          </p:nvSpPr>
          <p:spPr>
            <a:xfrm>
              <a:off x="5803773" y="3168322"/>
              <a:ext cx="490879" cy="21153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050" dirty="0">
                  <a:solidFill>
                    <a:schemeClr val="accent3"/>
                  </a:solidFill>
                </a:rPr>
                <a:t>R19 </a:t>
              </a:r>
              <a:br>
                <a:rPr lang="fi-FI" sz="1050" dirty="0">
                  <a:solidFill>
                    <a:schemeClr val="accent3"/>
                  </a:solidFill>
                </a:rPr>
              </a:br>
              <a:r>
                <a:rPr lang="fi-FI" sz="1050" dirty="0">
                  <a:solidFill>
                    <a:schemeClr val="accent3"/>
                  </a:solidFill>
                </a:rPr>
                <a:t>Workshop</a:t>
              </a:r>
            </a:p>
            <a:p>
              <a:pPr algn="ctr"/>
              <a:r>
                <a:rPr lang="fi-FI" sz="1050" dirty="0">
                  <a:solidFill>
                    <a:schemeClr val="accent3"/>
                  </a:solidFill>
                </a:rPr>
                <a:t>(SA, RAN)</a:t>
              </a:r>
              <a:endParaRPr lang="en-US" sz="1050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5403CD0-9241-42E4-B9E7-C6768E3F801E}"/>
              </a:ext>
            </a:extLst>
          </p:cNvPr>
          <p:cNvGrpSpPr/>
          <p:nvPr/>
        </p:nvGrpSpPr>
        <p:grpSpPr>
          <a:xfrm>
            <a:off x="5071529" y="2788335"/>
            <a:ext cx="723790" cy="432536"/>
            <a:chOff x="6871361" y="2650167"/>
            <a:chExt cx="565458" cy="337917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FDD5296-8CF6-4F17-BAB0-9AA7FFC2BF0E}"/>
                </a:ext>
              </a:extLst>
            </p:cNvPr>
            <p:cNvSpPr txBox="1"/>
            <p:nvPr/>
          </p:nvSpPr>
          <p:spPr>
            <a:xfrm>
              <a:off x="6871361" y="2776549"/>
              <a:ext cx="565458" cy="21153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050" dirty="0">
                  <a:solidFill>
                    <a:schemeClr val="accent2"/>
                  </a:solidFill>
                </a:rPr>
                <a:t>ASN.1</a:t>
              </a:r>
            </a:p>
            <a:p>
              <a:pPr algn="ctr"/>
              <a:r>
                <a:rPr lang="fi-FI" sz="1050" dirty="0">
                  <a:solidFill>
                    <a:schemeClr val="accent2"/>
                  </a:solidFill>
                </a:rPr>
                <a:t>NAS Prot/API</a:t>
              </a:r>
              <a:endParaRPr lang="en-US" sz="1050" dirty="0">
                <a:solidFill>
                  <a:schemeClr val="accent2"/>
                </a:solidFill>
              </a:endParaRPr>
            </a:p>
          </p:txBody>
        </p:sp>
        <p:sp>
          <p:nvSpPr>
            <p:cNvPr id="34" name="Flowchart: Decision 33">
              <a:extLst>
                <a:ext uri="{FF2B5EF4-FFF2-40B4-BE49-F238E27FC236}">
                  <a16:creationId xmlns:a16="http://schemas.microsoft.com/office/drawing/2014/main" id="{50E92365-A232-42BF-B914-6A2D7012FA9A}"/>
                </a:ext>
              </a:extLst>
            </p:cNvPr>
            <p:cNvSpPr/>
            <p:nvPr/>
          </p:nvSpPr>
          <p:spPr>
            <a:xfrm>
              <a:off x="7108329" y="2650167"/>
              <a:ext cx="91523" cy="114842"/>
            </a:xfrm>
            <a:prstGeom prst="flowChartDecision">
              <a:avLst/>
            </a:prstGeom>
            <a:solidFill>
              <a:schemeClr val="accent2"/>
            </a:solidFill>
            <a:ln w="3175">
              <a:solidFill>
                <a:schemeClr val="bg1"/>
              </a:solidFill>
            </a:ln>
            <a:effectLst>
              <a:outerShdw blurRad="50800" dist="254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B03E6A9-EE0E-47BB-B15A-BD4F71FDFE95}"/>
              </a:ext>
            </a:extLst>
          </p:cNvPr>
          <p:cNvGrpSpPr/>
          <p:nvPr/>
        </p:nvGrpSpPr>
        <p:grpSpPr>
          <a:xfrm>
            <a:off x="2606578" y="4389926"/>
            <a:ext cx="779875" cy="417765"/>
            <a:chOff x="5642570" y="3053480"/>
            <a:chExt cx="609274" cy="326377"/>
          </a:xfrm>
        </p:grpSpPr>
        <p:sp>
          <p:nvSpPr>
            <p:cNvPr id="36" name="Flowchart: Decision 35">
              <a:extLst>
                <a:ext uri="{FF2B5EF4-FFF2-40B4-BE49-F238E27FC236}">
                  <a16:creationId xmlns:a16="http://schemas.microsoft.com/office/drawing/2014/main" id="{B7278058-CC20-4C35-BB41-3D742D8B9206}"/>
                </a:ext>
              </a:extLst>
            </p:cNvPr>
            <p:cNvSpPr/>
            <p:nvPr/>
          </p:nvSpPr>
          <p:spPr>
            <a:xfrm>
              <a:off x="5905432" y="3053480"/>
              <a:ext cx="91523" cy="114842"/>
            </a:xfrm>
            <a:prstGeom prst="flowChartDecision">
              <a:avLst/>
            </a:prstGeom>
            <a:solidFill>
              <a:schemeClr val="accent3">
                <a:lumMod val="60000"/>
                <a:lumOff val="40000"/>
              </a:schemeClr>
            </a:solidFill>
            <a:ln w="3175">
              <a:solidFill>
                <a:schemeClr val="bg1"/>
              </a:solidFill>
            </a:ln>
            <a:effectLst>
              <a:outerShdw blurRad="50800" dist="254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EDB9CD8-FBB2-4B41-84F4-44E2E7C70EE1}"/>
                </a:ext>
              </a:extLst>
            </p:cNvPr>
            <p:cNvSpPr txBox="1"/>
            <p:nvPr/>
          </p:nvSpPr>
          <p:spPr>
            <a:xfrm>
              <a:off x="5642570" y="3168322"/>
              <a:ext cx="609274" cy="21153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050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R19</a:t>
              </a:r>
            </a:p>
            <a:p>
              <a:pPr algn="ctr"/>
              <a:r>
                <a:rPr lang="fi-FI" sz="1050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SA Package</a:t>
              </a:r>
              <a:br>
                <a:rPr lang="fi-FI" sz="1050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</a:br>
              <a:r>
                <a:rPr lang="fi-FI" sz="1050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”1st part”</a:t>
              </a:r>
              <a:endParaRPr lang="en-US" sz="1050" dirty="0">
                <a:solidFill>
                  <a:schemeClr val="accent3">
                    <a:lumMod val="60000"/>
                    <a:lumOff val="40000"/>
                  </a:schemeClr>
                </a:solidFill>
              </a:endParaRPr>
            </a:p>
          </p:txBody>
        </p: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5023E7D5-41F3-47A4-BF7A-D7DBE0DFBA50}"/>
              </a:ext>
            </a:extLst>
          </p:cNvPr>
          <p:cNvCxnSpPr>
            <a:cxnSpLocks/>
            <a:endCxn id="34" idx="1"/>
          </p:cNvCxnSpPr>
          <p:nvPr/>
        </p:nvCxnSpPr>
        <p:spPr>
          <a:xfrm>
            <a:off x="4640342" y="2861835"/>
            <a:ext cx="734507" cy="0"/>
          </a:xfrm>
          <a:prstGeom prst="straightConnector1">
            <a:avLst/>
          </a:prstGeom>
          <a:ln>
            <a:solidFill>
              <a:schemeClr val="accent2"/>
            </a:solidFill>
            <a:prstDash val="dash"/>
            <a:headEnd type="diamond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85123D04-27AB-4091-B5C5-A37CA701B4EF}"/>
              </a:ext>
            </a:extLst>
          </p:cNvPr>
          <p:cNvSpPr txBox="1"/>
          <p:nvPr/>
        </p:nvSpPr>
        <p:spPr>
          <a:xfrm>
            <a:off x="1391729" y="2665276"/>
            <a:ext cx="814117" cy="197168"/>
          </a:xfrm>
          <a:prstGeom prst="rect">
            <a:avLst/>
          </a:prstGeom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i-FI" sz="1050" dirty="0">
                <a:solidFill>
                  <a:schemeClr val="accent2"/>
                </a:solidFill>
              </a:rPr>
              <a:t>+3mo</a:t>
            </a:r>
            <a:endParaRPr lang="en-US" sz="1050" dirty="0">
              <a:solidFill>
                <a:schemeClr val="accent2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7FBD1AE-A44C-415C-BEEA-70E6BB703417}"/>
              </a:ext>
            </a:extLst>
          </p:cNvPr>
          <p:cNvSpPr txBox="1"/>
          <p:nvPr/>
        </p:nvSpPr>
        <p:spPr>
          <a:xfrm>
            <a:off x="4642907" y="2661156"/>
            <a:ext cx="779875" cy="201287"/>
          </a:xfrm>
          <a:prstGeom prst="rect">
            <a:avLst/>
          </a:prstGeom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i-FI" sz="1050" dirty="0">
                <a:solidFill>
                  <a:schemeClr val="accent2"/>
                </a:solidFill>
              </a:rPr>
              <a:t>+3mo</a:t>
            </a:r>
            <a:endParaRPr lang="en-US" sz="1050" dirty="0">
              <a:solidFill>
                <a:schemeClr val="accent2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22B4759-773C-42C4-97A2-C23C248F8F52}"/>
              </a:ext>
            </a:extLst>
          </p:cNvPr>
          <p:cNvSpPr txBox="1"/>
          <p:nvPr/>
        </p:nvSpPr>
        <p:spPr>
          <a:xfrm>
            <a:off x="3763337" y="3213081"/>
            <a:ext cx="879572" cy="208467"/>
          </a:xfrm>
          <a:prstGeom prst="rect">
            <a:avLst/>
          </a:prstGeom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i-FI" sz="1050" dirty="0">
                <a:solidFill>
                  <a:schemeClr val="accent2"/>
                </a:solidFill>
              </a:rPr>
              <a:t>+3mo</a:t>
            </a:r>
            <a:endParaRPr lang="en-US" sz="1050" dirty="0">
              <a:solidFill>
                <a:schemeClr val="accent2"/>
              </a:solidFill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7A4C1DE-B991-4CBB-9D3D-63B281780DFA}"/>
              </a:ext>
            </a:extLst>
          </p:cNvPr>
          <p:cNvGrpSpPr/>
          <p:nvPr/>
        </p:nvGrpSpPr>
        <p:grpSpPr>
          <a:xfrm>
            <a:off x="8468564" y="4340384"/>
            <a:ext cx="439682" cy="417765"/>
            <a:chOff x="5779443" y="3053480"/>
            <a:chExt cx="343500" cy="326377"/>
          </a:xfrm>
        </p:grpSpPr>
        <p:sp>
          <p:nvSpPr>
            <p:cNvPr id="43" name="Flowchart: Decision 42">
              <a:extLst>
                <a:ext uri="{FF2B5EF4-FFF2-40B4-BE49-F238E27FC236}">
                  <a16:creationId xmlns:a16="http://schemas.microsoft.com/office/drawing/2014/main" id="{E831F33F-7971-46E9-A72F-2E179C7AF161}"/>
                </a:ext>
              </a:extLst>
            </p:cNvPr>
            <p:cNvSpPr/>
            <p:nvPr/>
          </p:nvSpPr>
          <p:spPr>
            <a:xfrm>
              <a:off x="5905432" y="3053480"/>
              <a:ext cx="91523" cy="114842"/>
            </a:xfrm>
            <a:prstGeom prst="flowChartDecision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</a:ln>
            <a:effectLst>
              <a:outerShdw blurRad="50800" dist="254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B519677-82A8-4497-AF7B-717E4229E4BC}"/>
                </a:ext>
              </a:extLst>
            </p:cNvPr>
            <p:cNvSpPr txBox="1"/>
            <p:nvPr/>
          </p:nvSpPr>
          <p:spPr>
            <a:xfrm>
              <a:off x="5779443" y="3168322"/>
              <a:ext cx="343500" cy="21153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050" dirty="0"/>
                <a:t>Stage 3</a:t>
              </a:r>
              <a:br>
                <a:rPr lang="fi-FI" sz="1050" dirty="0"/>
              </a:br>
              <a:r>
                <a:rPr lang="fi-FI" sz="1050" dirty="0"/>
                <a:t>PHY</a:t>
              </a:r>
              <a:endParaRPr lang="en-US" sz="1050" dirty="0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25640E1-E0EC-4D7B-A7F5-D6AF5CB2B601}"/>
              </a:ext>
            </a:extLst>
          </p:cNvPr>
          <p:cNvGrpSpPr/>
          <p:nvPr/>
        </p:nvGrpSpPr>
        <p:grpSpPr>
          <a:xfrm>
            <a:off x="9165808" y="4340384"/>
            <a:ext cx="657054" cy="416262"/>
            <a:chOff x="4968266" y="2650797"/>
            <a:chExt cx="513321" cy="325203"/>
          </a:xfrm>
        </p:grpSpPr>
        <p:sp>
          <p:nvSpPr>
            <p:cNvPr id="46" name="Flowchart: Decision 45">
              <a:extLst>
                <a:ext uri="{FF2B5EF4-FFF2-40B4-BE49-F238E27FC236}">
                  <a16:creationId xmlns:a16="http://schemas.microsoft.com/office/drawing/2014/main" id="{36C6CBBF-D8F8-43F4-8447-BE524186AAB7}"/>
                </a:ext>
              </a:extLst>
            </p:cNvPr>
            <p:cNvSpPr/>
            <p:nvPr/>
          </p:nvSpPr>
          <p:spPr>
            <a:xfrm>
              <a:off x="5181196" y="2650797"/>
              <a:ext cx="91523" cy="114842"/>
            </a:xfrm>
            <a:prstGeom prst="flowChartDecision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</a:ln>
            <a:effectLst>
              <a:outerShdw blurRad="50800" dist="254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5D03858-B988-43F7-A3CE-93FD8B85AB85}"/>
                </a:ext>
              </a:extLst>
            </p:cNvPr>
            <p:cNvSpPr txBox="1"/>
            <p:nvPr/>
          </p:nvSpPr>
          <p:spPr>
            <a:xfrm>
              <a:off x="4968266" y="2764465"/>
              <a:ext cx="513321" cy="21153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050" dirty="0"/>
                <a:t>Stage 3</a:t>
              </a:r>
            </a:p>
            <a:p>
              <a:pPr algn="ctr"/>
              <a:r>
                <a:rPr lang="fi-FI" sz="1050" dirty="0"/>
                <a:t>Other</a:t>
              </a:r>
              <a:endParaRPr lang="en-US" sz="1050" dirty="0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060E2CC-F9FF-4CD7-AC9E-D3583AF96D99}"/>
              </a:ext>
            </a:extLst>
          </p:cNvPr>
          <p:cNvGrpSpPr/>
          <p:nvPr/>
        </p:nvGrpSpPr>
        <p:grpSpPr>
          <a:xfrm>
            <a:off x="4251728" y="4389926"/>
            <a:ext cx="779875" cy="417765"/>
            <a:chOff x="5642570" y="3053480"/>
            <a:chExt cx="609274" cy="326377"/>
          </a:xfrm>
        </p:grpSpPr>
        <p:sp>
          <p:nvSpPr>
            <p:cNvPr id="49" name="Flowchart: Decision 48">
              <a:extLst>
                <a:ext uri="{FF2B5EF4-FFF2-40B4-BE49-F238E27FC236}">
                  <a16:creationId xmlns:a16="http://schemas.microsoft.com/office/drawing/2014/main" id="{91C5E23A-7660-444F-8CE1-F2CAB080B3A2}"/>
                </a:ext>
              </a:extLst>
            </p:cNvPr>
            <p:cNvSpPr/>
            <p:nvPr/>
          </p:nvSpPr>
          <p:spPr>
            <a:xfrm>
              <a:off x="5905432" y="3053480"/>
              <a:ext cx="91523" cy="114842"/>
            </a:xfrm>
            <a:prstGeom prst="flowChartDecision">
              <a:avLst/>
            </a:prstGeom>
            <a:solidFill>
              <a:schemeClr val="accent3"/>
            </a:solidFill>
            <a:ln w="3175">
              <a:solidFill>
                <a:schemeClr val="bg1"/>
              </a:solidFill>
            </a:ln>
            <a:effectLst>
              <a:outerShdw blurRad="50800" dist="254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4CF1E26-B243-4E77-A3F1-642E5197DB06}"/>
                </a:ext>
              </a:extLst>
            </p:cNvPr>
            <p:cNvSpPr txBox="1"/>
            <p:nvPr/>
          </p:nvSpPr>
          <p:spPr>
            <a:xfrm>
              <a:off x="5642570" y="3168322"/>
              <a:ext cx="609274" cy="21153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050" dirty="0">
                  <a:solidFill>
                    <a:schemeClr val="accent3"/>
                  </a:solidFill>
                </a:rPr>
                <a:t>R19 </a:t>
              </a:r>
              <a:br>
                <a:rPr lang="fi-FI" sz="1050" dirty="0">
                  <a:solidFill>
                    <a:schemeClr val="accent3"/>
                  </a:solidFill>
                </a:rPr>
              </a:br>
              <a:r>
                <a:rPr lang="fi-FI" sz="1050" dirty="0">
                  <a:solidFill>
                    <a:schemeClr val="accent3"/>
                  </a:solidFill>
                </a:rPr>
                <a:t>RAN4 Package</a:t>
              </a:r>
            </a:p>
          </p:txBody>
        </p:sp>
      </p:grpSp>
      <p:sp>
        <p:nvSpPr>
          <p:cNvPr id="51" name="Arrow: Left-Right 50">
            <a:extLst>
              <a:ext uri="{FF2B5EF4-FFF2-40B4-BE49-F238E27FC236}">
                <a16:creationId xmlns:a16="http://schemas.microsoft.com/office/drawing/2014/main" id="{7F721344-A8B5-47E2-8383-01F53D337652}"/>
              </a:ext>
            </a:extLst>
          </p:cNvPr>
          <p:cNvSpPr/>
          <p:nvPr/>
        </p:nvSpPr>
        <p:spPr>
          <a:xfrm>
            <a:off x="3141506" y="3921233"/>
            <a:ext cx="779875" cy="270765"/>
          </a:xfrm>
          <a:prstGeom prst="leftRightArrow">
            <a:avLst>
              <a:gd name="adj1" fmla="val 100000"/>
              <a:gd name="adj2" fmla="val 23187"/>
            </a:avLst>
          </a:prstGeom>
          <a:solidFill>
            <a:schemeClr val="accent5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tabLst>
                <a:tab pos="87313" algn="l"/>
              </a:tabLst>
            </a:pPr>
            <a:r>
              <a:rPr lang="fi-FI" sz="1050" dirty="0">
                <a:solidFill>
                  <a:schemeClr val="tx1"/>
                </a:solidFill>
              </a:rPr>
              <a:t>	PHY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52" name="Arrow: Left-Right 51">
            <a:extLst>
              <a:ext uri="{FF2B5EF4-FFF2-40B4-BE49-F238E27FC236}">
                <a16:creationId xmlns:a16="http://schemas.microsoft.com/office/drawing/2014/main" id="{9F856F36-53E5-4C18-8688-EA9BDB254B7E}"/>
              </a:ext>
            </a:extLst>
          </p:cNvPr>
          <p:cNvSpPr/>
          <p:nvPr/>
        </p:nvSpPr>
        <p:spPr>
          <a:xfrm>
            <a:off x="3950973" y="3921233"/>
            <a:ext cx="779875" cy="270765"/>
          </a:xfrm>
          <a:prstGeom prst="leftRightArrow">
            <a:avLst>
              <a:gd name="adj1" fmla="val 100000"/>
              <a:gd name="adj2" fmla="val 23187"/>
            </a:avLst>
          </a:prstGeom>
          <a:solidFill>
            <a:schemeClr val="accent5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tabLst>
                <a:tab pos="87313" algn="l"/>
              </a:tabLst>
            </a:pPr>
            <a:r>
              <a:rPr lang="fi-FI" sz="1050" dirty="0">
                <a:solidFill>
                  <a:schemeClr val="tx1"/>
                </a:solidFill>
              </a:rPr>
              <a:t>	AS</a:t>
            </a:r>
            <a:endParaRPr lang="en-US" sz="1050" dirty="0">
              <a:solidFill>
                <a:schemeClr val="tx1"/>
              </a:solidFill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5C9D6E53-6E36-423C-821A-43EDC04815B9}"/>
              </a:ext>
            </a:extLst>
          </p:cNvPr>
          <p:cNvGrpSpPr/>
          <p:nvPr/>
        </p:nvGrpSpPr>
        <p:grpSpPr>
          <a:xfrm>
            <a:off x="2324016" y="3587454"/>
            <a:ext cx="1603868" cy="270765"/>
            <a:chOff x="1974874" y="2833758"/>
            <a:chExt cx="1623653" cy="211534"/>
          </a:xfrm>
        </p:grpSpPr>
        <p:sp>
          <p:nvSpPr>
            <p:cNvPr id="54" name="Arrow: Left-Right 53">
              <a:extLst>
                <a:ext uri="{FF2B5EF4-FFF2-40B4-BE49-F238E27FC236}">
                  <a16:creationId xmlns:a16="http://schemas.microsoft.com/office/drawing/2014/main" id="{ED8B674B-429E-46FC-A6AF-EDB46DEBD49A}"/>
                </a:ext>
              </a:extLst>
            </p:cNvPr>
            <p:cNvSpPr/>
            <p:nvPr/>
          </p:nvSpPr>
          <p:spPr>
            <a:xfrm>
              <a:off x="1974874" y="2833758"/>
              <a:ext cx="1623653" cy="211534"/>
            </a:xfrm>
            <a:prstGeom prst="leftRightArrow">
              <a:avLst>
                <a:gd name="adj1" fmla="val 100000"/>
                <a:gd name="adj2" fmla="val 23187"/>
              </a:avLst>
            </a:prstGeom>
            <a:gradFill>
              <a:gsLst>
                <a:gs pos="100000">
                  <a:schemeClr val="accent5">
                    <a:lumMod val="20000"/>
                    <a:lumOff val="80000"/>
                  </a:schemeClr>
                </a:gs>
                <a:gs pos="7000">
                  <a:schemeClr val="accent5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55" name="Arrow: Left-Right 54">
              <a:extLst>
                <a:ext uri="{FF2B5EF4-FFF2-40B4-BE49-F238E27FC236}">
                  <a16:creationId xmlns:a16="http://schemas.microsoft.com/office/drawing/2014/main" id="{48ACE15F-9A77-4A14-B518-6C3BEB25F8E8}"/>
                </a:ext>
              </a:extLst>
            </p:cNvPr>
            <p:cNvSpPr/>
            <p:nvPr/>
          </p:nvSpPr>
          <p:spPr>
            <a:xfrm>
              <a:off x="1974875" y="2833758"/>
              <a:ext cx="794369" cy="211534"/>
            </a:xfrm>
            <a:prstGeom prst="leftRightArrow">
              <a:avLst>
                <a:gd name="adj1" fmla="val 100000"/>
                <a:gd name="adj2" fmla="val 23187"/>
              </a:avLst>
            </a:prstGeom>
            <a:solidFill>
              <a:schemeClr val="accent5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>
                <a:tabLst>
                  <a:tab pos="87313" algn="l"/>
                </a:tabLst>
              </a:pPr>
              <a:r>
                <a:rPr lang="fi-FI" sz="1050" dirty="0">
                  <a:solidFill>
                    <a:schemeClr val="tx1"/>
                  </a:solidFill>
                </a:rPr>
                <a:t>	ARCH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</p:grpSp>
      <p:sp>
        <p:nvSpPr>
          <p:cNvPr id="56" name="Arrow: Left-Right 55">
            <a:extLst>
              <a:ext uri="{FF2B5EF4-FFF2-40B4-BE49-F238E27FC236}">
                <a16:creationId xmlns:a16="http://schemas.microsoft.com/office/drawing/2014/main" id="{11B2A373-FB88-431B-84E9-116E93048170}"/>
              </a:ext>
            </a:extLst>
          </p:cNvPr>
          <p:cNvSpPr/>
          <p:nvPr/>
        </p:nvSpPr>
        <p:spPr>
          <a:xfrm>
            <a:off x="3964940" y="5449288"/>
            <a:ext cx="4836795" cy="234595"/>
          </a:xfrm>
          <a:prstGeom prst="leftRightArrow">
            <a:avLst>
              <a:gd name="adj1" fmla="val 100000"/>
              <a:gd name="adj2" fmla="val 2318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tx1">
                  <a:lumMod val="50000"/>
                </a:schemeClr>
              </a:gs>
            </a:gsLst>
            <a:lin ang="0" scaled="0"/>
          </a:gradFill>
          <a:ln w="9525">
            <a:noFill/>
          </a:ln>
          <a:effectLst>
            <a:outerShdw blurRad="508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i-FI" sz="1050" b="1" dirty="0">
                <a:solidFill>
                  <a:schemeClr val="bg1"/>
                </a:solidFill>
              </a:rPr>
              <a:t>Stage 3 PHY (18 months Start to Freeze)</a:t>
            </a:r>
            <a:endParaRPr lang="en-US" sz="1050" b="1" dirty="0">
              <a:solidFill>
                <a:schemeClr val="bg1"/>
              </a:solidFill>
            </a:endParaRPr>
          </a:p>
        </p:txBody>
      </p:sp>
      <p:sp>
        <p:nvSpPr>
          <p:cNvPr id="57" name="Arrow: Left-Right 56">
            <a:extLst>
              <a:ext uri="{FF2B5EF4-FFF2-40B4-BE49-F238E27FC236}">
                <a16:creationId xmlns:a16="http://schemas.microsoft.com/office/drawing/2014/main" id="{3A2D8C99-498F-4C76-A9C3-7471900B1F6F}"/>
              </a:ext>
            </a:extLst>
          </p:cNvPr>
          <p:cNvSpPr/>
          <p:nvPr/>
        </p:nvSpPr>
        <p:spPr>
          <a:xfrm>
            <a:off x="4780654" y="5768341"/>
            <a:ext cx="4836795" cy="234595"/>
          </a:xfrm>
          <a:prstGeom prst="leftRightArrow">
            <a:avLst>
              <a:gd name="adj1" fmla="val 100000"/>
              <a:gd name="adj2" fmla="val 2318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tx1">
                  <a:lumMod val="50000"/>
                </a:schemeClr>
              </a:gs>
            </a:gsLst>
            <a:lin ang="0" scaled="0"/>
          </a:gradFill>
          <a:ln w="9525">
            <a:noFill/>
          </a:ln>
          <a:effectLst>
            <a:outerShdw blurRad="508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i-FI" sz="1050" b="1" dirty="0">
                <a:solidFill>
                  <a:schemeClr val="bg1"/>
                </a:solidFill>
              </a:rPr>
              <a:t>Stage 3 AS (18 months Start to Freeze)</a:t>
            </a:r>
            <a:endParaRPr lang="en-US" sz="1050" b="1" dirty="0">
              <a:solidFill>
                <a:schemeClr val="bg1"/>
              </a:solidFill>
            </a:endParaRPr>
          </a:p>
        </p:txBody>
      </p:sp>
      <p:pic>
        <p:nvPicPr>
          <p:cNvPr id="58" name="Content Placeholder 107" descr="Tools with solid fill">
            <a:extLst>
              <a:ext uri="{FF2B5EF4-FFF2-40B4-BE49-F238E27FC236}">
                <a16:creationId xmlns:a16="http://schemas.microsoft.com/office/drawing/2014/main" id="{06561EEE-3490-4123-BE07-C761FEAD9D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30062" y="3952382"/>
            <a:ext cx="208467" cy="208467"/>
          </a:xfrm>
          <a:prstGeom prst="rect">
            <a:avLst/>
          </a:prstGeom>
          <a:effectLst>
            <a:glow rad="12700">
              <a:schemeClr val="bg1">
                <a:alpha val="40000"/>
              </a:schemeClr>
            </a:glow>
          </a:effectLst>
        </p:spPr>
      </p:pic>
      <p:pic>
        <p:nvPicPr>
          <p:cNvPr id="59" name="Content Placeholder 107" descr="Tools with solid fill">
            <a:extLst>
              <a:ext uri="{FF2B5EF4-FFF2-40B4-BE49-F238E27FC236}">
                <a16:creationId xmlns:a16="http://schemas.microsoft.com/office/drawing/2014/main" id="{BC02367B-21FD-406A-B505-D654FD601E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12625" y="3618603"/>
            <a:ext cx="208467" cy="208467"/>
          </a:xfrm>
          <a:prstGeom prst="rect">
            <a:avLst/>
          </a:prstGeom>
          <a:effectLst>
            <a:glow rad="12700">
              <a:schemeClr val="bg1">
                <a:alpha val="40000"/>
              </a:schemeClr>
            </a:glow>
          </a:effectLst>
        </p:spPr>
      </p:pic>
      <p:pic>
        <p:nvPicPr>
          <p:cNvPr id="60" name="Content Placeholder 107" descr="Tools with solid fill">
            <a:extLst>
              <a:ext uri="{FF2B5EF4-FFF2-40B4-BE49-F238E27FC236}">
                <a16:creationId xmlns:a16="http://schemas.microsoft.com/office/drawing/2014/main" id="{E4643682-22D6-4245-905A-60E0F3C88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35819" y="3952382"/>
            <a:ext cx="208467" cy="208467"/>
          </a:xfrm>
          <a:prstGeom prst="rect">
            <a:avLst/>
          </a:prstGeom>
          <a:effectLst>
            <a:glow rad="12700">
              <a:schemeClr val="bg1">
                <a:alpha val="40000"/>
              </a:schemeClr>
            </a:glow>
          </a:effectLst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6BE3EA54-F25B-4897-A348-147747C2D21A}"/>
              </a:ext>
            </a:extLst>
          </p:cNvPr>
          <p:cNvGrpSpPr/>
          <p:nvPr/>
        </p:nvGrpSpPr>
        <p:grpSpPr>
          <a:xfrm>
            <a:off x="9943278" y="4340384"/>
            <a:ext cx="729989" cy="416262"/>
            <a:chOff x="4946264" y="2650797"/>
            <a:chExt cx="570301" cy="325203"/>
          </a:xfrm>
        </p:grpSpPr>
        <p:sp>
          <p:nvSpPr>
            <p:cNvPr id="62" name="Flowchart: Decision 61">
              <a:extLst>
                <a:ext uri="{FF2B5EF4-FFF2-40B4-BE49-F238E27FC236}">
                  <a16:creationId xmlns:a16="http://schemas.microsoft.com/office/drawing/2014/main" id="{6921893A-620D-4560-83D3-6116B1DA9E37}"/>
                </a:ext>
              </a:extLst>
            </p:cNvPr>
            <p:cNvSpPr/>
            <p:nvPr/>
          </p:nvSpPr>
          <p:spPr>
            <a:xfrm>
              <a:off x="5181196" y="2650797"/>
              <a:ext cx="91523" cy="114842"/>
            </a:xfrm>
            <a:prstGeom prst="flowChartDecision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</a:ln>
            <a:effectLst>
              <a:outerShdw blurRad="50800" dist="254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0146C09-0229-41EC-9DF8-93A39C65DA71}"/>
                </a:ext>
              </a:extLst>
            </p:cNvPr>
            <p:cNvSpPr txBox="1"/>
            <p:nvPr/>
          </p:nvSpPr>
          <p:spPr>
            <a:xfrm>
              <a:off x="4946264" y="2764465"/>
              <a:ext cx="570301" cy="21153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050" dirty="0"/>
                <a:t>ASN.1</a:t>
              </a:r>
              <a:br>
                <a:rPr lang="fi-FI" sz="1050" dirty="0"/>
              </a:br>
              <a:r>
                <a:rPr lang="fi-FI" sz="1050" dirty="0"/>
                <a:t>NAS Prot/API</a:t>
              </a:r>
              <a:endParaRPr lang="en-US" sz="1050" dirty="0"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52BE1FFF-38DD-4F39-BA3F-1DB80CEA89C2}"/>
              </a:ext>
            </a:extLst>
          </p:cNvPr>
          <p:cNvGrpSpPr/>
          <p:nvPr/>
        </p:nvGrpSpPr>
        <p:grpSpPr>
          <a:xfrm>
            <a:off x="6841964" y="4340384"/>
            <a:ext cx="439682" cy="417765"/>
            <a:chOff x="5779443" y="3053480"/>
            <a:chExt cx="343500" cy="326377"/>
          </a:xfrm>
        </p:grpSpPr>
        <p:sp>
          <p:nvSpPr>
            <p:cNvPr id="65" name="Flowchart: Decision 64">
              <a:extLst>
                <a:ext uri="{FF2B5EF4-FFF2-40B4-BE49-F238E27FC236}">
                  <a16:creationId xmlns:a16="http://schemas.microsoft.com/office/drawing/2014/main" id="{B2BB96A6-2A0D-4D17-ABD5-2CAA29B4A4F1}"/>
                </a:ext>
              </a:extLst>
            </p:cNvPr>
            <p:cNvSpPr/>
            <p:nvPr/>
          </p:nvSpPr>
          <p:spPr>
            <a:xfrm>
              <a:off x="5905432" y="3053480"/>
              <a:ext cx="91523" cy="114842"/>
            </a:xfrm>
            <a:prstGeom prst="flowChartDecision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</a:ln>
            <a:effectLst>
              <a:outerShdw blurRad="50800" dist="254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ACAF6E5F-043C-4494-AD6D-795EE6659125}"/>
                </a:ext>
              </a:extLst>
            </p:cNvPr>
            <p:cNvSpPr txBox="1"/>
            <p:nvPr/>
          </p:nvSpPr>
          <p:spPr>
            <a:xfrm>
              <a:off x="5779443" y="3168322"/>
              <a:ext cx="343500" cy="21153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050" dirty="0"/>
                <a:t>Stage 2</a:t>
              </a:r>
              <a:br>
                <a:rPr lang="fi-FI" sz="1050" dirty="0"/>
              </a:br>
              <a:r>
                <a:rPr lang="fi-FI" sz="1050" dirty="0"/>
                <a:t>ARCH</a:t>
              </a:r>
              <a:endParaRPr lang="en-US" sz="1050" dirty="0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8DB32A59-8D32-4410-8232-6A89E3806CE5}"/>
              </a:ext>
            </a:extLst>
          </p:cNvPr>
          <p:cNvGrpSpPr/>
          <p:nvPr/>
        </p:nvGrpSpPr>
        <p:grpSpPr>
          <a:xfrm>
            <a:off x="10753423" y="4340384"/>
            <a:ext cx="729989" cy="416262"/>
            <a:chOff x="4946264" y="2650797"/>
            <a:chExt cx="570301" cy="325203"/>
          </a:xfrm>
        </p:grpSpPr>
        <p:sp>
          <p:nvSpPr>
            <p:cNvPr id="78" name="Flowchart: Decision 77">
              <a:extLst>
                <a:ext uri="{FF2B5EF4-FFF2-40B4-BE49-F238E27FC236}">
                  <a16:creationId xmlns:a16="http://schemas.microsoft.com/office/drawing/2014/main" id="{60CF0FDD-59AB-46BB-ABC1-6033C46B7315}"/>
                </a:ext>
              </a:extLst>
            </p:cNvPr>
            <p:cNvSpPr/>
            <p:nvPr/>
          </p:nvSpPr>
          <p:spPr>
            <a:xfrm>
              <a:off x="5181196" y="2650797"/>
              <a:ext cx="91523" cy="114842"/>
            </a:xfrm>
            <a:prstGeom prst="flowChartDecision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</a:ln>
            <a:effectLst>
              <a:outerShdw blurRad="50800" dist="254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2D3115E-F7AB-4A1C-809D-1EBB895964BC}"/>
                </a:ext>
              </a:extLst>
            </p:cNvPr>
            <p:cNvSpPr txBox="1"/>
            <p:nvPr/>
          </p:nvSpPr>
          <p:spPr>
            <a:xfrm>
              <a:off x="4946264" y="2764465"/>
              <a:ext cx="570301" cy="21153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050" dirty="0">
                  <a:solidFill>
                    <a:schemeClr val="tx1">
                      <a:lumMod val="50000"/>
                    </a:schemeClr>
                  </a:solidFill>
                </a:rPr>
                <a:t>Perf.</a:t>
              </a:r>
              <a:endParaRPr lang="en-US" sz="105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1EED4065-2A7D-48D3-9900-09885D7587EE}"/>
              </a:ext>
            </a:extLst>
          </p:cNvPr>
          <p:cNvCxnSpPr>
            <a:cxnSpLocks/>
          </p:cNvCxnSpPr>
          <p:nvPr/>
        </p:nvCxnSpPr>
        <p:spPr>
          <a:xfrm>
            <a:off x="7061805" y="4970119"/>
            <a:ext cx="2432530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75665361-2837-4337-AE96-2B209C0C97C4}"/>
              </a:ext>
            </a:extLst>
          </p:cNvPr>
          <p:cNvSpPr txBox="1"/>
          <p:nvPr/>
        </p:nvSpPr>
        <p:spPr>
          <a:xfrm>
            <a:off x="7995412" y="4905148"/>
            <a:ext cx="565315" cy="16793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i-FI" sz="1050" dirty="0"/>
              <a:t>9 months</a:t>
            </a:r>
            <a:endParaRPr lang="en-US" sz="1050" dirty="0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9400453-2234-4B48-8562-2BEF7420F60C}"/>
              </a:ext>
            </a:extLst>
          </p:cNvPr>
          <p:cNvSpPr txBox="1"/>
          <p:nvPr/>
        </p:nvSpPr>
        <p:spPr>
          <a:xfrm>
            <a:off x="711762" y="6383687"/>
            <a:ext cx="6935422" cy="14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r>
              <a:rPr lang="fi-FI" sz="1000" dirty="0"/>
              <a:t>RAN#98e RAN planning: See RP-222730, RP-223528/SP-221317</a:t>
            </a:r>
            <a:endParaRPr lang="en-US" sz="1000" dirty="0"/>
          </a:p>
        </p:txBody>
      </p:sp>
      <p:sp>
        <p:nvSpPr>
          <p:cNvPr id="96" name="Arrow: Left-Right 95">
            <a:extLst>
              <a:ext uri="{FF2B5EF4-FFF2-40B4-BE49-F238E27FC236}">
                <a16:creationId xmlns:a16="http://schemas.microsoft.com/office/drawing/2014/main" id="{3BE9FBBA-7454-4A44-87BF-7F0D60F3A548}"/>
              </a:ext>
            </a:extLst>
          </p:cNvPr>
          <p:cNvSpPr/>
          <p:nvPr/>
        </p:nvSpPr>
        <p:spPr>
          <a:xfrm>
            <a:off x="3157220" y="5130235"/>
            <a:ext cx="4025265" cy="234595"/>
          </a:xfrm>
          <a:prstGeom prst="leftRightArrow">
            <a:avLst>
              <a:gd name="adj1" fmla="val 100000"/>
              <a:gd name="adj2" fmla="val 2318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tx1">
                  <a:lumMod val="50000"/>
                </a:schemeClr>
              </a:gs>
            </a:gsLst>
            <a:lin ang="0" scaled="0"/>
          </a:gradFill>
          <a:ln w="9525">
            <a:noFill/>
          </a:ln>
          <a:effectLst>
            <a:outerShdw blurRad="508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i-FI" sz="1050" b="1" dirty="0">
                <a:solidFill>
                  <a:schemeClr val="bg1"/>
                </a:solidFill>
              </a:rPr>
              <a:t>Stage 2 ARCH (15 months Start to Freeze)</a:t>
            </a:r>
            <a:endParaRPr lang="en-US" sz="10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450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1008E55-D30F-4692-A610-7DBB91E572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Thank You!</a:t>
            </a:r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CDC02F07-21C5-45CD-84C5-BBABC302F2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C24C71-0071-44EF-89F9-A0CC33381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F5B6DB8-E625-4DF0-8049-204798EC8B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80075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3GPP Light.pptx" id="{3DBFD7B5-7EE4-47C1-87BF-BBC0E1B8ADBD}" vid="{6052CA98-5D5D-4638-AEDE-BE4C72CFA5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 Light</Template>
  <TotalTime>22</TotalTime>
  <Words>215</Words>
  <Application>Microsoft Office PowerPoint</Application>
  <PresentationFormat>Custom</PresentationFormat>
  <Paragraphs>82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MediaTek_PPT_Template_16x9_Internal Use</vt:lpstr>
      <vt:lpstr>Rel-19 Timeline</vt:lpstr>
      <vt:lpstr>Rel-19 Timeline</vt:lpstr>
      <vt:lpstr>Thank You!</vt:lpstr>
    </vt:vector>
  </TitlesOfParts>
  <Company>MediaTek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Rel-19 Timeline</dc:title>
  <dc:creator>MediaTek Inc.</dc:creator>
  <cp:lastModifiedBy>MediaTek Inc.</cp:lastModifiedBy>
  <cp:revision>6</cp:revision>
  <dcterms:created xsi:type="dcterms:W3CDTF">2023-03-13T16:10:51Z</dcterms:created>
  <dcterms:modified xsi:type="dcterms:W3CDTF">2023-03-13T16:46:30Z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MSIP_Label_83bcef13-7cac-433f-ba1d-47a323951816_Enabled">
    <vt:lpwstr>true</vt:lpwstr>
  </property>
  <property fmtid="{D5CDD505-2E9C-101B-9397-08002B2CF9AE}" pid="4" name="MSIP_Label_83bcef13-7cac-433f-ba1d-47a323951816_SetDate">
    <vt:lpwstr>2023-03-13T16:24:24Z</vt:lpwstr>
  </property>
  <property fmtid="{D5CDD505-2E9C-101B-9397-08002B2CF9AE}" pid="5" name="MSIP_Label_83bcef13-7cac-433f-ba1d-47a323951816_Method">
    <vt:lpwstr>Privileged</vt:lpwstr>
  </property>
  <property fmtid="{D5CDD505-2E9C-101B-9397-08002B2CF9AE}" pid="6" name="MSIP_Label_83bcef13-7cac-433f-ba1d-47a323951816_Name">
    <vt:lpwstr>MTK_Unclassified</vt:lpwstr>
  </property>
  <property fmtid="{D5CDD505-2E9C-101B-9397-08002B2CF9AE}" pid="7" name="MSIP_Label_83bcef13-7cac-433f-ba1d-47a323951816_SiteId">
    <vt:lpwstr>a7687ede-7a6b-4ef6-bace-642f677fbe31</vt:lpwstr>
  </property>
  <property fmtid="{D5CDD505-2E9C-101B-9397-08002B2CF9AE}" pid="8" name="MSIP_Label_83bcef13-7cac-433f-ba1d-47a323951816_ActionId">
    <vt:lpwstr>a3c7d69a-9322-4e77-b504-acf3fc8bbeca</vt:lpwstr>
  </property>
  <property fmtid="{D5CDD505-2E9C-101B-9397-08002B2CF9AE}" pid="9" name="MSIP_Label_83bcef13-7cac-433f-ba1d-47a323951816_ContentBits">
    <vt:lpwstr>0</vt:lpwstr>
  </property>
</Properties>
</file>