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49" r:id="rId2"/>
    <p:sldId id="350" r:id="rId3"/>
    <p:sldId id="352" r:id="rId4"/>
    <p:sldId id="351" r:id="rId5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630"/>
    <a:srgbClr val="00B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86" d="100"/>
          <a:sy n="86" d="100"/>
        </p:scale>
        <p:origin x="514" y="58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3/13/2023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13/03/2023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On 4Rx to 2Rx relaxation for XR devices</a:t>
            </a:r>
            <a:br>
              <a:rPr lang="fi-FI" dirty="0"/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RAN#99	RP-230642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Rotterdam, Netherlands, March 20</a:t>
            </a:r>
            <a:r>
              <a:rPr lang="en-US" baseline="30000" dirty="0"/>
              <a:t>th</a:t>
            </a:r>
            <a:r>
              <a:rPr lang="en-US" dirty="0"/>
              <a:t>-23</a:t>
            </a:r>
            <a:r>
              <a:rPr lang="en-US" baseline="30000" dirty="0"/>
              <a:t>rd</a:t>
            </a:r>
            <a:r>
              <a:rPr lang="en-US" dirty="0"/>
              <a:t>, 2023	Agenda Item 9.3.2.9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Background and Discussion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351" y="1242875"/>
            <a:ext cx="11629748" cy="4832750"/>
          </a:xfrm>
        </p:spPr>
        <p:txBody>
          <a:bodyPr/>
          <a:lstStyle/>
          <a:p>
            <a:r>
              <a:rPr lang="en-US" sz="2000" dirty="0"/>
              <a:t>A proposal was made in [1] to allow some “form-factor limited” XR devices that require “high demanding XR services” to be exempt from the mandated requirement for 4Rx ports for bands </a:t>
            </a:r>
            <a:r>
              <a:rPr lang="pt-BR" sz="2000" dirty="0"/>
              <a:t>n7, n38, n41, n77, n78, n79</a:t>
            </a:r>
          </a:p>
          <a:p>
            <a:r>
              <a:rPr lang="en-US" sz="2000" dirty="0"/>
              <a:t>A set of questions were agreed at RAN#98-e in [2] to better characterize how to enable such an XR device type supporting such exemption while taking into account concerns raised:</a:t>
            </a:r>
          </a:p>
          <a:p>
            <a:pPr lvl="1"/>
            <a:r>
              <a:rPr lang="en-US" sz="1800" dirty="0"/>
              <a:t>On whether further relaxations such as “BW reduction” are required, </a:t>
            </a:r>
            <a:r>
              <a:rPr lang="en-US" sz="1800" u="sng" dirty="0"/>
              <a:t>we see no clear rationale for further relaxations, so no relaxation of the 100MHz channel BW mandate and no CA restriction</a:t>
            </a:r>
            <a:r>
              <a:rPr lang="en-US" sz="1800" dirty="0"/>
              <a:t> for this device type due to their need to support high-end applications</a:t>
            </a:r>
          </a:p>
          <a:p>
            <a:r>
              <a:rPr lang="en-US" sz="2000" dirty="0"/>
              <a:t>It was also raised (by more than one company) during the NWM discussion that led to [2] at RAN#98-e that </a:t>
            </a:r>
            <a:r>
              <a:rPr lang="en-US" sz="2000" i="1" dirty="0"/>
              <a:t>such a new 3GPP UE type should be </a:t>
            </a:r>
            <a:r>
              <a:rPr lang="en-US" sz="2000" i="1" u="sng" dirty="0"/>
              <a:t>clearly distinguished from existing 3GPP UE types (especially </a:t>
            </a:r>
            <a:r>
              <a:rPr lang="en-US" sz="2000" i="1" u="sng" dirty="0" err="1"/>
              <a:t>RedCap</a:t>
            </a:r>
            <a:r>
              <a:rPr lang="en-US" sz="2000" i="1" u="sng" dirty="0"/>
              <a:t>)</a:t>
            </a:r>
            <a:r>
              <a:rPr lang="en-US" sz="2000" i="1" dirty="0"/>
              <a:t>, because </a:t>
            </a:r>
            <a:r>
              <a:rPr lang="en-US" sz="2000" u="sng" dirty="0"/>
              <a:t>creating yet another 3GPP </a:t>
            </a:r>
            <a:r>
              <a:rPr lang="en-US" sz="2000" u="sng" dirty="0" err="1"/>
              <a:t>RedCap</a:t>
            </a:r>
            <a:r>
              <a:rPr lang="en-US" sz="2000" u="sng" dirty="0"/>
              <a:t> capability could cause industry confusion about </a:t>
            </a:r>
            <a:r>
              <a:rPr lang="en-US" sz="2000" u="sng" dirty="0" err="1"/>
              <a:t>RedCap</a:t>
            </a:r>
            <a:endParaRPr lang="en-US" sz="2000" u="sng" dirty="0"/>
          </a:p>
          <a:p>
            <a:pPr lvl="1"/>
            <a:r>
              <a:rPr lang="en-US" sz="1800" dirty="0"/>
              <a:t>This means that “Technical capability”, “3GPP naming”, “Identifying itself to networks” need to be differentiated from especially </a:t>
            </a:r>
            <a:r>
              <a:rPr lang="en-US" sz="1800" dirty="0" err="1"/>
              <a:t>RedCap</a:t>
            </a:r>
            <a:endParaRPr lang="en-US" sz="1800" dirty="0"/>
          </a:p>
          <a:p>
            <a:r>
              <a:rPr lang="en-US" sz="2000" dirty="0"/>
              <a:t>Hence, on the question of “identifying this UE to NW”, we believe it to be feasible to use a mechanism based on that of “vehicular” UE</a:t>
            </a:r>
          </a:p>
          <a:p>
            <a:pPr lvl="1"/>
            <a:r>
              <a:rPr lang="en-US" sz="1800" dirty="0"/>
              <a:t>but propose to specify an additional </a:t>
            </a:r>
            <a:r>
              <a:rPr lang="en-US" sz="1800" u="sng" dirty="0"/>
              <a:t>new</a:t>
            </a:r>
            <a:r>
              <a:rPr lang="en-US" sz="1800" dirty="0"/>
              <a:t> Rel-18 UE capability to enable UE type to be identified explicitly to RAN</a:t>
            </a:r>
            <a:endParaRPr lang="en-US" sz="3200" u="sng" dirty="0">
              <a:solidFill>
                <a:srgbClr val="35363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560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9C931-BED6-463D-A7DE-ED728F890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A7BB5-EE32-4219-8E96-01B6ACBFF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701008"/>
            <a:ext cx="11233149" cy="4702504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/>
              <a:t>To address the points in the previous slide, we propose to include the following aspects in a new objective to the XR WID:</a:t>
            </a:r>
          </a:p>
          <a:p>
            <a:endParaRPr lang="en-GB" sz="1050" dirty="0"/>
          </a:p>
          <a:p>
            <a:r>
              <a:rPr lang="en-GB" sz="2400" i="1" dirty="0"/>
              <a:t>[RAN4, RAN2] Specify mechanism to support new device type (not "</a:t>
            </a:r>
            <a:r>
              <a:rPr lang="en-GB" sz="2400" i="1" dirty="0" err="1"/>
              <a:t>RedCap</a:t>
            </a:r>
            <a:r>
              <a:rPr lang="en-GB" sz="2400" i="1" dirty="0"/>
              <a:t> UE", not "Vehicular UE", not R15/general UE capability):</a:t>
            </a:r>
          </a:p>
          <a:p>
            <a:pPr lvl="1"/>
            <a:r>
              <a:rPr lang="en-GB" dirty="0"/>
              <a:t>that is only mandated to support 2Rx antenna ports and 2 DL MIMO layers in the NR bands in which 4Rx antenna ports is mandated in legacy UE, with no further relaxations.</a:t>
            </a:r>
          </a:p>
          <a:p>
            <a:pPr lvl="2">
              <a:spcAft>
                <a:spcPts val="1200"/>
              </a:spcAft>
            </a:pPr>
            <a:r>
              <a:rPr lang="en-GB" sz="1800" dirty="0"/>
              <a:t>No relaxation to 100MHz mandated channel bandwidth, and CA support not restricted.</a:t>
            </a:r>
          </a:p>
          <a:p>
            <a:pPr lvl="1"/>
            <a:r>
              <a:rPr lang="en-GB" dirty="0"/>
              <a:t>The UE shall identify itself to NW using:</a:t>
            </a:r>
          </a:p>
          <a:p>
            <a:pPr lvl="2"/>
            <a:r>
              <a:rPr lang="en-US" sz="1800" dirty="0"/>
              <a:t>Definition of </a:t>
            </a:r>
            <a:r>
              <a:rPr lang="en-US" sz="1800" u="sng" dirty="0"/>
              <a:t>new</a:t>
            </a:r>
            <a:r>
              <a:rPr lang="en-US" sz="1800" dirty="0"/>
              <a:t> UE type in TS38.101 with 4Rx exception; </a:t>
            </a:r>
            <a:r>
              <a:rPr lang="en-US" sz="1800" u="sng" dirty="0"/>
              <a:t>and</a:t>
            </a:r>
            <a:r>
              <a:rPr lang="en-US" sz="1800" dirty="0"/>
              <a:t> associated </a:t>
            </a:r>
            <a:r>
              <a:rPr lang="en-US" sz="1800" u="sng" dirty="0"/>
              <a:t>new</a:t>
            </a:r>
            <a:r>
              <a:rPr lang="en-US" sz="1800" dirty="0"/>
              <a:t> Rel-18 UE capability IE defined in TS38.306, and </a:t>
            </a:r>
            <a:r>
              <a:rPr lang="en-US" sz="1800" dirty="0" err="1"/>
              <a:t>signalled</a:t>
            </a:r>
            <a:r>
              <a:rPr lang="en-US" sz="1800" dirty="0"/>
              <a:t> to RAN</a:t>
            </a:r>
          </a:p>
          <a:p>
            <a:pPr lvl="2"/>
            <a:r>
              <a:rPr lang="en-US" sz="1800" u="sng" dirty="0">
                <a:solidFill>
                  <a:srgbClr val="353630"/>
                </a:solidFill>
              </a:rPr>
              <a:t>New</a:t>
            </a:r>
            <a:r>
              <a:rPr lang="en-US" sz="1800" dirty="0">
                <a:solidFill>
                  <a:srgbClr val="353630"/>
                </a:solidFill>
              </a:rPr>
              <a:t> SPID value defined in TS38.300 (similar to vehicular UE approach)</a:t>
            </a:r>
            <a:endParaRPr lang="en-US" sz="1800" u="sng" dirty="0">
              <a:solidFill>
                <a:srgbClr val="35363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3537C-5BCD-430F-8F2F-B89680B1F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212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45B9B-850D-44F0-A4B1-58A71F925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75128-7822-4348-98B8-EEAD7A721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 sz="4800"/>
            </a:pPr>
            <a:r>
              <a:rPr lang="en-US" sz="2800" dirty="0"/>
              <a:t>[1]	RP-223208, </a:t>
            </a:r>
            <a:r>
              <a:rPr lang="en-GB" sz="2800" dirty="0">
                <a:effectLst/>
                <a:ea typeface="DengXian" panose="02010600030101010101" pitchFamily="2" charset="-122"/>
              </a:rPr>
              <a:t>Way forward on the support of 2Rx for XR device for Rel-18 	XR WI,</a:t>
            </a:r>
            <a:r>
              <a:rPr lang="en-US" sz="2800" dirty="0">
                <a:effectLst/>
                <a:ea typeface="DengXian" panose="02010600030101010101" pitchFamily="2" charset="-122"/>
              </a:rPr>
              <a:t> </a:t>
            </a:r>
            <a:r>
              <a:rPr lang="en-US" sz="2800" i="1" dirty="0">
                <a:effectLst/>
                <a:ea typeface="DengXian" panose="02010600030101010101" pitchFamily="2" charset="-122"/>
              </a:rPr>
              <a:t>(</a:t>
            </a:r>
            <a:r>
              <a:rPr lang="en-GB" sz="2800" i="1" dirty="0"/>
              <a:t>Apple, ABS, APT, ASR, CATT, FGI, Google, </a:t>
            </a:r>
            <a:r>
              <a:rPr lang="en-GB" sz="2800" b="0" i="1" u="none" strike="noStrike" dirty="0">
                <a:effectLst/>
              </a:rPr>
              <a:t>HONOR, </a:t>
            </a:r>
            <a:r>
              <a:rPr lang="en-GB" sz="2800" i="1" dirty="0"/>
              <a:t>Lenovo, Meta, 	New H3C, Qualcomm, Samsung, Tencent, Verizon, vivo, Xiaomi)</a:t>
            </a:r>
          </a:p>
          <a:p>
            <a:pPr marL="0" indent="0">
              <a:buNone/>
            </a:pPr>
            <a:r>
              <a:rPr lang="en-US" sz="2800" dirty="0"/>
              <a:t>[2]	RP-223504,</a:t>
            </a:r>
            <a:r>
              <a:rPr lang="en-HU" sz="2800" dirty="0"/>
              <a:t> Summary and Way Forward on XR</a:t>
            </a:r>
            <a:r>
              <a:rPr lang="en-GB" sz="2800" dirty="0"/>
              <a:t>, </a:t>
            </a:r>
            <a:r>
              <a:rPr lang="en-GB" sz="2800" i="1" dirty="0"/>
              <a:t>(Moderator - Nokia)</a:t>
            </a:r>
            <a:endParaRPr lang="en-HU" sz="2800" i="1" dirty="0"/>
          </a:p>
          <a:p>
            <a:pPr marL="0" indent="0">
              <a:buNone/>
            </a:pPr>
            <a:r>
              <a:rPr lang="en-US" sz="2800" dirty="0"/>
              <a:t> </a:t>
            </a:r>
            <a:endParaRPr lang="en-US" sz="3200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12605-082D-4071-BA04-9F776ECA1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98303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0047a1bbd588d10449d11dda2601d495">
  <xsd:schema xmlns:xsd="http://www.w3.org/2001/XMLSchema" xmlns:xs="http://www.w3.org/2001/XMLSchema" xmlns:p="http://schemas.microsoft.com/office/2006/metadata/properties" xmlns:ns2="554bdb6f-217d-4cda-85cc-0ca32126c36c" xmlns:ns3="9238aee7-caa6-41e3-83d0-457e088803cc" xmlns:ns4="dfb9c0e7-f8ff-4c2e-83b3-258d4f9c1bfe" targetNamespace="http://schemas.microsoft.com/office/2006/metadata/properties" ma:root="true" ma:fieldsID="64622226350163a7b07dbb3c525f64aa" ns2:_="" ns3:_="" ns4:_="">
    <xsd:import namespace="554bdb6f-217d-4cda-85cc-0ca32126c36c"/>
    <xsd:import namespace="9238aee7-caa6-41e3-83d0-457e088803cc"/>
    <xsd:import namespace="dfb9c0e7-f8ff-4c2e-83b3-258d4f9c1bfe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9c0e7-f8ff-4c2e-83b3-258d4f9c1bf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Props1.xml><?xml version="1.0" encoding="utf-8"?>
<ds:datastoreItem xmlns:ds="http://schemas.openxmlformats.org/officeDocument/2006/customXml" ds:itemID="{11DB242E-FB52-4F65-9F0D-E63BF42C7326}"/>
</file>

<file path=customXml/itemProps2.xml><?xml version="1.0" encoding="utf-8"?>
<ds:datastoreItem xmlns:ds="http://schemas.openxmlformats.org/officeDocument/2006/customXml" ds:itemID="{B2E57326-9547-45F5-8E62-29A3F5180C00}"/>
</file>

<file path=customXml/itemProps3.xml><?xml version="1.0" encoding="utf-8"?>
<ds:datastoreItem xmlns:ds="http://schemas.openxmlformats.org/officeDocument/2006/customXml" ds:itemID="{DF56438A-ADBE-4830-91D4-48F59E72B7BA}"/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1076</TotalTime>
  <Words>532</Words>
  <Application>Microsoft Office PowerPoint</Application>
  <PresentationFormat>Custom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MediaTek_PPT_Template_16x9_Internal Use</vt:lpstr>
      <vt:lpstr>On 4Rx to 2Rx relaxation for XR devices </vt:lpstr>
      <vt:lpstr>Background and Discussion</vt:lpstr>
      <vt:lpstr>Proposal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Tim F</cp:lastModifiedBy>
  <cp:revision>102</cp:revision>
  <dcterms:created xsi:type="dcterms:W3CDTF">2019-11-21T19:15:22Z</dcterms:created>
  <dcterms:modified xsi:type="dcterms:W3CDTF">2023-03-13T17:27:48Z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83bcef13-7cac-433f-ba1d-47a323951816_Enabled">
    <vt:lpwstr>true</vt:lpwstr>
  </property>
  <property fmtid="{D5CDD505-2E9C-101B-9397-08002B2CF9AE}" pid="4" name="MSIP_Label_83bcef13-7cac-433f-ba1d-47a323951816_SetDate">
    <vt:lpwstr>2022-12-05T16:23:20Z</vt:lpwstr>
  </property>
  <property fmtid="{D5CDD505-2E9C-101B-9397-08002B2CF9AE}" pid="5" name="MSIP_Label_83bcef13-7cac-433f-ba1d-47a323951816_Method">
    <vt:lpwstr>Privileged</vt:lpwstr>
  </property>
  <property fmtid="{D5CDD505-2E9C-101B-9397-08002B2CF9AE}" pid="6" name="MSIP_Label_83bcef13-7cac-433f-ba1d-47a323951816_Name">
    <vt:lpwstr>MTK_Unclassified</vt:lpwstr>
  </property>
  <property fmtid="{D5CDD505-2E9C-101B-9397-08002B2CF9AE}" pid="7" name="MSIP_Label_83bcef13-7cac-433f-ba1d-47a323951816_SiteId">
    <vt:lpwstr>a7687ede-7a6b-4ef6-bace-642f677fbe31</vt:lpwstr>
  </property>
  <property fmtid="{D5CDD505-2E9C-101B-9397-08002B2CF9AE}" pid="8" name="MSIP_Label_83bcef13-7cac-433f-ba1d-47a323951816_ActionId">
    <vt:lpwstr>5d879a79-fc86-42ae-bf1e-562dd1ed55ca</vt:lpwstr>
  </property>
  <property fmtid="{D5CDD505-2E9C-101B-9397-08002B2CF9AE}" pid="9" name="MSIP_Label_83bcef13-7cac-433f-ba1d-47a323951816_ContentBits">
    <vt:lpwstr>0</vt:lpwstr>
  </property>
  <property fmtid="{D5CDD505-2E9C-101B-9397-08002B2CF9AE}" pid="10" name="ContentTypeId">
    <vt:lpwstr>0x010100273864C3BC768F4C83F728553A532E20</vt:lpwstr>
  </property>
</Properties>
</file>