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 id="2147483653" r:id="rId4"/>
    <p:sldMasterId id="2147483665" r:id="rId5"/>
    <p:sldMasterId id="2147483667" r:id="rId6"/>
    <p:sldMasterId id="2147483672" r:id="rId7"/>
    <p:sldMasterId id="2147483678" r:id="rId8"/>
    <p:sldMasterId id="2147483691" r:id="rId9"/>
    <p:sldMasterId id="2147483709" r:id="rId10"/>
  </p:sldMasterIdLst>
  <p:notesMasterIdLst>
    <p:notesMasterId r:id="rId12"/>
  </p:notesMasterIdLst>
  <p:sldIdLst>
    <p:sldId id="747" r:id="rId11"/>
    <p:sldId id="786" r:id="rId13"/>
    <p:sldId id="798" r:id="rId14"/>
    <p:sldId id="802" r:id="rId15"/>
    <p:sldId id="763" r:id="rId16"/>
    <p:sldId id="402" r:id="rId17"/>
  </p:sldIdLst>
  <p:sldSz cx="9144000" cy="5143500" type="screen16x9"/>
  <p:notesSz cx="6858000" cy="9144000"/>
  <p:custShowLst>
    <p:custShow name="自定义放映 1" id="0">
      <p:sldLst/>
    </p:custShow>
  </p:custShowLst>
  <p:defaultTex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TE" initials="TL" lastIdx="9" clrIdx="0"/>
  <p:cmAuthor id="2" name="Samsung" initials="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6600"/>
    <a:srgbClr val="CC0000"/>
    <a:srgbClr val="FF9999"/>
    <a:srgbClr val="FFFF66"/>
    <a:srgbClr val="99FF99"/>
    <a:srgbClr val="FFCCFF"/>
    <a:srgbClr val="FF9966"/>
    <a:srgbClr val="66FF66"/>
    <a:srgbClr val="66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0353" autoAdjust="0"/>
  </p:normalViewPr>
  <p:slideViewPr>
    <p:cSldViewPr snapToGrid="0" snapToObjects="1">
      <p:cViewPr varScale="1">
        <p:scale>
          <a:sx n="148" d="100"/>
          <a:sy n="148" d="100"/>
        </p:scale>
        <p:origin x="108" y="108"/>
      </p:cViewPr>
      <p:guideLst>
        <p:guide orient="horz" pos="1768"/>
        <p:guide pos="2991"/>
      </p:guideLst>
    </p:cSldViewPr>
  </p:slideViewPr>
  <p:outlineViewPr>
    <p:cViewPr>
      <p:scale>
        <a:sx n="33" d="100"/>
        <a:sy n="33" d="100"/>
      </p:scale>
      <p:origin x="0" y="274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1" Type="http://schemas.openxmlformats.org/officeDocument/2006/relationships/commentAuthors" Target="commentAuthors.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6.xml"/><Relationship Id="rId16" Type="http://schemas.openxmlformats.org/officeDocument/2006/relationships/slide" Target="slides/slide5.xml"/><Relationship Id="rId15" Type="http://schemas.openxmlformats.org/officeDocument/2006/relationships/slide" Target="slides/slide4.xml"/><Relationship Id="rId14" Type="http://schemas.openxmlformats.org/officeDocument/2006/relationships/slide" Target="slides/slide3.xml"/><Relationship Id="rId13" Type="http://schemas.openxmlformats.org/officeDocument/2006/relationships/slide" Target="slides/slide2.xml"/><Relationship Id="rId12" Type="http://schemas.openxmlformats.org/officeDocument/2006/relationships/notesMaster" Target="notesMasters/notesMaster1.xml"/><Relationship Id="rId11" Type="http://schemas.openxmlformats.org/officeDocument/2006/relationships/slide" Target="slides/slide1.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F90003-A060-439C-A4CB-CE86D240B79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04BFBE-9997-49A6-A555-D7FEFD55612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D444E398-6076-4EBD-A234-C4154D93710F}" type="slidenum">
              <a:rPr kumimoji="1" lang="zh-CN" altLang="en-US" smtClean="0">
                <a:solidFill>
                  <a:srgbClr val="000000"/>
                </a:solidFill>
              </a:rPr>
            </a:fld>
            <a:endParaRPr kumimoji="1" lang="zh-CN" altLang="en-US" smtClean="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0D8B1B34-EF68-4FC8-96BA-FC634BF232B7}" type="slidenum">
              <a:rPr lang="en-US" altLang="zh-CN"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0D8B1B34-EF68-4FC8-96BA-FC634BF232B7}" type="slidenum">
              <a:rPr lang="en-US" altLang="zh-CN"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fld>
            <a:endParaRPr kumimoji="1"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4" Type="http://schemas.openxmlformats.org/officeDocument/2006/relationships/image" Target="../media/image19.png"/><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4" Type="http://schemas.openxmlformats.org/officeDocument/2006/relationships/image" Target="../media/image21.png"/><Relationship Id="rId3" Type="http://schemas.openxmlformats.org/officeDocument/2006/relationships/hyperlink" Target="http://en.wikipedia.org/wiki/File:Softbank_mobile_logo.svg" TargetMode="External"/><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a:solidFill>
                  <a:srgbClr val="FFFFFF"/>
                </a:solidFill>
                <a:latin typeface="微软雅黑" panose="020B0503020204020204" charset="-122"/>
                <a:cs typeface="Arial" panose="020B0604020202020204" pitchFamily="34" charset="0"/>
              </a:rPr>
              <a:t>单击此处编辑母版文本样式</a:t>
            </a:r>
            <a:endParaRPr lang="zh-CN" altLang="en-US" sz="1400">
              <a:solidFill>
                <a:srgbClr val="FFFFFF"/>
              </a:solidFill>
              <a:latin typeface="微软雅黑" panose="020B0503020204020204" charset="-122"/>
              <a:cs typeface="Arial" panose="020B0604020202020204" pitchFamily="34" charset="0"/>
            </a:endParaRPr>
          </a:p>
        </p:txBody>
      </p:sp>
      <p:sp>
        <p:nvSpPr>
          <p:cNvPr id="5" name="Subtitle 6"/>
          <p:cNvSpPr>
            <a:spLocks noGrp="1"/>
          </p:cNvSpPr>
          <p:nvPr userDrawn="1">
            <p:ph type="subTitle" idx="9"/>
          </p:nvPr>
        </p:nvSpPr>
        <p:spPr>
          <a:xfrm>
            <a:off x="430213" y="1314450"/>
            <a:ext cx="6400800" cy="561975"/>
          </a:xfrm>
        </p:spPr>
        <p:txBody>
          <a:bodyPr/>
          <a:lstStyle/>
          <a:p>
            <a:pPr>
              <a:lnSpc>
                <a:spcPct val="100000"/>
              </a:lnSpc>
            </a:pPr>
            <a:r>
              <a:rPr lang="zh-CN" altLang="en-US" sz="2200">
                <a:solidFill>
                  <a:srgbClr val="8CC63E"/>
                </a:solidFill>
                <a:latin typeface="微软雅黑" panose="020B0503020204020204" charset="-122"/>
              </a:rPr>
              <a:t>单击此处编辑母版副标题样式</a:t>
            </a:r>
            <a:endParaRPr lang="en-US" sz="2200">
              <a:solidFill>
                <a:srgbClr val="8CC63E"/>
              </a:solidFill>
              <a:latin typeface="微软雅黑" panose="020B0503020204020204" charset="-122"/>
            </a:endParaRPr>
          </a:p>
        </p:txBody>
      </p:sp>
      <p:sp>
        <p:nvSpPr>
          <p:cNvPr id="7" name="Title 7"/>
          <p:cNvSpPr>
            <a:spLocks noGrp="1"/>
          </p:cNvSpPr>
          <p:nvPr userDrawn="1">
            <p:ph type="ctrTitle" idx="19"/>
          </p:nvPr>
        </p:nvSpPr>
        <p:spPr>
          <a:xfrm>
            <a:off x="430213" y="860425"/>
            <a:ext cx="6400800" cy="444500"/>
          </a:xfrm>
        </p:spPr>
        <p:txBody>
          <a:bodyPr/>
          <a:lstStyle/>
          <a:p>
            <a:r>
              <a:rPr lang="zh-CN" altLang="en-US" sz="2800" b="1">
                <a:solidFill>
                  <a:schemeClr val="bg1"/>
                </a:solidFill>
                <a:latin typeface="微软雅黑" panose="020B0503020204020204" charset="-122"/>
              </a:rPr>
              <a:t>单击此处编辑母版标题样式</a:t>
            </a:r>
            <a:endParaRPr lang="en-US" sz="2800" b="1" dirty="0">
              <a:solidFill>
                <a:schemeClr val="bg1"/>
              </a:solidFill>
              <a:latin typeface="微软雅黑" panose="020B050302020402020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base">
              <a:spcBef>
                <a:spcPct val="0"/>
              </a:spcBef>
              <a:spcAft>
                <a:spcPct val="0"/>
              </a:spcAft>
            </a:pPr>
            <a:r>
              <a:rPr lang="en-US" sz="900" noProof="1">
                <a:solidFill>
                  <a:prstClr val="white"/>
                </a:solidFill>
                <a:latin typeface="Arial" panose="020B0604020202020204" pitchFamily="34" charset="0"/>
                <a:ea typeface="Heiti SC Light"/>
                <a:cs typeface="Arial" panose="020B0604020202020204" pitchFamily="34" charset="0"/>
              </a:rPr>
              <a:t>T</a:t>
            </a:r>
            <a:r>
              <a:rPr lang="en-US" altLang="zh-CN" sz="900" noProof="1">
                <a:solidFill>
                  <a:prstClr val="white"/>
                </a:solidFill>
                <a:latin typeface="Arial" panose="020B0604020202020204" pitchFamily="34" charset="0"/>
                <a:ea typeface="Heiti SC Light"/>
                <a:cs typeface="Arial" panose="020B0604020202020204" pitchFamily="34" charset="0"/>
              </a:rPr>
              <a:t>itle:</a:t>
            </a:r>
            <a:endParaRPr lang="en-US" altLang="ja-JP" sz="900" noProof="1">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altLang="zh-CN" sz="800" noProof="1">
                <a:solidFill>
                  <a:prstClr val="white"/>
                </a:solidFill>
                <a:latin typeface="Arial" panose="020B0604020202020204" pitchFamily="34" charset="0"/>
                <a:ea typeface="Heiti SC Light"/>
                <a:cs typeface="Arial" panose="020B0604020202020204" pitchFamily="34" charset="0"/>
              </a:rPr>
              <a:t>Type</a:t>
            </a:r>
            <a:r>
              <a:rPr lang="en-US" altLang="ja-JP" sz="800" noProof="1">
                <a:solidFill>
                  <a:prstClr val="white"/>
                </a:solidFill>
                <a:latin typeface="Arial" panose="020B0604020202020204" pitchFamily="34" charset="0"/>
                <a:ea typeface="Heiti SC Light"/>
                <a:cs typeface="Arial" panose="020B0604020202020204" pitchFamily="34" charset="0"/>
              </a:rPr>
              <a:t>: </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endParaRPr lang="en-US" altLang="zh-CN"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G143, B212</a:t>
                </a:r>
                <a:endParaRPr kumimoji="1" lang="zh-CN" altLang="en-US" sz="700"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R140,G198, B62</a:t>
                </a:r>
                <a:endParaRPr kumimoji="1" lang="zh-CN" altLang="en-US" sz="700"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R90,G203, B245</a:t>
              </a:r>
              <a:endParaRPr kumimoji="1" lang="zh-CN" altLang="en-US" sz="700"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endPar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800">
                <a:solidFill>
                  <a:srgbClr val="404040"/>
                </a:solidFill>
                <a:latin typeface="Arial" panose="020B0604020202020204" pitchFamily="34" charset="0"/>
                <a:ea typeface="宋体" panose="02010600030101010101" pitchFamily="2" charset="-122"/>
                <a:cs typeface="Arial" panose="020B0604020202020204" pitchFamily="34" charset="0"/>
              </a:rPr>
            </a:fld>
            <a:endParaRPr lang="en-US" sz="8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875195"/>
            <a:ext cx="1360488" cy="936394"/>
          </a:xfrm>
          <a:prstGeom prst="rect">
            <a:avLst/>
          </a:prstGeom>
          <a:noFill/>
          <a:ln w="9525">
            <a:noFill/>
            <a:miter lim="800000"/>
          </a:ln>
        </p:spPr>
        <p:txBody>
          <a:bodyPr lIns="70082" tIns="35044" rIns="70082" bIns="35044" anchor="b" anchorCtr="1">
            <a:spAutoFit/>
          </a:bodyPr>
          <a:lstStyle/>
          <a:p>
            <a:pPr defTabSz="701040" fontAlgn="base">
              <a:spcBef>
                <a:spcPct val="0"/>
              </a:spcBef>
              <a:spcAft>
                <a:spcPct val="0"/>
              </a:spcAft>
            </a:pPr>
            <a:r>
              <a:rPr lang="en-US" sz="675" noProof="1">
                <a:solidFill>
                  <a:prstClr val="white"/>
                </a:solidFill>
                <a:latin typeface="Arial" panose="020B0604020202020204" pitchFamily="34" charset="0"/>
                <a:ea typeface="Heiti SC Light"/>
                <a:cs typeface="Arial" panose="020B0604020202020204" pitchFamily="34" charset="0"/>
              </a:rPr>
              <a:t>T</a:t>
            </a:r>
            <a:r>
              <a:rPr lang="en-US" altLang="zh-CN" sz="675" noProof="1">
                <a:solidFill>
                  <a:prstClr val="white"/>
                </a:solidFill>
                <a:latin typeface="Arial" panose="020B0604020202020204" pitchFamily="34" charset="0"/>
                <a:ea typeface="Heiti SC Light"/>
                <a:cs typeface="Arial" panose="020B0604020202020204" pitchFamily="34" charset="0"/>
              </a:rPr>
              <a:t>itle:</a:t>
            </a:r>
            <a:endParaRPr lang="en-US" altLang="ja-JP" sz="675" noProof="1">
              <a:solidFill>
                <a:prstClr val="white"/>
              </a:solidFill>
              <a:latin typeface="Arial" panose="020B0604020202020204" pitchFamily="34" charset="0"/>
              <a:ea typeface="Heiti SC Light"/>
              <a:cs typeface="Arial" panose="020B0604020202020204" pitchFamily="34" charset="0"/>
            </a:endParaRPr>
          </a:p>
          <a:p>
            <a:pPr defTabSz="701040" fontAlgn="base">
              <a:spcBef>
                <a:spcPct val="0"/>
              </a:spcBef>
              <a:spcAft>
                <a:spcPct val="0"/>
              </a:spcAft>
            </a:pPr>
            <a:r>
              <a:rPr lang="en-US" altLang="zh-CN" sz="600" noProof="1">
                <a:solidFill>
                  <a:prstClr val="white"/>
                </a:solidFill>
                <a:latin typeface="Arial" panose="020B0604020202020204" pitchFamily="34" charset="0"/>
                <a:ea typeface="Heiti SC Light"/>
                <a:cs typeface="Arial" panose="020B0604020202020204" pitchFamily="34" charset="0"/>
              </a:rPr>
              <a:t>Type</a:t>
            </a:r>
            <a:r>
              <a:rPr lang="en-US" altLang="ja-JP" sz="600" noProof="1">
                <a:solidFill>
                  <a:prstClr val="white"/>
                </a:solidFill>
                <a:latin typeface="Arial" panose="020B0604020202020204" pitchFamily="34" charset="0"/>
                <a:ea typeface="Heiti SC Light"/>
                <a:cs typeface="Arial" panose="020B0604020202020204" pitchFamily="34" charset="0"/>
              </a:rPr>
              <a:t>: </a:t>
            </a:r>
            <a:r>
              <a:rPr lang="en-US" altLang="ja-JP" sz="600" noProof="1">
                <a:solidFill>
                  <a:prstClr val="white"/>
                </a:solidFill>
                <a:latin typeface="Arial" panose="020B0604020202020204" pitchFamily="34" charset="0"/>
                <a:cs typeface="Arial" panose="020B0604020202020204" pitchFamily="34" charset="0"/>
              </a:rPr>
              <a:t>Arial</a:t>
            </a:r>
            <a:endParaRPr lang="en-US" sz="600" dirty="0">
              <a:solidFill>
                <a:prstClr val="white"/>
              </a:solidFill>
              <a:latin typeface="Arial" panose="020B0604020202020204" pitchFamily="34" charset="0"/>
              <a:ea typeface="Heiti SC Light"/>
              <a:cs typeface="Arial" panose="020B0604020202020204" pitchFamily="34" charset="0"/>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S</a:t>
            </a:r>
            <a:r>
              <a:rPr lang="en-US" altLang="zh-CN" sz="600" noProof="1">
                <a:solidFill>
                  <a:prstClr val="white"/>
                </a:solidFill>
                <a:latin typeface="Arial" panose="020B0604020202020204" pitchFamily="34" charset="0"/>
                <a:ea typeface="Heiti SC Light"/>
                <a:cs typeface="Heiti SC Light"/>
              </a:rPr>
              <a:t>ize</a:t>
            </a:r>
            <a:r>
              <a:rPr lang="en-US" sz="600" noProof="1">
                <a:solidFill>
                  <a:prstClr val="white"/>
                </a:solidFill>
                <a:latin typeface="Arial" panose="020B0604020202020204" pitchFamily="34" charset="0"/>
                <a:ea typeface="Heiti SC Light"/>
                <a:cs typeface="Heiti SC Light"/>
              </a:rPr>
              <a:t>：</a:t>
            </a:r>
            <a:r>
              <a:rPr lang="en-US" altLang="ja-JP" sz="600" noProof="1">
                <a:solidFill>
                  <a:prstClr val="white"/>
                </a:solidFill>
                <a:latin typeface="Arial" panose="020B0604020202020204" pitchFamily="34" charset="0"/>
                <a:ea typeface="Heiti SC Light"/>
                <a:cs typeface="Heiti SC Light"/>
              </a:rPr>
              <a:t>22-24</a:t>
            </a:r>
            <a:r>
              <a:rPr lang="en-US" altLang="zh-CN" sz="600" noProof="1">
                <a:solidFill>
                  <a:prstClr val="white"/>
                </a:solidFill>
                <a:latin typeface="Arial" panose="020B0604020202020204" pitchFamily="34" charset="0"/>
                <a:ea typeface="Heiti SC Light"/>
                <a:cs typeface="Heiti SC Light"/>
              </a:rPr>
              <a:t>pt</a:t>
            </a:r>
            <a:endParaRPr lang="en-US" altLang="ja-JP" sz="600"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C</a:t>
            </a:r>
            <a:r>
              <a:rPr lang="en-US" altLang="zh-CN" sz="600" noProof="1">
                <a:solidFill>
                  <a:prstClr val="white"/>
                </a:solidFill>
                <a:latin typeface="Arial" panose="020B0604020202020204" pitchFamily="34" charset="0"/>
                <a:ea typeface="Heiti SC Light"/>
                <a:cs typeface="Heiti SC Light"/>
              </a:rPr>
              <a:t>olor</a:t>
            </a:r>
            <a:r>
              <a:rPr lang="en-US" sz="600" noProof="1">
                <a:solidFill>
                  <a:prstClr val="white"/>
                </a:solidFill>
                <a:latin typeface="Arial" panose="020B0604020202020204" pitchFamily="34" charset="0"/>
                <a:ea typeface="Heiti SC Light"/>
                <a:cs typeface="Heiti SC Light"/>
              </a:rPr>
              <a:t>：T</a:t>
            </a:r>
            <a:r>
              <a:rPr lang="en-US" altLang="zh-CN" sz="600" noProof="1">
                <a:solidFill>
                  <a:prstClr val="white"/>
                </a:solidFill>
                <a:latin typeface="Arial" panose="020B0604020202020204" pitchFamily="34" charset="0"/>
                <a:ea typeface="Heiti SC Light"/>
                <a:cs typeface="Heiti SC Light"/>
              </a:rPr>
              <a:t>he ZTE blue</a:t>
            </a:r>
            <a:r>
              <a:rPr lang="en-US" altLang="ja-JP" sz="600" noProof="1">
                <a:solidFill>
                  <a:prstClr val="white"/>
                </a:solidFill>
                <a:latin typeface="Arial" panose="020B0604020202020204" pitchFamily="34" charset="0"/>
                <a:ea typeface="Heiti SC Light"/>
                <a:cs typeface="Heiti SC Light"/>
              </a:rPr>
              <a:t> </a:t>
            </a:r>
            <a:endParaRPr lang="en-US" altLang="ja-JP" sz="600"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endParaRPr lang="en-US" altLang="zh-CN" sz="675"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r>
              <a:rPr lang="en-US" altLang="zh-CN" sz="675" noProof="1">
                <a:solidFill>
                  <a:prstClr val="white"/>
                </a:solidFill>
                <a:latin typeface="Arial" panose="020B0604020202020204" pitchFamily="34" charset="0"/>
                <a:ea typeface="Heiti SC Light"/>
                <a:cs typeface="Heiti SC Light"/>
              </a:rPr>
              <a:t>Subtitle:</a:t>
            </a:r>
            <a:endParaRPr lang="en-US" altLang="ja-JP" sz="675"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T</a:t>
            </a:r>
            <a:r>
              <a:rPr lang="en-US" altLang="zh-CN" sz="600" noProof="1">
                <a:solidFill>
                  <a:prstClr val="white"/>
                </a:solidFill>
                <a:latin typeface="Arial" panose="020B0604020202020204" pitchFamily="34" charset="0"/>
                <a:ea typeface="Heiti SC Light"/>
                <a:cs typeface="Heiti SC Light"/>
              </a:rPr>
              <a:t>ype</a:t>
            </a:r>
            <a:r>
              <a:rPr lang="en-US" altLang="en-US" sz="600" noProof="1">
                <a:solidFill>
                  <a:prstClr val="white"/>
                </a:solidFill>
                <a:latin typeface="Arial" panose="020B0604020202020204" pitchFamily="34" charset="0"/>
                <a:ea typeface="Heiti SC Light"/>
                <a:cs typeface="Heiti SC Light"/>
              </a:rPr>
              <a:t>：</a:t>
            </a:r>
            <a:r>
              <a:rPr lang="en-US" altLang="ja-JP" sz="600" noProof="1">
                <a:solidFill>
                  <a:prstClr val="white"/>
                </a:solidFill>
                <a:latin typeface="Arial" panose="020B0604020202020204" pitchFamily="34" charset="0"/>
                <a:cs typeface="Arial" panose="020B0604020202020204" pitchFamily="34" charset="0"/>
              </a:rPr>
              <a:t>Arial</a:t>
            </a:r>
            <a:endParaRPr lang="en-US" sz="6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S</a:t>
            </a:r>
            <a:r>
              <a:rPr lang="en-US" altLang="zh-CN" sz="600" noProof="1">
                <a:solidFill>
                  <a:prstClr val="white"/>
                </a:solidFill>
                <a:latin typeface="Arial" panose="020B0604020202020204" pitchFamily="34" charset="0"/>
                <a:ea typeface="Heiti SC Light"/>
                <a:cs typeface="Heiti SC Light"/>
              </a:rPr>
              <a:t>ize</a:t>
            </a:r>
            <a:r>
              <a:rPr lang="en-US" sz="600" noProof="1">
                <a:solidFill>
                  <a:prstClr val="white"/>
                </a:solidFill>
                <a:latin typeface="Arial" panose="020B0604020202020204" pitchFamily="34" charset="0"/>
                <a:ea typeface="Heiti SC Light"/>
                <a:cs typeface="Heiti SC Light"/>
              </a:rPr>
              <a:t>：14-</a:t>
            </a:r>
            <a:r>
              <a:rPr lang="en-US" altLang="ja-JP" sz="600" noProof="1">
                <a:solidFill>
                  <a:prstClr val="white"/>
                </a:solidFill>
                <a:latin typeface="Arial" panose="020B0604020202020204" pitchFamily="34" charset="0"/>
                <a:ea typeface="Heiti SC Light"/>
                <a:cs typeface="Heiti SC Light"/>
              </a:rPr>
              <a:t>18pt</a:t>
            </a:r>
            <a:endParaRPr lang="en-US" altLang="ja-JP" sz="600"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Color: The </a:t>
            </a:r>
            <a:r>
              <a:rPr lang="en-US" altLang="zh-CN" sz="600" noProof="1">
                <a:solidFill>
                  <a:prstClr val="white"/>
                </a:solidFill>
                <a:latin typeface="Arial" panose="020B0604020202020204" pitchFamily="34" charset="0"/>
                <a:ea typeface="Heiti SC Light"/>
                <a:cs typeface="Heiti SC Light"/>
              </a:rPr>
              <a:t>ZTE green</a:t>
            </a:r>
            <a:endParaRPr lang="en-US" altLang="ja-JP" sz="6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5" y="3851276"/>
            <a:ext cx="1392237"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173123"/>
              </a:xfrm>
              <a:prstGeom prst="rect">
                <a:avLst/>
              </a:prstGeom>
              <a:noFill/>
              <a:ln w="9525">
                <a:noFill/>
                <a:miter lim="800000"/>
              </a:ln>
            </p:spPr>
            <p:txBody>
              <a:bodyPr>
                <a:spAutoFit/>
              </a:bodyPr>
              <a:lstStyle/>
              <a:p>
                <a:pPr fontAlgn="base">
                  <a:spcBef>
                    <a:spcPct val="0"/>
                  </a:spcBef>
                  <a:spcAft>
                    <a:spcPct val="0"/>
                  </a:spcAft>
                </a:pPr>
                <a:r>
                  <a:rPr kumimoji="1" lang="en-US" altLang="zh-CN" sz="525" i="1" dirty="0">
                    <a:solidFill>
                      <a:prstClr val="white"/>
                    </a:solidFill>
                    <a:latin typeface="Arial" panose="020B0604020202020204" pitchFamily="34" charset="0"/>
                    <a:cs typeface="Arial" panose="020B0604020202020204" pitchFamily="34" charset="0"/>
                  </a:rPr>
                  <a:t>G143, B212</a:t>
                </a:r>
                <a:endParaRPr kumimoji="1" lang="zh-CN" altLang="en-US" sz="525"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173123"/>
              </a:xfrm>
              <a:prstGeom prst="rect">
                <a:avLst/>
              </a:prstGeom>
              <a:noFill/>
              <a:ln w="9525">
                <a:noFill/>
                <a:miter lim="800000"/>
              </a:ln>
            </p:spPr>
            <p:txBody>
              <a:bodyPr>
                <a:spAutoFit/>
              </a:bodyPr>
              <a:lstStyle/>
              <a:p>
                <a:pPr fontAlgn="base">
                  <a:spcBef>
                    <a:spcPct val="0"/>
                  </a:spcBef>
                  <a:spcAft>
                    <a:spcPct val="0"/>
                  </a:spcAft>
                </a:pPr>
                <a:r>
                  <a:rPr kumimoji="1" lang="en-US" altLang="zh-CN" sz="525" i="1" dirty="0">
                    <a:solidFill>
                      <a:prstClr val="white"/>
                    </a:solidFill>
                    <a:latin typeface="Arial" panose="020B0604020202020204" pitchFamily="34" charset="0"/>
                    <a:cs typeface="Arial" panose="020B0604020202020204" pitchFamily="34" charset="0"/>
                  </a:rPr>
                  <a:t>R140,G198, B62</a:t>
                </a:r>
                <a:endParaRPr kumimoji="1" lang="zh-CN" altLang="en-US" sz="525"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173123"/>
            </a:xfrm>
            <a:prstGeom prst="rect">
              <a:avLst/>
            </a:prstGeom>
            <a:noFill/>
            <a:ln w="9525">
              <a:noFill/>
              <a:miter lim="800000"/>
            </a:ln>
          </p:spPr>
          <p:txBody>
            <a:bodyPr>
              <a:spAutoFit/>
            </a:bodyPr>
            <a:lstStyle/>
            <a:p>
              <a:pPr fontAlgn="base">
                <a:spcBef>
                  <a:spcPct val="0"/>
                </a:spcBef>
                <a:spcAft>
                  <a:spcPct val="0"/>
                </a:spcAft>
              </a:pPr>
              <a:r>
                <a:rPr kumimoji="1" lang="en-US" altLang="zh-CN" sz="525" i="1" dirty="0">
                  <a:solidFill>
                    <a:prstClr val="white"/>
                  </a:solidFill>
                  <a:latin typeface="Arial" panose="020B0604020202020204" pitchFamily="34" charset="0"/>
                  <a:cs typeface="Arial" panose="020B0604020202020204" pitchFamily="34" charset="0"/>
                </a:rPr>
                <a:t>R90,G203, B245</a:t>
              </a:r>
              <a:endParaRPr kumimoji="1" lang="zh-CN" altLang="en-US" sz="525"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1"/>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45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endParaRPr kumimoji="1" lang="en-US" sz="450" dirty="0">
              <a:solidFill>
                <a:srgbClr val="7F7F7F"/>
              </a:solidFill>
              <a:latin typeface="Arial" panose="020B0604020202020204" pitchFamily="34" charset="0"/>
              <a:ea typeface="宋体" panose="02010600030101010101" pitchFamily="2" charset="-122"/>
              <a:cs typeface="Arial" panose="020B0604020202020204" pitchFamily="34" charset="0"/>
            </a:endParaRPr>
          </a:p>
        </p:txBody>
      </p:sp>
      <p:sp>
        <p:nvSpPr>
          <p:cNvPr id="16" name="Slide Number Placeholder 5"/>
          <p:cNvSpPr>
            <a:spLocks noGrp="1"/>
          </p:cNvSpPr>
          <p:nvPr/>
        </p:nvSpPr>
        <p:spPr bwMode="auto">
          <a:xfrm>
            <a:off x="238125" y="4849814"/>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600">
                <a:solidFill>
                  <a:srgbClr val="404040"/>
                </a:solidFill>
                <a:latin typeface="Arial" panose="020B0604020202020204" pitchFamily="34" charset="0"/>
                <a:ea typeface="宋体" panose="02010600030101010101" pitchFamily="2" charset="-122"/>
                <a:cs typeface="Arial" panose="020B0604020202020204" pitchFamily="34" charset="0"/>
              </a:rPr>
            </a:fld>
            <a:endParaRPr lang="en-US" sz="6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
        <p:nvSpPr>
          <p:cNvPr id="33" name="标题 13"/>
          <p:cNvSpPr>
            <a:spLocks noGrp="1"/>
          </p:cNvSpPr>
          <p:nvPr>
            <p:ph type="title"/>
          </p:nvPr>
        </p:nvSpPr>
        <p:spPr>
          <a:xfrm>
            <a:off x="336137" y="411132"/>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p:nvPr userDrawn="1"/>
        </p:nvSpPr>
        <p:spPr bwMode="auto">
          <a:xfrm>
            <a:off x="1338944" y="1396723"/>
            <a:ext cx="3350014" cy="1101725"/>
          </a:xfrm>
          <a:prstGeom prst="rect">
            <a:avLst/>
          </a:prstGeom>
          <a:noFill/>
          <a:ln w="9525">
            <a:noFill/>
            <a:miter lim="800000"/>
          </a:ln>
        </p:spPr>
        <p:txBody>
          <a:bodyPr vert="horz" wrap="square" lIns="0" tIns="0" rIns="0" bIns="0" numCol="1" anchor="t" anchorCtr="0" compatLnSpc="1"/>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a:ln>
                  <a:noFill/>
                </a:ln>
                <a:solidFill>
                  <a:schemeClr val="bg1"/>
                </a:solidFill>
                <a:effectLst/>
                <a:uLnTx/>
                <a:uFillTx/>
                <a:latin typeface="+mj-lt"/>
                <a:ea typeface="+mj-ea"/>
                <a:cs typeface="+mj-cs"/>
              </a:rPr>
              <a:t>Thank You!</a:t>
            </a:r>
            <a:endParaRPr kumimoji="0" lang="zh-CN" altLang="en-US" sz="4800" b="1" i="0" u="none" strike="noStrike" kern="0" cap="none" spc="0" normalizeH="0" baseline="0" noProof="0" dirty="0">
              <a:ln>
                <a:noFill/>
              </a:ln>
              <a:solidFill>
                <a:schemeClr val="bg1"/>
              </a:solidFill>
              <a:effectLst/>
              <a:uLnTx/>
              <a:uFillTx/>
              <a:latin typeface="+mj-lt"/>
              <a:ea typeface="+mj-ea"/>
              <a:cs typeface="+mj-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6451600" y="543042"/>
            <a:ext cx="2692400" cy="142016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0000"/>
              </a:solidFill>
            </a:endParaRPr>
          </a:p>
        </p:txBody>
      </p:sp>
      <p:sp>
        <p:nvSpPr>
          <p:cNvPr id="6" name="直角三角形 5"/>
          <p:cNvSpPr/>
          <p:nvPr userDrawn="1"/>
        </p:nvSpPr>
        <p:spPr bwMode="auto">
          <a:xfrm>
            <a:off x="-2067" y="-1"/>
            <a:ext cx="914400" cy="666751"/>
          </a:xfrm>
          <a:prstGeom prst="r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Size：32-</a:t>
            </a:r>
            <a:r>
              <a:rPr lang="en-US" altLang="ja-JP" sz="800" noProof="1" smtClean="0">
                <a:solidFill>
                  <a:srgbClr val="FFFFFF"/>
                </a:solidFill>
                <a:latin typeface="Arial" panose="020B0604020202020204" pitchFamily="34" charset="0"/>
                <a:ea typeface="Heiti SC Light"/>
                <a:cs typeface="Heiti SC Light"/>
              </a:rPr>
              <a:t>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20pt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pic>
        <p:nvPicPr>
          <p:cNvPr id="22" name="Picture 20" descr="ZTE_ppt_design_0202-09.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67613" y="454025"/>
            <a:ext cx="1208087"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endParaRPr lang="en-US" altLang="zh-CN"/>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endParaRPr kumimoji="1" lang="en-US" sz="60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0171E16C-D319-4B78-8C6C-188CCEBE712C}"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endParaRPr kumimoji="1" lang="en-US" sz="60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E3A4248D-4258-477A-87C5-B0F8E2C8548F}"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endParaRPr kumimoji="1" lang="en-US" sz="60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4FA6C715-D7B3-448F-9209-5EEDBF7208EC}"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0" y="4454526"/>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4"/>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4" y="3638550"/>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1" y="33782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4" y="454026"/>
            <a:ext cx="1208087" cy="790575"/>
          </a:xfrm>
          <a:prstGeom prst="rect">
            <a:avLst/>
          </a:prstGeom>
          <a:noFill/>
          <a:ln w="9525">
            <a:noFill/>
            <a:miter lim="800000"/>
            <a:headEnd/>
            <a:tailEnd/>
          </a:ln>
        </p:spPr>
      </p:pic>
      <p:sp>
        <p:nvSpPr>
          <p:cNvPr id="9" name="副标题 2"/>
          <p:cNvSpPr>
            <a:spLocks noGrp="1"/>
          </p:cNvSpPr>
          <p:nvPr>
            <p:ph type="subTitle" idx="1"/>
          </p:nvPr>
        </p:nvSpPr>
        <p:spPr>
          <a:xfrm>
            <a:off x="524819" y="2342357"/>
            <a:ext cx="6480000" cy="756000"/>
          </a:xfrm>
        </p:spPr>
        <p:txBody>
          <a:bodyPr lIns="71989" tIns="35994" rIns="71989" bIns="35994" anchor="ctr" anchorCtr="0">
            <a:normAutofit/>
          </a:bodyPr>
          <a:lstStyle>
            <a:lvl1pPr marL="0" indent="0" algn="l">
              <a:lnSpc>
                <a:spcPct val="100000"/>
              </a:lnSpc>
              <a:buNone/>
              <a:defRPr kumimoji="1" lang="zh-CN" altLang="en-US" sz="2100" b="0" i="0" kern="1200" dirty="0">
                <a:solidFill>
                  <a:srgbClr val="B6E51F"/>
                </a:solidFill>
                <a:latin typeface="+mj-lt"/>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chor="ctr" anchorCtr="0">
            <a:noAutofit/>
          </a:bodyPr>
          <a:lstStyle>
            <a:lvl1pPr algn="l">
              <a:defRPr kumimoji="1" lang="zh-CN" altLang="en-US" sz="3300" b="1" i="0" kern="1200" dirty="0">
                <a:solidFill>
                  <a:schemeClr val="bg1"/>
                </a:solidFill>
                <a:latin typeface="+mj-lt"/>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
        <p:nvSpPr>
          <p:cNvPr id="23" name="Rectangle 8"/>
          <p:cNvSpPr>
            <a:spLocks noChangeArrowheads="1"/>
          </p:cNvSpPr>
          <p:nvPr userDrawn="1"/>
        </p:nvSpPr>
        <p:spPr bwMode="auto">
          <a:xfrm>
            <a:off x="9208037" y="699000"/>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40</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54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White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Subtitle:</a:t>
            </a:r>
            <a:endParaRPr altLang="ja-JP"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T</a:t>
            </a:r>
            <a:r>
              <a:rPr altLang="zh-CN" sz="900" i="1" noProof="1">
                <a:solidFill>
                  <a:prstClr val="white"/>
                </a:solidFill>
                <a:latin typeface="Calibri" panose="020F0502020204030204"/>
                <a:ea typeface="宋体" panose="02010600030101010101" pitchFamily="2" charset="-122"/>
                <a:cs typeface="Arial" panose="020B0604020202020204"/>
              </a:rPr>
              <a: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2</a:t>
            </a:r>
            <a:r>
              <a:rPr lang="en-US" altLang="ja-JP" sz="900" i="1" noProof="1">
                <a:solidFill>
                  <a:prstClr val="white"/>
                </a:solidFill>
                <a:latin typeface="Calibri" panose="020F0502020204030204"/>
                <a:ea typeface="宋体" panose="02010600030101010101" pitchFamily="2" charset="-122"/>
                <a:cs typeface="Arial" panose="020B0604020202020204"/>
              </a:rPr>
              <a:t>8-36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lang="en-US" sz="900" i="1" noProof="1">
                <a:solidFill>
                  <a:prstClr val="white"/>
                </a:solidFill>
                <a:latin typeface="Calibri" panose="020F0502020204030204"/>
                <a:ea typeface="宋体" panose="02010600030101010101" pitchFamily="2" charset="-122"/>
                <a:cs typeface="Arial" panose="020B0604020202020204"/>
              </a:rPr>
              <a:t>Color:  ZTE Green</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TextBox 23"/>
          <p:cNvSpPr txBox="1"/>
          <p:nvPr userDrawn="1"/>
        </p:nvSpPr>
        <p:spPr>
          <a:xfrm>
            <a:off x="9203970" y="24430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5" name="矩形 24"/>
          <p:cNvSpPr/>
          <p:nvPr userDrawn="1"/>
        </p:nvSpPr>
        <p:spPr>
          <a:xfrm>
            <a:off x="9303109" y="2764911"/>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3628825"/>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330773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8" name="矩形 27"/>
          <p:cNvSpPr/>
          <p:nvPr userDrawn="1"/>
        </p:nvSpPr>
        <p:spPr>
          <a:xfrm>
            <a:off x="9303109" y="4494016"/>
            <a:ext cx="769045" cy="464127"/>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9" name="TextBox 28"/>
          <p:cNvSpPr txBox="1"/>
          <p:nvPr userDrawn="1"/>
        </p:nvSpPr>
        <p:spPr>
          <a:xfrm>
            <a:off x="9203970" y="4172922"/>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[R182-G229-B31]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7" name="Picture 2" descr="D:\A1-办公助手\A3-企业标识\公司新Logo\logo &amp;slogan PNG透底图\ZTE_logo&amp;slogan_EN.png"/>
          <p:cNvPicPr>
            <a:picLocks noChangeAspect="1" noChangeArrowheads="1"/>
          </p:cNvPicPr>
          <p:nvPr userDrawn="1"/>
        </p:nvPicPr>
        <p:blipFill>
          <a:blip r:embed="rId3" cstate="print"/>
          <a:srcRect l="21782" t="12136" r="19563" b="36963"/>
          <a:stretch>
            <a:fillRect/>
          </a:stretch>
        </p:blipFill>
        <p:spPr bwMode="auto">
          <a:xfrm>
            <a:off x="8035011" y="199796"/>
            <a:ext cx="962807" cy="590471"/>
          </a:xfrm>
          <a:prstGeom prst="rect">
            <a:avLst/>
          </a:prstGeom>
          <a:noFill/>
        </p:spPr>
      </p:pic>
      <p:sp>
        <p:nvSpPr>
          <p:cNvPr id="18" name="Rectangle 2"/>
          <p:cNvSpPr txBox="1">
            <a:spLocks noChangeArrowheads="1"/>
          </p:cNvSpPr>
          <p:nvPr userDrawn="1"/>
        </p:nvSpPr>
        <p:spPr>
          <a:xfrm>
            <a:off x="1014169" y="346533"/>
            <a:ext cx="2250716" cy="996507"/>
          </a:xfrm>
          <a:prstGeom prst="rect">
            <a:avLst/>
          </a:prstGeom>
          <a:noFill/>
        </p:spPr>
        <p:txBody>
          <a:bodyPr vert="horz" wrap="square" lIns="53993" tIns="40807" rIns="53993" bIns="40807" rtlCol="0" anchor="ctr" anchorCtr="0">
            <a:spAutoFit/>
          </a:bodyPr>
          <a:lstStyle/>
          <a:p>
            <a:pPr indent="-403860" algn="ctr" defTabSz="342900" fontAlgn="auto">
              <a:lnSpc>
                <a:spcPct val="180000"/>
              </a:lnSpc>
              <a:spcBef>
                <a:spcPts val="0"/>
              </a:spcBef>
              <a:spcAft>
                <a:spcPts val="0"/>
              </a:spcAft>
              <a:buClr>
                <a:srgbClr val="0066FF"/>
              </a:buClr>
              <a:buSzPct val="100000"/>
              <a:buFont typeface="Wingdings" panose="05000000000000000000" pitchFamily="2" charset="2"/>
              <a:buNone/>
              <a:defRPr/>
            </a:pPr>
            <a:r>
              <a:rPr lang="en-US" altLang="zh-CN" sz="3300" i="1" dirty="0">
                <a:solidFill>
                  <a:srgbClr val="4E4E4E"/>
                </a:solidFill>
                <a:latin typeface="Calibri" panose="020F0502020204030204"/>
                <a:ea typeface="微软雅黑" panose="020B0503020204020204" charset="-122"/>
              </a:rPr>
              <a:t>Agenda</a:t>
            </a:r>
            <a:endParaRPr lang="zh-CN" altLang="en-US" sz="3300" i="1" dirty="0">
              <a:solidFill>
                <a:srgbClr val="4E4E4E"/>
              </a:solidFill>
              <a:latin typeface="Calibri" panose="020F0502020204030204"/>
              <a:ea typeface="微软雅黑" panose="020B0503020204020204" charset="-122"/>
            </a:endParaRPr>
          </a:p>
        </p:txBody>
      </p:sp>
      <p:cxnSp>
        <p:nvCxnSpPr>
          <p:cNvPr id="19" name="直接连接符 18"/>
          <p:cNvCxnSpPr/>
          <p:nvPr userDrawn="1"/>
        </p:nvCxnSpPr>
        <p:spPr>
          <a:xfrm>
            <a:off x="1227110" y="1069626"/>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0" name="Rectangle 8"/>
          <p:cNvSpPr>
            <a:spLocks noChangeArrowheads="1"/>
          </p:cNvSpPr>
          <p:nvPr userDrawn="1"/>
        </p:nvSpPr>
        <p:spPr bwMode="auto">
          <a:xfrm>
            <a:off x="9179478" y="1735826"/>
            <a:ext cx="1360488" cy="462672"/>
          </a:xfrm>
          <a:prstGeom prst="rect">
            <a:avLst/>
          </a:prstGeom>
          <a:noFill/>
          <a:ln>
            <a:noFill/>
          </a:ln>
        </p:spPr>
        <p:txBody>
          <a:bodyPr lIns="107983" tIns="0" rIns="93427" bIns="46717" anchor="t" anchorCtr="0">
            <a:spAutoFit/>
          </a:bodyPr>
          <a:lstStyle/>
          <a:p>
            <a:pPr defTabSz="934720">
              <a:buFontTx/>
              <a:buNone/>
            </a:pPr>
            <a:r>
              <a:rPr lang="en-US" sz="900" b="1" i="1" noProof="1">
                <a:solidFill>
                  <a:prstClr val="white"/>
                </a:solidFill>
                <a:latin typeface="Calibri" panose="020F0502020204030204"/>
                <a:ea typeface="黑体" panose="02010609060101010101" charset="-122"/>
                <a:cs typeface="Arial" panose="020B0604020202020204"/>
              </a:rPr>
              <a:t>Chapter </a:t>
            </a: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1" name="TextBox 20"/>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2" name="矩形 21"/>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3" name="矩形 22"/>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5" name="TextBox 24"/>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6" name="矩形 25"/>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矩形 23"/>
          <p:cNvSpPr/>
          <p:nvPr userDrawn="1"/>
        </p:nvSpPr>
        <p:spPr>
          <a:xfrm>
            <a:off x="0" y="1685983"/>
            <a:ext cx="9144000" cy="2966260"/>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defTabSz="914400">
              <a:buFontTx/>
              <a:buNone/>
            </a:pPr>
            <a:endParaRPr lang="zh-CN" altLang="en-US" dirty="0">
              <a:solidFill>
                <a:prstClr val="white"/>
              </a:solidFill>
            </a:endParaRPr>
          </a:p>
        </p:txBody>
      </p:sp>
      <p:pic>
        <p:nvPicPr>
          <p:cNvPr id="25" name="图片 24" descr="personal-leadership2.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733181" y="2490400"/>
            <a:ext cx="1357918" cy="1357426"/>
          </a:xfrm>
          <a:prstGeom prst="rect">
            <a:avLst/>
          </a:prstGeom>
        </p:spPr>
      </p:pic>
      <p:sp>
        <p:nvSpPr>
          <p:cNvPr id="26" name="矩形 2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175925" y="1217599"/>
            <a:ext cx="4777574" cy="1193961"/>
          </a:xfrm>
          <a:prstGeom prst="rect">
            <a:avLst/>
          </a:prstGeom>
        </p:spPr>
        <p:txBody>
          <a:bodyPr vert="horz" wrap="none" lIns="53993" tIns="26996" rIns="53993" bIns="26996" rtlCol="0" anchor="ctr" anchorCtr="0">
            <a:noAutofit/>
          </a:bodyPr>
          <a:lstStyle/>
          <a:p>
            <a:pPr algn="ctr" defTabSz="457200">
              <a:buFontTx/>
              <a:buNone/>
              <a:defRPr/>
            </a:pPr>
            <a:r>
              <a:rPr lang="en-US" altLang="zh-CN" sz="5400" dirty="0">
                <a:solidFill>
                  <a:prstClr val="white">
                    <a:lumMod val="95000"/>
                  </a:prstClr>
                </a:solidFill>
                <a:latin typeface="Impact" panose="020B0806030902050204" pitchFamily="34" charset="0"/>
                <a:cs typeface="+mn-cs"/>
              </a:rPr>
              <a:t>Thank you!</a:t>
            </a:r>
            <a:endParaRPr kumimoji="1" lang="zh-CN" altLang="en-US" sz="5400" dirty="0">
              <a:solidFill>
                <a:prstClr val="white">
                  <a:lumMod val="95000"/>
                </a:prstClr>
              </a:solidFill>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2"/>
            <a:ext cx="8229600" cy="3394472"/>
          </a:xfrm>
          <a:prstGeom prst="rect">
            <a:avLst/>
          </a:prstGeom>
        </p:spPr>
        <p:txBody>
          <a:bodyPr vert="horz" lIns="91426" tIns="45712" rIns="91426" bIns="45712" rtlCol="0">
            <a:normAutofit/>
          </a:bodyPr>
          <a:lstStyle>
            <a:lvl1pPr marL="266700" indent="-266700">
              <a:buClr>
                <a:srgbClr val="004EA2"/>
              </a:buClr>
              <a:defRPr sz="21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endParaRPr kumimoji="1" lang="zh-CN" altLang="en-US" dirty="0"/>
          </a:p>
        </p:txBody>
      </p:sp>
      <p:sp>
        <p:nvSpPr>
          <p:cNvPr id="23" name="Rectangle 8"/>
          <p:cNvSpPr>
            <a:spLocks noChangeArrowheads="1"/>
          </p:cNvSpPr>
          <p:nvPr userDrawn="1"/>
        </p:nvSpPr>
        <p:spPr bwMode="auto">
          <a:xfrm>
            <a:off x="9187410" y="557928"/>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2"/>
            <a:ext cx="504000" cy="169715"/>
          </a:xfrm>
          <a:prstGeom prst="rect">
            <a:avLst/>
          </a:prstGeom>
        </p:spPr>
      </p:pic>
      <p:sp>
        <p:nvSpPr>
          <p:cNvPr id="25" name="文本框 24"/>
          <p:cNvSpPr txBox="1"/>
          <p:nvPr userDrawn="1"/>
        </p:nvSpPr>
        <p:spPr>
          <a:xfrm>
            <a:off x="7521134" y="4901929"/>
            <a:ext cx="1664078" cy="184650"/>
          </a:xfrm>
          <a:prstGeom prst="rect">
            <a:avLst/>
          </a:prstGeom>
          <a:noFill/>
        </p:spPr>
        <p:txBody>
          <a:bodyPr wrap="square" lIns="91426" tIns="45712" rIns="91426" bIns="45712"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03" y="4877505"/>
            <a:ext cx="305195" cy="238517"/>
          </a:xfrm>
          <a:prstGeom prst="rect">
            <a:avLst/>
          </a:prstGeom>
          <a:noFill/>
          <a:effectLst>
            <a:outerShdw blurRad="381000" algn="ctr" rotWithShape="0">
              <a:prstClr val="black"/>
            </a:outerShdw>
          </a:effectLst>
        </p:spPr>
        <p:txBody>
          <a:bodyPr wrap="none" lIns="68571" tIns="34285" rIns="68571" bIns="34285"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5_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4"/>
            <a:ext cx="8229600" cy="3394472"/>
          </a:xfrm>
          <a:prstGeom prst="rect">
            <a:avLst/>
          </a:prstGeom>
        </p:spPr>
        <p:txBody>
          <a:bodyPr vert="horz" lIns="91376" tIns="45686" rIns="91376" bIns="45686" rtlCol="0">
            <a:normAutofit/>
          </a:bodyPr>
          <a:lstStyle>
            <a:lvl1pPr marL="266700" indent="-266700">
              <a:buClr>
                <a:srgbClr val="004EA2"/>
              </a:buClr>
              <a:defRPr sz="22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endParaRPr kumimoji="1" lang="zh-CN" altLang="en-US" dirty="0"/>
          </a:p>
        </p:txBody>
      </p:sp>
      <p:sp>
        <p:nvSpPr>
          <p:cNvPr id="23" name="Rectangle 8"/>
          <p:cNvSpPr>
            <a:spLocks noChangeArrowheads="1"/>
          </p:cNvSpPr>
          <p:nvPr userDrawn="1"/>
        </p:nvSpPr>
        <p:spPr bwMode="auto">
          <a:xfrm>
            <a:off x="9187410" y="557930"/>
            <a:ext cx="1360488" cy="1293643"/>
          </a:xfrm>
          <a:prstGeom prst="rect">
            <a:avLst/>
          </a:prstGeom>
          <a:noFill/>
          <a:ln>
            <a:noFill/>
          </a:ln>
        </p:spPr>
        <p:txBody>
          <a:bodyPr lIns="107923" tIns="0" rIns="93375" bIns="46692"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4"/>
            <a:ext cx="504000" cy="169715"/>
          </a:xfrm>
          <a:prstGeom prst="rect">
            <a:avLst/>
          </a:prstGeom>
        </p:spPr>
      </p:pic>
      <p:sp>
        <p:nvSpPr>
          <p:cNvPr id="25" name="文本框 24"/>
          <p:cNvSpPr txBox="1"/>
          <p:nvPr userDrawn="1"/>
        </p:nvSpPr>
        <p:spPr>
          <a:xfrm>
            <a:off x="7521134" y="4901930"/>
            <a:ext cx="1664078" cy="184568"/>
          </a:xfrm>
          <a:prstGeom prst="rect">
            <a:avLst/>
          </a:prstGeom>
          <a:noFill/>
        </p:spPr>
        <p:txBody>
          <a:bodyPr wrap="square" lIns="91376" tIns="45686" rIns="91376" bIns="45686"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43" y="4877504"/>
            <a:ext cx="305118" cy="238480"/>
          </a:xfrm>
          <a:prstGeom prst="rect">
            <a:avLst/>
          </a:prstGeom>
          <a:noFill/>
          <a:effectLst>
            <a:outerShdw blurRad="381000" algn="ctr" rotWithShape="0">
              <a:prstClr val="black"/>
            </a:outerShdw>
          </a:effectLst>
        </p:spPr>
        <p:txBody>
          <a:bodyPr wrap="none" lIns="68533" tIns="34267" rIns="68533" bIns="34267"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47"/>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rtlCol="0" anchor="ctr"/>
          <a:lstStyle/>
          <a:p>
            <a:pPr algn="ctr" defTabSz="457200">
              <a:buFontTx/>
              <a:buNone/>
            </a:pPr>
            <a:endParaRPr lang="zh-CN" altLang="en-US">
              <a:solidFill>
                <a:prstClr val="white"/>
              </a:solidFill>
            </a:endParaRPr>
          </a:p>
        </p:txBody>
      </p:sp>
      <p:pic>
        <p:nvPicPr>
          <p:cNvPr id="15" name="Picture 2"/>
          <p:cNvPicPr>
            <a:picLocks noChangeAspect="1" noChangeArrowheads="1"/>
          </p:cNvPicPr>
          <p:nvPr userDrawn="1"/>
        </p:nvPicPr>
        <p:blipFill>
          <a:blip r:embed="rId4" cstate="print">
            <a:clrChange>
              <a:clrFrom>
                <a:srgbClr val="FCFCFE"/>
              </a:clrFrom>
              <a:clrTo>
                <a:srgbClr val="FCFCFE">
                  <a:alpha val="0"/>
                </a:srgbClr>
              </a:clrTo>
            </a:clrChange>
          </a:blip>
          <a:srcRect/>
          <a:stretch>
            <a:fillRect/>
          </a:stretch>
        </p:blipFill>
        <p:spPr bwMode="auto">
          <a:xfrm>
            <a:off x="9303110" y="4764038"/>
            <a:ext cx="1364634" cy="299968"/>
          </a:xfrm>
          <a:prstGeom prst="rect">
            <a:avLst/>
          </a:prstGeom>
          <a:noFill/>
          <a:ln w="9525">
            <a:noFill/>
            <a:miter lim="800000"/>
            <a:headEnd/>
            <a:tailEnd/>
          </a:ln>
        </p:spPr>
      </p:pic>
      <p:sp>
        <p:nvSpPr>
          <p:cNvPr id="16" name="TextBox 15"/>
          <p:cNvSpPr txBox="1"/>
          <p:nvPr userDrawn="1"/>
        </p:nvSpPr>
        <p:spPr>
          <a:xfrm>
            <a:off x="9208503" y="4626824"/>
            <a:ext cx="1638975" cy="185611"/>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Gray</a:t>
            </a:r>
            <a:endParaRPr lang="en-US" altLang="zh-CN"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0" tIns="45705" rIns="91410" bIns="45705" anchor="ctr"/>
          <a:lstStyle/>
          <a:p>
            <a:pPr algn="ctr" defTabSz="457200">
              <a:buFontTx/>
              <a:buNone/>
              <a:defRPr/>
            </a:pPr>
            <a:fld id="{0171E16C-D319-4B78-8C6C-188CCEBE712C}" type="slidenum">
              <a:rPr lang="en-US" sz="900">
                <a:solidFill>
                  <a:srgbClr val="404040"/>
                </a:solidFill>
                <a:latin typeface="Arial" panose="020B0604020202020204" pitchFamily="34" charset="0"/>
              </a:rPr>
            </a:fld>
            <a:endParaRPr lang="en-US" sz="900" dirty="0">
              <a:solidFill>
                <a:srgbClr val="404040"/>
              </a:solidFill>
              <a:latin typeface="Arial" panose="020B0604020202020204" pitchFamily="34" charset="0"/>
            </a:endParaRPr>
          </a:p>
        </p:txBody>
      </p:sp>
      <p:sp>
        <p:nvSpPr>
          <p:cNvPr id="33" name="标题 13"/>
          <p:cNvSpPr>
            <a:spLocks noGrp="1"/>
          </p:cNvSpPr>
          <p:nvPr>
            <p:ph type="title"/>
          </p:nvPr>
        </p:nvSpPr>
        <p:spPr>
          <a:xfrm>
            <a:off x="178996" y="179308"/>
            <a:ext cx="8965005" cy="723727"/>
          </a:xfrm>
        </p:spPr>
        <p:txBody>
          <a:bodyPr lIns="53984" tIns="26991" rIns="53984" bIns="26991"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endParaRPr lang="zh-CN" altLang="en-US" dirty="0"/>
          </a:p>
        </p:txBody>
      </p:sp>
      <p:sp>
        <p:nvSpPr>
          <p:cNvPr id="24" name="矩形 23"/>
          <p:cNvSpPr/>
          <p:nvPr userDrawn="1"/>
        </p:nvSpPr>
        <p:spPr>
          <a:xfrm>
            <a:off x="9303109" y="3013169"/>
            <a:ext cx="769045" cy="464126"/>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userDrawn="1"/>
        </p:nvSpPr>
        <p:spPr>
          <a:xfrm>
            <a:off x="9303109" y="3853439"/>
            <a:ext cx="769045" cy="464126"/>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4679374"/>
            <a:ext cx="769045" cy="464126"/>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2697667"/>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userDrawn="1"/>
        </p:nvSpPr>
        <p:spPr>
          <a:xfrm>
            <a:off x="9203970" y="3552414"/>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userDrawn="1"/>
        </p:nvSpPr>
        <p:spPr>
          <a:xfrm>
            <a:off x="9203970" y="4370319"/>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userDrawn="1"/>
        </p:nvSpPr>
        <p:spPr bwMode="auto">
          <a:xfrm>
            <a:off x="9243130" y="179308"/>
            <a:ext cx="1360488" cy="1339827"/>
          </a:xfrm>
          <a:prstGeom prst="rect">
            <a:avLst/>
          </a:prstGeom>
          <a:noFill/>
          <a:ln>
            <a:noFill/>
          </a:ln>
        </p:spPr>
        <p:txBody>
          <a:bodyPr lIns="107964" tIns="0" rIns="93412" bIns="46709" anchor="t" anchorCtr="0">
            <a:spAutoFit/>
          </a:bodyPr>
          <a:lstStyle/>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900" b="1" i="1" noProof="1">
                <a:solidFill>
                  <a:prstClr val="white"/>
                </a:solidFill>
                <a:latin typeface="微软雅黑" panose="020B0503020204020204" charset="-122"/>
                <a:ea typeface="微软雅黑" panose="020B0503020204020204" charset="-122"/>
                <a:cs typeface="Arial" panose="020B0604020202020204"/>
              </a:rPr>
              <a:t>1-5</a:t>
            </a:r>
            <a:r>
              <a:rPr lang="en-US" altLang="zh-CN" sz="900" b="1" i="1" noProof="1">
                <a:solidFill>
                  <a:prstClr val="white"/>
                </a:solidFill>
                <a:latin typeface="微软雅黑" panose="020B0503020204020204" charset="-122"/>
                <a:ea typeface="微软雅黑" panose="020B0503020204020204" charset="-122"/>
                <a:cs typeface="Arial" panose="020B0604020202020204"/>
              </a:rPr>
              <a:t> </a:t>
            </a:r>
            <a:r>
              <a:rPr lang="zh-CN" altLang="en-US" sz="9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
        <p:nvSpPr>
          <p:cNvPr id="18" name="左右箭头 17"/>
          <p:cNvSpPr/>
          <p:nvPr userDrawn="1"/>
        </p:nvSpPr>
        <p:spPr>
          <a:xfrm>
            <a:off x="0" y="195487"/>
            <a:ext cx="1475656" cy="432048"/>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rtlCol="0" anchor="ctr"/>
          <a:lstStyle/>
          <a:p>
            <a:pPr algn="ctr" defTabSz="914400" fontAlgn="auto">
              <a:spcBef>
                <a:spcPts val="0"/>
              </a:spcBef>
              <a:spcAft>
                <a:spcPts val="0"/>
              </a:spcAft>
              <a:buFontTx/>
              <a:buNone/>
              <a:defRPr/>
            </a:pPr>
            <a:r>
              <a:rPr kumimoji="1" lang="en-US" altLang="zh-CN" b="1" dirty="0">
                <a:solidFill>
                  <a:prstClr val="white"/>
                </a:solidFill>
              </a:rPr>
              <a:t>Sustainability</a:t>
            </a:r>
            <a:endParaRPr kumimoji="1" lang="en-US" altLang="zh-CN" b="1" dirty="0">
              <a:solidFill>
                <a:prstClr val="white"/>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dirty="0"/>
              <a:t>单击此处编辑母版文本样式</a:t>
            </a:r>
            <a:endParaRPr lang="zh-CN" altLang="en-US" dirty="0"/>
          </a:p>
          <a:p>
            <a:pPr lvl="1"/>
            <a:r>
              <a:rPr lang="zh-CN" altLang="en-US" dirty="0"/>
              <a:t>第二级</a:t>
            </a:r>
            <a:endParaRPr lang="en-US" altLang="zh-CN" dirty="0"/>
          </a:p>
          <a:p>
            <a:pPr lvl="2"/>
            <a:r>
              <a:rPr lang="zh-CN" altLang="en-US" dirty="0"/>
              <a:t>第三级</a:t>
            </a:r>
            <a:endParaRPr lang="zh-CN" altLang="en-US" dirty="0"/>
          </a:p>
        </p:txBody>
      </p:sp>
      <p:sp>
        <p:nvSpPr>
          <p:cNvPr id="33" name="标题 13"/>
          <p:cNvSpPr>
            <a:spLocks noGrp="1"/>
          </p:cNvSpPr>
          <p:nvPr>
            <p:ph type="title"/>
          </p:nvPr>
        </p:nvSpPr>
        <p:spPr>
          <a:xfrm>
            <a:off x="2071957" y="179307"/>
            <a:ext cx="6620801" cy="723727"/>
          </a:xfrm>
        </p:spPr>
        <p:txBody>
          <a:bodyPr lIns="53993" tIns="26996" rIns="53993" bIns="26996" rtlCol="0" anchor="ctr" anchorCtr="0">
            <a:noAutofit/>
          </a:bodyPr>
          <a:lstStyle>
            <a:lvl1pPr>
              <a:defRPr lang="zh-CN" altLang="en-US" sz="3300" b="1" dirty="0">
                <a:solidFill>
                  <a:srgbClr val="008FD4"/>
                </a:solidFill>
                <a:latin typeface="+mj-lt"/>
                <a:ea typeface="微软雅黑" panose="020B0503020204020204" charset="-122"/>
                <a:cs typeface="Arial" panose="020B0604020202020204" pitchFamily="34" charset="0"/>
              </a:defRPr>
            </a:lvl1pPr>
          </a:lstStyle>
          <a:p>
            <a:pPr lvl="0"/>
            <a:r>
              <a:rPr lang="zh-CN" altLang="en-US" dirty="0"/>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Picture 12" descr="Softbank mobile logo.svg">
            <a:hlinkClick r:id="rId3"/>
          </p:cNvPr>
          <p:cNvPicPr>
            <a:picLocks noChangeAspect="1" noChangeArrowheads="1"/>
          </p:cNvPicPr>
          <p:nvPr userDrawn="1"/>
        </p:nvPicPr>
        <p:blipFill>
          <a:blip r:embed="rId4" cstate="print"/>
          <a:srcRect/>
          <a:stretch>
            <a:fillRect/>
          </a:stretch>
        </p:blipFill>
        <p:spPr bwMode="auto">
          <a:xfrm>
            <a:off x="7935675" y="109195"/>
            <a:ext cx="1109250" cy="190722"/>
          </a:xfrm>
          <a:prstGeom prst="rect">
            <a:avLst/>
          </a:prstGeom>
          <a:noFill/>
        </p:spPr>
      </p:pic>
      <p:grpSp>
        <p:nvGrpSpPr>
          <p:cNvPr id="2" name="组合 38"/>
          <p:cNvGrpSpPr/>
          <p:nvPr userDrawn="1"/>
        </p:nvGrpSpPr>
        <p:grpSpPr>
          <a:xfrm>
            <a:off x="-11" y="178887"/>
            <a:ext cx="1971257" cy="757100"/>
            <a:chOff x="-1" y="390971"/>
            <a:chExt cx="2648606" cy="1009700"/>
          </a:xfrm>
        </p:grpSpPr>
        <p:sp>
          <p:nvSpPr>
            <p:cNvPr id="26" name="右箭头 25"/>
            <p:cNvSpPr/>
            <p:nvPr userDrawn="1"/>
          </p:nvSpPr>
          <p:spPr>
            <a:xfrm>
              <a:off x="0" y="391531"/>
              <a:ext cx="2648605" cy="100914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7" name="右箭头 26"/>
            <p:cNvSpPr/>
            <p:nvPr userDrawn="1"/>
          </p:nvSpPr>
          <p:spPr>
            <a:xfrm>
              <a:off x="-1" y="391531"/>
              <a:ext cx="2427891" cy="100914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8" name="右箭头 27"/>
            <p:cNvSpPr/>
            <p:nvPr userDrawn="1"/>
          </p:nvSpPr>
          <p:spPr>
            <a:xfrm>
              <a:off x="-1" y="390971"/>
              <a:ext cx="2168962" cy="100914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grpSp>
      <p:sp>
        <p:nvSpPr>
          <p:cNvPr id="29" name="TextBox 28"/>
          <p:cNvSpPr txBox="1"/>
          <p:nvPr userDrawn="1"/>
        </p:nvSpPr>
        <p:spPr>
          <a:xfrm>
            <a:off x="71447" y="178887"/>
            <a:ext cx="1407256" cy="757100"/>
          </a:xfrm>
          <a:prstGeom prst="rect">
            <a:avLst/>
          </a:prstGeom>
        </p:spPr>
        <p:txBody>
          <a:bodyPr vert="horz" wrap="none" lIns="0" tIns="0" rIns="0" bIns="0" rtlCol="0" anchor="ctr" anchorCtr="0">
            <a:noAutofit/>
          </a:bodyPr>
          <a:lstStyle/>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Best User</a:t>
            </a:r>
            <a:endParaRPr kumimoji="1" lang="en-US" altLang="zh-CN" b="1" i="1" dirty="0">
              <a:solidFill>
                <a:prstClr val="white"/>
              </a:solidFill>
              <a:latin typeface="Calibri" panose="020F0502020204030204"/>
              <a:ea typeface="微软雅黑" panose="020B0503020204020204" charset="-122"/>
              <a:cs typeface="+mn-cs"/>
            </a:endParaRPr>
          </a:p>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Experience</a:t>
            </a:r>
            <a:endParaRPr kumimoji="1" lang="zh-CN" altLang="en-US" b="1" i="1" dirty="0">
              <a:solidFill>
                <a:prstClr val="white"/>
              </a:solidFill>
              <a:latin typeface="Calibri" panose="020F0502020204030204"/>
              <a:ea typeface="微软雅黑" panose="020B0503020204020204" charset="-122"/>
              <a:cs typeface="+mn-cs"/>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AF1A5DC9-0CFA-4CCA-9847-7CD50157358B}"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 </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 </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5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endParaRPr kumimoji="1" lang="en-US" sz="60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6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endParaRPr kumimoji="1" lang="en-US" sz="60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7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endParaRPr kumimoji="1" lang="en-US" sz="60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0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endParaRPr kumimoji="1" lang="en-US" sz="60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ea typeface="微软雅黑" panose="020B0503020204020204" charset="-122"/>
              </a:rPr>
              <a:t>© ZTE Corporation. All rights reserved</a:t>
            </a:r>
            <a:endParaRPr kumimoji="1" lang="en-US" sz="600" dirty="0">
              <a:solidFill>
                <a:srgbClr val="7F7F7F"/>
              </a:solidFill>
              <a:latin typeface="Arial" panose="020B0604020202020204" pitchFamily="34" charset="0"/>
              <a:ea typeface="微软雅黑" panose="020B0503020204020204" charset="-122"/>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ea typeface="微软雅黑" panose="020B0503020204020204" charset="-122"/>
              </a:rPr>
            </a:fld>
            <a:endParaRPr lang="en-US" sz="800" dirty="0">
              <a:solidFill>
                <a:srgbClr val="404040"/>
              </a:solidFill>
              <a:latin typeface="Arial" panose="020B0604020202020204" pitchFamily="34" charset="0"/>
              <a:ea typeface="微软雅黑" panose="020B0503020204020204" charset="-122"/>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微软雅黑" panose="020B0503020204020204" charset="-122"/>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G143, B212</a:t>
                </a:r>
                <a:endParaRPr kumimoji="1" lang="zh-CN" altLang="en-US" sz="700" i="1" dirty="0">
                  <a:solidFill>
                    <a:prstClr val="white"/>
                  </a:solidFill>
                  <a:latin typeface="Arial" panose="020B0604020202020204" pitchFamily="34" charset="0"/>
                  <a:ea typeface="微软雅黑" panose="020B0503020204020204"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R140,G198, B62</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R90,G203, B245</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4" name="内容占位符 3"/>
          <p:cNvSpPr>
            <a:spLocks noGrp="1"/>
          </p:cNvSpPr>
          <p:nvPr>
            <p:ph sz="quarter" idx="10"/>
          </p:nvPr>
        </p:nvSpPr>
        <p:spPr>
          <a:xfrm>
            <a:off x="333375" y="1331259"/>
            <a:ext cx="8516938" cy="331813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a typeface="Heiti SC Light"/>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endParaRPr lang="en-US" altLang="zh-CN" sz="900" noProof="1">
              <a:solidFill>
                <a:prstClr val="white"/>
              </a:solidFill>
              <a:latin typeface="Arial" panose="020B0604020202020204" pitchFamily="34" charset="0"/>
              <a:ea typeface="Heiti SC Light"/>
              <a:cs typeface="Heiti SC Light"/>
            </a:endParaRPr>
          </a:p>
          <a:p>
            <a:pPr defTabSz="935355"/>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Corporation.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a:defRPr/>
            </a:pPr>
            <a:fld id="{0171E16C-D319-4B78-8C6C-188CCEBE712C}"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8" name="Picture 2" descr="ZTE-PPT-16x9-03"/>
          <p:cNvPicPr>
            <a:picLocks noChangeAspect="1" noChangeArrowheads="1"/>
          </p:cNvPicPr>
          <p:nvPr userDrawn="1"/>
        </p:nvPicPr>
        <p:blipFill>
          <a:blip r:embed="rId2" cstate="print"/>
          <a:srcRect/>
          <a:stretch>
            <a:fillRect/>
          </a:stretch>
        </p:blipFill>
        <p:spPr bwMode="auto">
          <a:xfrm>
            <a:off x="0" y="-17405"/>
            <a:ext cx="9146240" cy="5143501"/>
          </a:xfrm>
          <a:prstGeom prst="rect">
            <a:avLst/>
          </a:prstGeom>
          <a:noFill/>
          <a:ln w="9525">
            <a:noFill/>
            <a:miter lim="800000"/>
            <a:headEnd/>
            <a:tailEnd/>
          </a:ln>
        </p:spPr>
      </p:pic>
      <p:sp>
        <p:nvSpPr>
          <p:cNvPr id="18" name="TextBox 16"/>
          <p:cNvSpPr txBox="1">
            <a:spLocks noChangeArrowheads="1"/>
          </p:cNvSpPr>
          <p:nvPr/>
        </p:nvSpPr>
        <p:spPr bwMode="auto">
          <a:xfrm>
            <a:off x="4271816" y="4914803"/>
            <a:ext cx="2191124" cy="169990"/>
          </a:xfrm>
          <a:prstGeom prst="rect">
            <a:avLst/>
          </a:prstGeom>
          <a:noFill/>
          <a:ln w="9525">
            <a:noFill/>
            <a:miter lim="800000"/>
          </a:ln>
        </p:spPr>
        <p:txBody>
          <a:bodyPr lIns="0" tIns="0" rIns="0" bIns="0"/>
          <a:lstStyle/>
          <a:p>
            <a:pPr defTabSz="457200"/>
            <a:r>
              <a:rPr kumimoji="1" lang="en-US" altLang="zh-CN" sz="600" dirty="0">
                <a:solidFill>
                  <a:srgbClr val="7F7F7F"/>
                </a:solidFill>
                <a:latin typeface="宋体" panose="02010600030101010101" pitchFamily="2" charset="-122"/>
              </a:rPr>
              <a:t>© ZTE Corporation. All rights reserved</a:t>
            </a:r>
            <a:endParaRPr kumimoji="1" lang="en-US" altLang="zh-CN" sz="600" dirty="0">
              <a:solidFill>
                <a:srgbClr val="7F7F7F"/>
              </a:solidFill>
              <a:latin typeface="宋体" panose="02010600030101010101" pitchFamily="2" charset="-122"/>
            </a:endParaRPr>
          </a:p>
        </p:txBody>
      </p:sp>
      <p:sp>
        <p:nvSpPr>
          <p:cNvPr id="19" name="Slide Number Placeholder 5"/>
          <p:cNvSpPr>
            <a:spLocks noGrp="1"/>
          </p:cNvSpPr>
          <p:nvPr/>
        </p:nvSpPr>
        <p:spPr bwMode="auto">
          <a:xfrm>
            <a:off x="238395" y="4849962"/>
            <a:ext cx="418943" cy="365390"/>
          </a:xfrm>
          <a:prstGeom prst="rect">
            <a:avLst/>
          </a:prstGeom>
          <a:noFill/>
          <a:ln w="9525">
            <a:noFill/>
            <a:miter lim="800000"/>
          </a:ln>
        </p:spPr>
        <p:txBody>
          <a:bodyPr lIns="91430" tIns="45715" rIns="91430" bIns="45715" anchor="ctr"/>
          <a:lstStyle/>
          <a:p>
            <a:pPr defTabSz="457200"/>
            <a:fld id="{BC835BF3-BBDB-422A-A074-4D1FFA40D6B6}" type="slidenum">
              <a:rPr lang="en-US" altLang="zh-CN" sz="800">
                <a:solidFill>
                  <a:srgbClr val="404040"/>
                </a:solidFill>
                <a:latin typeface="Heiti SC Light"/>
              </a:rPr>
            </a:fld>
            <a:endParaRPr lang="en-US" altLang="zh-CN" sz="800" dirty="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a:t>单击此处编辑母版标题样式</a:t>
            </a:r>
            <a:endParaRPr lang="zh-CN" altLang="en-US" dirty="0"/>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endParaRPr lang="zh-CN" altLang="en-US"/>
          </a:p>
          <a:p>
            <a:pPr lvl="1"/>
            <a:r>
              <a:rPr lang="zh-CN" altLang="en-US"/>
              <a:t>第二级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4.png"/><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5.jpeg"/><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Layout" Target="../slideLayouts/slideLayout11.xml"/><Relationship Id="rId7" Type="http://schemas.openxmlformats.org/officeDocument/2006/relationships/slideLayout" Target="../slideLayouts/slideLayout10.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3" Type="http://schemas.openxmlformats.org/officeDocument/2006/relationships/theme" Target="../theme/theme3.xml"/><Relationship Id="rId12" Type="http://schemas.openxmlformats.org/officeDocument/2006/relationships/image" Target="../media/image7.jpeg"/><Relationship Id="rId11" Type="http://schemas.openxmlformats.org/officeDocument/2006/relationships/slideLayout" Target="../slideLayouts/slideLayout14.xml"/><Relationship Id="rId10" Type="http://schemas.openxmlformats.org/officeDocument/2006/relationships/slideLayout" Target="../slideLayouts/slideLayout1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image" Target="../media/image10.jpeg"/><Relationship Id="rId1"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7.jpeg"/><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24.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3" Type="http://schemas.openxmlformats.org/officeDocument/2006/relationships/theme" Target="../theme/theme7.xml"/><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slideLayout" Target="../slideLayouts/slideLayout44.xml"/><Relationship Id="rId7" Type="http://schemas.openxmlformats.org/officeDocument/2006/relationships/slideLayout" Target="../slideLayouts/slideLayout43.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8" Type="http://schemas.openxmlformats.org/officeDocument/2006/relationships/theme" Target="../theme/theme8.xml"/><Relationship Id="rId17" Type="http://schemas.openxmlformats.org/officeDocument/2006/relationships/slideLayout" Target="../slideLayouts/slideLayout53.xml"/><Relationship Id="rId16" Type="http://schemas.openxmlformats.org/officeDocument/2006/relationships/slideLayout" Target="../slideLayouts/slideLayout52.xml"/><Relationship Id="rId15" Type="http://schemas.openxmlformats.org/officeDocument/2006/relationships/slideLayout" Target="../slideLayouts/slideLayout51.xml"/><Relationship Id="rId14" Type="http://schemas.openxmlformats.org/officeDocument/2006/relationships/slideLayout" Target="../slideLayouts/slideLayout50.xml"/><Relationship Id="rId13" Type="http://schemas.openxmlformats.org/officeDocument/2006/relationships/slideLayout" Target="../slideLayouts/slideLayout49.xml"/><Relationship Id="rId12" Type="http://schemas.openxmlformats.org/officeDocument/2006/relationships/slideLayout" Target="../slideLayouts/slideLayout48.xml"/><Relationship Id="rId11" Type="http://schemas.openxmlformats.org/officeDocument/2006/relationships/slideLayout" Target="../slideLayouts/slideLayout47.xml"/><Relationship Id="rId10" Type="http://schemas.openxmlformats.org/officeDocument/2006/relationships/slideLayout" Target="../slideLayouts/slideLayout46.xml"/><Relationship Id="rId1" Type="http://schemas.openxmlformats.org/officeDocument/2006/relationships/slideLayout" Target="../slideLayouts/slideLayout37.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3.jpeg"/><Relationship Id="rId4" Type="http://schemas.openxmlformats.org/officeDocument/2006/relationships/slideLayout" Target="../slideLayouts/slideLayout57.xml"/><Relationship Id="rId3" Type="http://schemas.openxmlformats.org/officeDocument/2006/relationships/slideLayout" Target="../slideLayouts/slideLayout56.xml"/><Relationship Id="rId2" Type="http://schemas.openxmlformats.org/officeDocument/2006/relationships/slideLayout" Target="../slideLayouts/slideLayout55.xml"/><Relationship Id="rId1"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Size：32-24-pt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Size：20pt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grpSp>
        <p:nvGrpSpPr>
          <p:cNvPr id="2054" name="组 5"/>
          <p:cNvGrpSpPr/>
          <p:nvPr/>
        </p:nvGrpSpPr>
        <p:grpSpPr bwMode="auto">
          <a:xfrm>
            <a:off x="9364663" y="3851275"/>
            <a:ext cx="1392237" cy="989013"/>
            <a:chOff x="0" y="0"/>
            <a:chExt cx="1392554" cy="989008"/>
          </a:xfrm>
        </p:grpSpPr>
        <p:grpSp>
          <p:nvGrpSpPr>
            <p:cNvPr id="2055" name="组 6"/>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2058" name="组 9"/>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pic>
        <p:nvPicPr>
          <p:cNvPr id="2067" name="Picture 19" descr="1-01"/>
          <p:cNvPicPr>
            <a:picLocks noChangeAspect="1" noChangeArrowheads="1"/>
          </p:cNvPicPr>
          <p:nvPr/>
        </p:nvPicPr>
        <p:blipFill>
          <a:blip r:embed="rId4"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Size：16-20pt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grpSp>
        <p:nvGrpSpPr>
          <p:cNvPr id="3075" name="组 5"/>
          <p:cNvGrpSpPr/>
          <p:nvPr/>
        </p:nvGrpSpPr>
        <p:grpSpPr bwMode="auto">
          <a:xfrm>
            <a:off x="9364663" y="3851275"/>
            <a:ext cx="1392237" cy="989013"/>
            <a:chOff x="0" y="0"/>
            <a:chExt cx="1392554" cy="989008"/>
          </a:xfrm>
        </p:grpSpPr>
        <p:grpSp>
          <p:nvGrpSpPr>
            <p:cNvPr id="3076" name="组 6"/>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3079" name="组 9"/>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endParaRPr lang="zh-CN" dirty="0"/>
          </a:p>
          <a:p>
            <a:pPr lvl="1"/>
            <a:r>
              <a:rPr lang="zh-CN" dirty="0"/>
              <a:t>二级</a:t>
            </a:r>
            <a:endParaRPr lang="zh-CN" dirty="0"/>
          </a:p>
          <a:p>
            <a:pPr lvl="2"/>
            <a:r>
              <a:rPr lang="zh-CN" dirty="0"/>
              <a:t>三级</a:t>
            </a:r>
            <a:endParaRPr lang="zh-CN" dirty="0"/>
          </a:p>
          <a:p>
            <a:pPr lvl="3"/>
            <a:r>
              <a:rPr lang="zh-CN" dirty="0"/>
              <a:t>四级</a:t>
            </a:r>
            <a:endParaRPr lang="zh-CN" dirty="0"/>
          </a:p>
          <a:p>
            <a:pPr lvl="4"/>
            <a:r>
              <a:rPr lang="zh-CN" dirty="0"/>
              <a:t>五级</a:t>
            </a:r>
            <a:endParaRPr lang="zh-CN" dirty="0"/>
          </a:p>
        </p:txBody>
      </p:sp>
    </p:spTree>
  </p:cSld>
  <p:clrMap bg1="lt1" tx1="dk1" bg2="lt2" tx2="dk2" accent1="accent1" accent2="accent2" accent3="accent3" accent4="accent4" accent5="accent5" accent6="accent6" hlink="hlink" folHlink="folHlink"/>
  <p:sldLayoutIdLst>
    <p:sldLayoutId id="2147483652"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12"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Size：22-24pt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Size：14-18pt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grpSp>
        <p:nvGrpSpPr>
          <p:cNvPr id="4100" name="组 5"/>
          <p:cNvGrpSpPr/>
          <p:nvPr/>
        </p:nvGrpSpPr>
        <p:grpSpPr bwMode="auto">
          <a:xfrm>
            <a:off x="9364663" y="3851275"/>
            <a:ext cx="1392237" cy="989013"/>
            <a:chOff x="0" y="0"/>
            <a:chExt cx="1392554" cy="989008"/>
          </a:xfrm>
        </p:grpSpPr>
        <p:grpSp>
          <p:nvGrpSpPr>
            <p:cNvPr id="4101"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410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4109"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lang="en-US" sz="600">
                <a:solidFill>
                  <a:srgbClr val="7F7F7F"/>
                </a:solidFill>
                <a:latin typeface="Arial" panose="020B0604020202020204" pitchFamily="34" charset="0"/>
              </a:rPr>
              <a:t>© ZTE Corporation. All rights reserved</a:t>
            </a:r>
            <a:endParaRPr lang="en-US" sz="60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2"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66"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5"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endParaRPr lang="en-US" sz="600" dirty="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457200" rtl="0" eaLnBrk="1" fontAlgn="base" latinLnBrk="1"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latinLnBrk="1"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latinLnBrk="1"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167815" y="177322"/>
            <a:ext cx="8629206" cy="722312"/>
          </a:xfrm>
          <a:prstGeom prst="rect">
            <a:avLst/>
          </a:prstGeom>
          <a:noFill/>
          <a:ln w="9525">
            <a:noFill/>
            <a:miter lim="800000"/>
          </a:ln>
        </p:spPr>
        <p:txBody>
          <a:bodyPr vert="horz" wrap="square" lIns="53993" tIns="26996" rIns="53993" bIns="26996" numCol="1" anchor="ctr" anchorCtr="0" compatLnSpc="1"/>
          <a:lstStyle/>
          <a:p>
            <a:pPr lvl="0"/>
            <a:r>
              <a:rPr lang="zh-CN" altLang="en-US" dirty="0"/>
              <a:t>单击此处编辑母版标题样式</a:t>
            </a:r>
            <a:endParaRPr lang="zh-CN" altLang="en-US" dirty="0"/>
          </a:p>
        </p:txBody>
      </p:sp>
      <p:sp>
        <p:nvSpPr>
          <p:cNvPr id="1027" name="文本占位符 2"/>
          <p:cNvSpPr>
            <a:spLocks noGrp="1"/>
          </p:cNvSpPr>
          <p:nvPr>
            <p:ph type="body" idx="1"/>
          </p:nvPr>
        </p:nvSpPr>
        <p:spPr bwMode="auto">
          <a:xfrm>
            <a:off x="181390" y="1052106"/>
            <a:ext cx="8615453" cy="3189288"/>
          </a:xfrm>
          <a:prstGeom prst="rect">
            <a:avLst/>
          </a:prstGeom>
          <a:noFill/>
          <a:ln w="9525">
            <a:noFill/>
            <a:miter lim="800000"/>
          </a:ln>
        </p:spPr>
        <p:txBody>
          <a:bodyPr vert="horz" wrap="square" lIns="53993" tIns="26996" rIns="53993" bIns="26996" numCol="1" rtlCol="0" anchor="t" anchorCtr="0" compatLnSpc="1">
            <a:no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Lst>
  <p:txStyles>
    <p:titleStyle>
      <a:lvl1pPr algn="l" defTabSz="457200" rtl="0" eaLnBrk="1" fontAlgn="base" hangingPunct="1">
        <a:spcBef>
          <a:spcPct val="0"/>
        </a:spcBef>
        <a:spcAft>
          <a:spcPct val="0"/>
        </a:spcAft>
        <a:defRPr kumimoji="1" lang="zh-CN" altLang="en-US" sz="2400" b="1" kern="1200" dirty="0">
          <a:solidFill>
            <a:srgbClr val="008ED3"/>
          </a:solidFill>
          <a:latin typeface="+mj-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marL="201295"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1pPr>
      <a:lvl2pPr marL="402590"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u"/>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2pPr>
      <a:lvl3pPr marL="602615" indent="-20002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l"/>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3pPr>
      <a:lvl4pPr marL="16002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4pPr>
      <a:lvl5pPr marL="20574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endParaRPr lang="en-US" sz="600" dirty="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pic>
        <p:nvPicPr>
          <p:cNvPr id="1026" name="Picture 2" descr="C:\Users\00032996\Pictures\图片1.jpg"/>
          <p:cNvPicPr>
            <a:picLocks noChangeAspect="1" noChangeArrowheads="1"/>
          </p:cNvPicPr>
          <p:nvPr userDrawn="1"/>
        </p:nvPicPr>
        <p:blipFill>
          <a:blip r:embed="rId5" cstate="print"/>
          <a:srcRect/>
          <a:stretch>
            <a:fillRect/>
          </a:stretch>
        </p:blipFill>
        <p:spPr bwMode="auto">
          <a:xfrm>
            <a:off x="0" y="0"/>
            <a:ext cx="9144000" cy="5143500"/>
          </a:xfrm>
          <a:prstGeom prst="rect">
            <a:avLst/>
          </a:prstGeom>
          <a:noFill/>
        </p:spPr>
      </p:pic>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655955" y="1955165"/>
            <a:ext cx="8047990" cy="562610"/>
          </a:xfrm>
        </p:spPr>
        <p:txBody>
          <a:bodyPr>
            <a:noAutofit/>
          </a:bodyPr>
          <a:lstStyle/>
          <a:p>
            <a:r>
              <a:rPr lang="en-US" altLang="zh-CN" sz="2800">
                <a:solidFill>
                  <a:schemeClr val="bg1"/>
                </a:solidFill>
                <a:sym typeface="+mn-ea"/>
              </a:rPr>
              <a:t>Further enhancement of RAN slicing in Rel-18 </a:t>
            </a:r>
            <a:endParaRPr lang="en-US" altLang="zh-CN" sz="2800">
              <a:solidFill>
                <a:schemeClr val="bg1"/>
              </a:solidFill>
              <a:sym typeface="+mn-ea"/>
            </a:endParaRPr>
          </a:p>
        </p:txBody>
      </p:sp>
      <p:sp>
        <p:nvSpPr>
          <p:cNvPr id="51203" name="文本框 3"/>
          <p:cNvSpPr txBox="1">
            <a:spLocks noChangeArrowheads="1"/>
          </p:cNvSpPr>
          <p:nvPr/>
        </p:nvSpPr>
        <p:spPr bwMode="auto">
          <a:xfrm>
            <a:off x="59055" y="122555"/>
            <a:ext cx="5048250" cy="68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9pPr>
          </a:lstStyle>
          <a:p>
            <a:pPr>
              <a:lnSpc>
                <a:spcPct val="100000"/>
              </a:lnSpc>
              <a:spcBef>
                <a:spcPct val="0"/>
              </a:spcBef>
              <a:buFontTx/>
              <a:buNone/>
            </a:pPr>
            <a:r>
              <a:rPr kumimoji="1" lang="en-US" altLang="zh-CN" sz="1800" dirty="0">
                <a:solidFill>
                  <a:schemeClr val="bg1"/>
                </a:solidFill>
                <a:ea typeface="宋体" panose="02010600030101010101" pitchFamily="2" charset="-122"/>
              </a:rPr>
              <a:t>3GPP TSG RAN#99</a:t>
            </a:r>
            <a:endParaRPr kumimoji="1" lang="en-US" altLang="zh-CN" sz="1800" dirty="0">
              <a:solidFill>
                <a:schemeClr val="bg1"/>
              </a:solidFill>
              <a:ea typeface="宋体" panose="02010600030101010101" pitchFamily="2" charset="-122"/>
            </a:endParaRPr>
          </a:p>
          <a:p>
            <a:pPr>
              <a:lnSpc>
                <a:spcPct val="100000"/>
              </a:lnSpc>
              <a:spcBef>
                <a:spcPct val="0"/>
              </a:spcBef>
              <a:buFontTx/>
              <a:buNone/>
            </a:pPr>
            <a:r>
              <a:rPr kumimoji="1" lang="en-US" altLang="zh-CN" sz="1800" dirty="0">
                <a:solidFill>
                  <a:schemeClr val="bg1"/>
                </a:solidFill>
                <a:ea typeface="宋体" panose="02010600030101010101" pitchFamily="2" charset="-122"/>
              </a:rPr>
              <a:t>Rotterdam, Netherlands, 20 - 23 March 2023</a:t>
            </a:r>
            <a:endParaRPr kumimoji="1" lang="en-US" altLang="zh-CN" sz="1800" dirty="0">
              <a:solidFill>
                <a:schemeClr val="bg1"/>
              </a:solidFill>
              <a:ea typeface="宋体" panose="02010600030101010101" pitchFamily="2" charset="-122"/>
            </a:endParaRPr>
          </a:p>
          <a:p>
            <a:pPr>
              <a:lnSpc>
                <a:spcPct val="100000"/>
              </a:lnSpc>
              <a:spcBef>
                <a:spcPct val="0"/>
              </a:spcBef>
              <a:buFontTx/>
              <a:buNone/>
            </a:pPr>
            <a:endParaRPr lang="en-GB" altLang="zh-CN" sz="1800" dirty="0">
              <a:solidFill>
                <a:schemeClr val="bg1"/>
              </a:solidFill>
              <a:ea typeface="宋体" panose="02010600030101010101" pitchFamily="2" charset="-122"/>
            </a:endParaRPr>
          </a:p>
          <a:p>
            <a:pPr>
              <a:lnSpc>
                <a:spcPct val="100000"/>
              </a:lnSpc>
              <a:spcBef>
                <a:spcPct val="0"/>
              </a:spcBef>
              <a:buFontTx/>
              <a:buNone/>
            </a:pPr>
            <a:r>
              <a:rPr lang="en-GB" altLang="zh-CN" sz="1800" dirty="0">
                <a:solidFill>
                  <a:schemeClr val="bg1"/>
                </a:solidFill>
                <a:ea typeface="宋体" panose="02010600030101010101" pitchFamily="2" charset="-122"/>
              </a:rPr>
              <a:t>Source: 	ZTE, </a:t>
            </a:r>
            <a:r>
              <a:rPr lang="en-GB" altLang="zh-CN" sz="1800" dirty="0" err="1">
                <a:solidFill>
                  <a:schemeClr val="bg1"/>
                </a:solidFill>
                <a:ea typeface="宋体" panose="02010600030101010101" pitchFamily="2" charset="-122"/>
              </a:rPr>
              <a:t>Sanechips</a:t>
            </a:r>
            <a:endParaRPr lang="en-GB" altLang="zh-CN" sz="1800" dirty="0">
              <a:solidFill>
                <a:schemeClr val="bg1"/>
              </a:solidFill>
              <a:ea typeface="宋体" panose="02010600030101010101" pitchFamily="2" charset="-122"/>
            </a:endParaRPr>
          </a:p>
          <a:p>
            <a:pPr>
              <a:lnSpc>
                <a:spcPct val="100000"/>
              </a:lnSpc>
              <a:spcBef>
                <a:spcPct val="0"/>
              </a:spcBef>
              <a:buFontTx/>
              <a:buNone/>
            </a:pPr>
            <a:r>
              <a:rPr lang="en-GB" altLang="zh-CN" sz="1800" dirty="0">
                <a:solidFill>
                  <a:schemeClr val="bg1"/>
                </a:solidFill>
                <a:ea typeface="宋体" panose="02010600030101010101" pitchFamily="2" charset="-122"/>
              </a:rPr>
              <a:t>Agenda:   </a:t>
            </a:r>
            <a:r>
              <a:rPr lang="en-US" sz="1800" dirty="0" smtClean="0">
                <a:solidFill>
                  <a:schemeClr val="bg1"/>
                </a:solidFill>
                <a:ea typeface="宋体" panose="02010600030101010101" pitchFamily="2" charset="-122"/>
              </a:rPr>
              <a:t>9.1</a:t>
            </a:r>
            <a:r>
              <a:rPr lang="en-US" altLang="zh-CN" sz="1800" dirty="0" smtClean="0">
                <a:solidFill>
                  <a:schemeClr val="bg1"/>
                </a:solidFill>
                <a:ea typeface="宋体" panose="02010600030101010101" pitchFamily="2" charset="-122"/>
              </a:rPr>
              <a:t>.3</a:t>
            </a:r>
            <a:endParaRPr sz="1800" dirty="0" smtClean="0">
              <a:solidFill>
                <a:schemeClr val="bg1"/>
              </a:solidFill>
              <a:ea typeface="宋体" panose="02010600030101010101" pitchFamily="2" charset="-122"/>
            </a:endParaRPr>
          </a:p>
          <a:p>
            <a:pPr>
              <a:lnSpc>
                <a:spcPct val="100000"/>
              </a:lnSpc>
              <a:spcBef>
                <a:spcPct val="0"/>
              </a:spcBef>
              <a:buFontTx/>
              <a:buNone/>
            </a:pPr>
            <a:endParaRPr lang="en-GB" altLang="zh-CN" sz="1800" dirty="0">
              <a:solidFill>
                <a:schemeClr val="bg1"/>
              </a:solidFill>
              <a:ea typeface="宋体" panose="02010600030101010101" pitchFamily="2" charset="-122"/>
            </a:endParaRPr>
          </a:p>
          <a:p>
            <a:pPr>
              <a:lnSpc>
                <a:spcPct val="100000"/>
              </a:lnSpc>
              <a:spcBef>
                <a:spcPct val="0"/>
              </a:spcBef>
              <a:buFontTx/>
              <a:buNone/>
            </a:pPr>
            <a:endParaRPr lang="zh-CN" altLang="zh-CN" sz="1800" dirty="0">
              <a:ea typeface="宋体" panose="02010600030101010101" pitchFamily="2" charset="-122"/>
            </a:endParaRPr>
          </a:p>
          <a:p>
            <a:pPr>
              <a:lnSpc>
                <a:spcPct val="100000"/>
              </a:lnSpc>
              <a:spcBef>
                <a:spcPct val="0"/>
              </a:spcBef>
              <a:buFontTx/>
              <a:buNone/>
            </a:pPr>
            <a:endParaRPr kumimoji="1" lang="en-US" altLang="zh-CN" sz="1800" dirty="0">
              <a:ea typeface="宋体" panose="02010600030101010101" pitchFamily="2" charset="-122"/>
            </a:endParaRPr>
          </a:p>
        </p:txBody>
      </p:sp>
      <p:sp>
        <p:nvSpPr>
          <p:cNvPr id="51204" name="文本框 4"/>
          <p:cNvSpPr txBox="1">
            <a:spLocks noChangeArrowheads="1"/>
          </p:cNvSpPr>
          <p:nvPr/>
        </p:nvSpPr>
        <p:spPr bwMode="auto">
          <a:xfrm>
            <a:off x="7424420" y="122555"/>
            <a:ext cx="144145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9pPr>
          </a:lstStyle>
          <a:p>
            <a:pPr algn="r">
              <a:lnSpc>
                <a:spcPct val="100000"/>
              </a:lnSpc>
              <a:spcBef>
                <a:spcPct val="0"/>
              </a:spcBef>
              <a:buFontTx/>
              <a:buNone/>
            </a:pPr>
            <a:r>
              <a:rPr kumimoji="1" lang="en-US" altLang="zh-CN" sz="2400" dirty="0">
                <a:solidFill>
                  <a:schemeClr val="bg1"/>
                </a:solidFill>
                <a:ea typeface="宋体" panose="02010600030101010101" pitchFamily="2" charset="-122"/>
              </a:rPr>
              <a:t>RP-230619</a:t>
            </a:r>
            <a:endParaRPr kumimoji="1" lang="en-US" altLang="zh-CN" sz="2400" dirty="0">
              <a:solidFill>
                <a:schemeClr val="bg1"/>
              </a:solidFill>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43510" y="304165"/>
            <a:ext cx="8940165" cy="539750"/>
          </a:xfrm>
        </p:spPr>
        <p:txBody>
          <a:bodyPr/>
          <a:lstStyle/>
          <a:p>
            <a:r>
              <a:rPr lang="en-US" altLang="zh-CN" dirty="0">
                <a:sym typeface="+mn-ea"/>
              </a:rPr>
              <a:t>Rel-18 network slicing progress in SA2</a:t>
            </a:r>
            <a:endParaRPr lang="en-US" altLang="zh-CN" dirty="0">
              <a:sym typeface="+mn-ea"/>
            </a:endParaRPr>
          </a:p>
        </p:txBody>
      </p:sp>
      <p:sp>
        <p:nvSpPr>
          <p:cNvPr id="2" name="内容占位符 1"/>
          <p:cNvSpPr>
            <a:spLocks noGrp="1"/>
          </p:cNvSpPr>
          <p:nvPr>
            <p:ph idx="12"/>
          </p:nvPr>
        </p:nvSpPr>
        <p:spPr>
          <a:xfrm>
            <a:off x="161290" y="1050290"/>
            <a:ext cx="8682990" cy="3742690"/>
          </a:xfrm>
        </p:spPr>
        <p:txBody>
          <a:bodyPr/>
          <a:lstStyle/>
          <a:p>
            <a:pPr lvl="0">
              <a:lnSpc>
                <a:spcPct val="107000"/>
              </a:lnSpc>
              <a:spcAft>
                <a:spcPts val="800"/>
              </a:spcAft>
              <a:tabLst>
                <a:tab pos="457200" algn="l"/>
              </a:tabLst>
            </a:pPr>
            <a:r>
              <a:rPr kumimoji="0" lang="en-US" sz="2000" dirty="0">
                <a:solidFill>
                  <a:schemeClr val="tx1"/>
                </a:solidFill>
                <a:ea typeface="微软雅黑" panose="020B0503020204020204" charset="-122"/>
                <a:sym typeface="+mn-ea"/>
              </a:rPr>
              <a:t>SA2 has completed the Rel-18 FS_eNS_Ph3 study in TR 23.700-41.</a:t>
            </a:r>
            <a:endParaRPr kumimoji="0" lang="en-US" sz="2000" dirty="0">
              <a:solidFill>
                <a:schemeClr val="tx1"/>
              </a:solidFill>
              <a:ea typeface="微软雅黑" panose="020B0503020204020204" charset="-122"/>
              <a:sym typeface="+mn-ea"/>
            </a:endParaRPr>
          </a:p>
          <a:p>
            <a:pPr lvl="0">
              <a:lnSpc>
                <a:spcPct val="107000"/>
              </a:lnSpc>
              <a:spcAft>
                <a:spcPts val="800"/>
              </a:spcAft>
              <a:tabLst>
                <a:tab pos="457200" algn="l"/>
              </a:tabLst>
            </a:pPr>
            <a:r>
              <a:rPr kumimoji="0" lang="en-US" sz="2000" dirty="0">
                <a:solidFill>
                  <a:schemeClr val="tx1"/>
                </a:solidFill>
                <a:ea typeface="微软雅黑" panose="020B0503020204020204" charset="-122"/>
                <a:sym typeface="+mn-ea"/>
              </a:rPr>
              <a:t>A follow up WI has been approved in SA2 (S2-2210684) to address the following issues</a:t>
            </a:r>
            <a:endParaRPr kumimoji="0" lang="en-US" sz="2000" dirty="0">
              <a:solidFill>
                <a:schemeClr val="tx1"/>
              </a:solidFill>
              <a:ea typeface="微软雅黑" panose="020B0503020204020204" charset="-122"/>
              <a:sym typeface="+mn-ea"/>
            </a:endParaRPr>
          </a:p>
          <a:p>
            <a:pPr lvl="1">
              <a:lnSpc>
                <a:spcPct val="107000"/>
              </a:lnSpc>
              <a:spcAft>
                <a:spcPts val="800"/>
              </a:spcAft>
              <a:tabLst>
                <a:tab pos="457200" algn="l"/>
              </a:tabLst>
            </a:pPr>
            <a:r>
              <a:rPr kumimoji="0" lang="en-US" sz="1600" dirty="0">
                <a:solidFill>
                  <a:schemeClr val="tx1"/>
                </a:solidFill>
                <a:ea typeface="微软雅黑" panose="020B0503020204020204" charset="-122"/>
                <a:sym typeface="+mn-ea"/>
              </a:rPr>
              <a:t>Key Issue #1: Support of Network Slice Service continuity</a:t>
            </a:r>
            <a:endParaRPr kumimoji="0" lang="en-US" sz="1600" dirty="0">
              <a:solidFill>
                <a:schemeClr val="tx1"/>
              </a:solidFill>
              <a:ea typeface="微软雅黑" panose="020B0503020204020204" charset="-122"/>
              <a:sym typeface="+mn-ea"/>
            </a:endParaRPr>
          </a:p>
          <a:p>
            <a:pPr lvl="1">
              <a:lnSpc>
                <a:spcPct val="107000"/>
              </a:lnSpc>
              <a:spcAft>
                <a:spcPts val="800"/>
              </a:spcAft>
              <a:tabLst>
                <a:tab pos="457200" algn="l"/>
              </a:tabLst>
            </a:pPr>
            <a:r>
              <a:rPr kumimoji="0" lang="en-US" sz="1600" dirty="0">
                <a:solidFill>
                  <a:schemeClr val="tx1"/>
                </a:solidFill>
                <a:ea typeface="微软雅黑" panose="020B0503020204020204" charset="-122"/>
                <a:sym typeface="+mn-ea"/>
              </a:rPr>
              <a:t>Key Issue #2: Support of providing VPLMN network slice information to a roaming UE</a:t>
            </a:r>
            <a:endParaRPr kumimoji="0" lang="en-US" sz="1600" dirty="0">
              <a:solidFill>
                <a:schemeClr val="tx1"/>
              </a:solidFill>
              <a:ea typeface="微软雅黑" panose="020B0503020204020204" charset="-122"/>
              <a:sym typeface="+mn-ea"/>
            </a:endParaRPr>
          </a:p>
          <a:p>
            <a:pPr lvl="1">
              <a:lnSpc>
                <a:spcPct val="107000"/>
              </a:lnSpc>
              <a:spcAft>
                <a:spcPts val="800"/>
              </a:spcAft>
              <a:tabLst>
                <a:tab pos="457200" algn="l"/>
              </a:tabLst>
            </a:pPr>
            <a:r>
              <a:rPr kumimoji="0" lang="en-US" sz="1600" dirty="0">
                <a:solidFill>
                  <a:schemeClr val="tx1"/>
                </a:solidFill>
                <a:ea typeface="微软雅黑" panose="020B0503020204020204" charset="-122"/>
                <a:sym typeface="+mn-ea"/>
              </a:rPr>
              <a:t>Key Issue #3: Network Slice Area of Service for services not mapping to existing TAs boundaries and Temporary network slices</a:t>
            </a:r>
            <a:endParaRPr kumimoji="0" lang="en-US" sz="1600" dirty="0">
              <a:solidFill>
                <a:schemeClr val="tx1"/>
              </a:solidFill>
              <a:ea typeface="微软雅黑" panose="020B0503020204020204" charset="-122"/>
              <a:sym typeface="+mn-ea"/>
            </a:endParaRPr>
          </a:p>
          <a:p>
            <a:pPr lvl="1">
              <a:lnSpc>
                <a:spcPct val="107000"/>
              </a:lnSpc>
              <a:spcAft>
                <a:spcPts val="800"/>
              </a:spcAft>
              <a:tabLst>
                <a:tab pos="457200" algn="l"/>
              </a:tabLst>
            </a:pPr>
            <a:r>
              <a:rPr kumimoji="0" lang="en-US" sz="1600" dirty="0">
                <a:solidFill>
                  <a:schemeClr val="tx1"/>
                </a:solidFill>
                <a:ea typeface="微软雅黑" panose="020B0503020204020204" charset="-122"/>
                <a:sym typeface="+mn-ea"/>
              </a:rPr>
              <a:t>Key Issue #4: Support of NSAC involving multi service Area</a:t>
            </a:r>
            <a:endParaRPr kumimoji="0" lang="en-US" sz="1600" dirty="0">
              <a:solidFill>
                <a:schemeClr val="tx1"/>
              </a:solidFill>
              <a:ea typeface="微软雅黑" panose="020B0503020204020204" charset="-122"/>
              <a:sym typeface="+mn-ea"/>
            </a:endParaRPr>
          </a:p>
          <a:p>
            <a:pPr lvl="1">
              <a:lnSpc>
                <a:spcPct val="107000"/>
              </a:lnSpc>
              <a:spcAft>
                <a:spcPts val="800"/>
              </a:spcAft>
              <a:tabLst>
                <a:tab pos="457200" algn="l"/>
              </a:tabLst>
            </a:pPr>
            <a:r>
              <a:rPr kumimoji="0" lang="en-US" sz="1600" dirty="0">
                <a:solidFill>
                  <a:schemeClr val="tx1"/>
                </a:solidFill>
                <a:ea typeface="微软雅黑" panose="020B0503020204020204" charset="-122"/>
                <a:sym typeface="+mn-ea"/>
              </a:rPr>
              <a:t>Key Issue #5: Improved support of RAs including TAs supporting Rejected S-NSSAIs</a:t>
            </a:r>
            <a:endParaRPr kumimoji="0" lang="en-US" sz="1600" dirty="0">
              <a:solidFill>
                <a:schemeClr val="tx1"/>
              </a:solidFill>
              <a:ea typeface="微软雅黑" panose="020B0503020204020204" charset="-122"/>
              <a:sym typeface="+mn-ea"/>
            </a:endParaRPr>
          </a:p>
          <a:p>
            <a:pPr lvl="1">
              <a:lnSpc>
                <a:spcPct val="107000"/>
              </a:lnSpc>
              <a:spcAft>
                <a:spcPts val="800"/>
              </a:spcAft>
              <a:tabLst>
                <a:tab pos="457200" algn="l"/>
              </a:tabLst>
            </a:pPr>
            <a:r>
              <a:rPr kumimoji="0" lang="en-US" sz="1600" dirty="0">
                <a:solidFill>
                  <a:schemeClr val="tx1"/>
                </a:solidFill>
                <a:ea typeface="微软雅黑" panose="020B0503020204020204" charset="-122"/>
                <a:sym typeface="+mn-ea"/>
              </a:rPr>
              <a:t>Key Issue #6: Improved network control of the UE </a:t>
            </a:r>
            <a:r>
              <a:rPr kumimoji="0" lang="en-US" sz="1600" dirty="0" err="1">
                <a:solidFill>
                  <a:schemeClr val="tx1"/>
                </a:solidFill>
                <a:ea typeface="微软雅黑" panose="020B0503020204020204" charset="-122"/>
                <a:sym typeface="+mn-ea"/>
              </a:rPr>
              <a:t>behaviour</a:t>
            </a:r>
            <a:endParaRPr kumimoji="0" lang="en-US" sz="1600" dirty="0">
              <a:solidFill>
                <a:schemeClr val="tx1"/>
              </a:solidFill>
              <a:ea typeface="微软雅黑" panose="020B0503020204020204" charset="-122"/>
              <a:sym typeface="+mn-ea"/>
            </a:endParaRPr>
          </a:p>
          <a:p>
            <a:pPr marL="0" lvl="0" indent="0">
              <a:lnSpc>
                <a:spcPct val="107000"/>
              </a:lnSpc>
              <a:spcAft>
                <a:spcPts val="800"/>
              </a:spcAft>
              <a:buFont typeface="Arial" panose="020B0604020202020204" pitchFamily="34" charset="0"/>
              <a:buNone/>
              <a:tabLst>
                <a:tab pos="457200" algn="l"/>
              </a:tabLst>
            </a:pPr>
            <a:r>
              <a:rPr lang="en-US" sz="1165" dirty="0">
                <a:effectLst/>
                <a:latin typeface="Calibri" panose="020F0502020204030204" pitchFamily="34" charset="0"/>
                <a:ea typeface="Calibri" panose="020F0502020204030204" pitchFamily="34" charset="0"/>
                <a:cs typeface="Times New Roman" panose="02020603050405020304" pitchFamily="18" charset="0"/>
              </a:rPr>
              <a:t> </a:t>
            </a:r>
            <a:endParaRPr lang="en-GB" sz="1000" dirty="0">
              <a:latin typeface="Calibri" panose="020F0502020204030204" pitchFamily="34" charset="0"/>
              <a:cs typeface="Times New Roman" panose="02020603050405020304" pitchFamily="18" charset="0"/>
            </a:endParaRPr>
          </a:p>
          <a:p>
            <a:pPr marL="457200" lvl="1" indent="0">
              <a:lnSpc>
                <a:spcPct val="107000"/>
              </a:lnSpc>
              <a:spcAft>
                <a:spcPts val="800"/>
              </a:spcAft>
              <a:buNone/>
              <a:tabLst>
                <a:tab pos="914400" algn="l"/>
              </a:tabLst>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标题 4"/>
          <p:cNvSpPr>
            <a:spLocks noGrp="1" noChangeArrowheads="1"/>
          </p:cNvSpPr>
          <p:nvPr>
            <p:ph type="title"/>
          </p:nvPr>
        </p:nvSpPr>
        <p:spPr>
          <a:xfrm>
            <a:off x="206693" y="203518"/>
            <a:ext cx="8512175" cy="534987"/>
          </a:xfrm>
        </p:spPr>
        <p:txBody>
          <a:bodyPr/>
          <a:lstStyle/>
          <a:p>
            <a:r>
              <a:rPr lang="en-US" altLang="zh-CN" dirty="0" smtClean="0">
                <a:sym typeface="+mn-ea"/>
              </a:rPr>
              <a:t>Key issues in FS_eNS_Ph3 with RAN impact (1)</a:t>
            </a:r>
            <a:endParaRPr lang="en-US" altLang="zh-CN" dirty="0" smtClean="0">
              <a:sym typeface="+mn-ea"/>
            </a:endParaRPr>
          </a:p>
        </p:txBody>
      </p:sp>
      <p:sp>
        <p:nvSpPr>
          <p:cNvPr id="9" name="矩形 8"/>
          <p:cNvSpPr/>
          <p:nvPr/>
        </p:nvSpPr>
        <p:spPr>
          <a:xfrm>
            <a:off x="238125" y="736485"/>
            <a:ext cx="8481060" cy="900246"/>
          </a:xfrm>
          <a:prstGeom prst="rect">
            <a:avLst/>
          </a:prstGeom>
        </p:spPr>
        <p:txBody>
          <a:bodyPr wrap="square">
            <a:spAutoFit/>
          </a:bodyPr>
          <a:lstStyle/>
          <a:p>
            <a:pPr lvl="1">
              <a:spcAft>
                <a:spcPts val="0"/>
              </a:spcAft>
            </a:pPr>
            <a:endParaRPr lang="en-GB" altLang="zh-CN" sz="1050" dirty="0" smtClean="0">
              <a:latin typeface="Times New Roman" panose="02020603050405020304" pitchFamily="18" charset="0"/>
              <a:ea typeface="Batang" panose="02030600000101010101" charset="-127"/>
            </a:endParaRPr>
          </a:p>
          <a:p>
            <a:endParaRPr lang="en-GB" altLang="zh-CN" sz="1400" dirty="0" smtClean="0"/>
          </a:p>
          <a:p>
            <a:pPr marL="742950" lvl="1" indent="-285750">
              <a:buFont typeface="Arial" panose="020B0604020202020204" pitchFamily="34" charset="0"/>
              <a:buChar char="•"/>
            </a:pPr>
            <a:endParaRPr lang="zh-CN" altLang="zh-CN" sz="1400" dirty="0"/>
          </a:p>
          <a:p>
            <a:endParaRPr lang="zh-CN" altLang="zh-CN" sz="1400" strike="sngStrike" dirty="0">
              <a:solidFill>
                <a:srgbClr val="FF0000"/>
              </a:solidFill>
            </a:endParaRPr>
          </a:p>
        </p:txBody>
      </p:sp>
      <p:graphicFrame>
        <p:nvGraphicFramePr>
          <p:cNvPr id="4" name="表格 3"/>
          <p:cNvGraphicFramePr/>
          <p:nvPr/>
        </p:nvGraphicFramePr>
        <p:xfrm>
          <a:off x="238125" y="906145"/>
          <a:ext cx="7959090" cy="3773805"/>
        </p:xfrm>
        <a:graphic>
          <a:graphicData uri="http://schemas.openxmlformats.org/drawingml/2006/table">
            <a:tbl>
              <a:tblPr firstRow="1" bandRow="1">
                <a:tableStyleId>{5C22544A-7EE6-4342-B048-85BDC9FD1C3A}</a:tableStyleId>
              </a:tblPr>
              <a:tblGrid>
                <a:gridCol w="2478405"/>
                <a:gridCol w="5480685"/>
              </a:tblGrid>
              <a:tr h="760095">
                <a:tc>
                  <a:txBody>
                    <a:bodyPr/>
                    <a:lstStyle/>
                    <a:p>
                      <a:pPr>
                        <a:buNone/>
                      </a:pPr>
                      <a:r>
                        <a:rPr lang="en-US" altLang="zh-CN" sz="1000">
                          <a:latin typeface="Arial" panose="020B0604020202020204" pitchFamily="34" charset="0"/>
                          <a:cs typeface="Arial" panose="020B0604020202020204" pitchFamily="34" charset="0"/>
                        </a:rPr>
                        <a:t>Key issues in  new WID on further enhancement of RAN Slicing for NR in SA2</a:t>
                      </a:r>
                      <a:endParaRPr lang="en-US" altLang="zh-CN" sz="1000">
                        <a:latin typeface="Arial" panose="020B0604020202020204" pitchFamily="34" charset="0"/>
                        <a:cs typeface="Arial" panose="020B0604020202020204" pitchFamily="34" charset="0"/>
                      </a:endParaRPr>
                    </a:p>
                  </a:txBody>
                  <a:tcPr/>
                </a:tc>
                <a:tc>
                  <a:txBody>
                    <a:bodyPr/>
                    <a:lstStyle/>
                    <a:p>
                      <a:pPr>
                        <a:buNone/>
                      </a:pPr>
                      <a:r>
                        <a:rPr lang="en-US" altLang="zh-CN" sz="1000">
                          <a:latin typeface="Arial" panose="020B0604020202020204" pitchFamily="34" charset="0"/>
                          <a:cs typeface="Arial" panose="020B0604020202020204" pitchFamily="34" charset="0"/>
                        </a:rPr>
                        <a:t>RAN impact</a:t>
                      </a:r>
                      <a:endParaRPr lang="en-US" altLang="zh-CN" sz="1000">
                        <a:latin typeface="Arial" panose="020B0604020202020204" pitchFamily="34" charset="0"/>
                        <a:cs typeface="Arial" panose="020B0604020202020204" pitchFamily="34" charset="0"/>
                      </a:endParaRPr>
                    </a:p>
                  </a:txBody>
                  <a:tcPr/>
                </a:tc>
              </a:tr>
              <a:tr h="1007745">
                <a:tc>
                  <a:txBody>
                    <a:bodyPr/>
                    <a:lstStyle/>
                    <a:p>
                      <a:pPr>
                        <a:buNone/>
                      </a:pPr>
                      <a:r>
                        <a:rPr sz="900">
                          <a:latin typeface="Arial" panose="020B0604020202020204" pitchFamily="34" charset="0"/>
                          <a:cs typeface="Arial" panose="020B0604020202020204" pitchFamily="34" charset="0"/>
                        </a:rPr>
                        <a:t>Key Issue</a:t>
                      </a:r>
                      <a:r>
                        <a:rPr lang="en-US" sz="900">
                          <a:latin typeface="Arial" panose="020B0604020202020204" pitchFamily="34" charset="0"/>
                          <a:cs typeface="Arial" panose="020B0604020202020204" pitchFamily="34" charset="0"/>
                        </a:rPr>
                        <a:t>#1</a:t>
                      </a:r>
                      <a:r>
                        <a:rPr sz="900">
                          <a:latin typeface="Arial" panose="020B0604020202020204" pitchFamily="34" charset="0"/>
                          <a:cs typeface="Arial" panose="020B0604020202020204" pitchFamily="34" charset="0"/>
                        </a:rPr>
                        <a:t>: Support of Network Slice Service continuity</a:t>
                      </a:r>
                      <a:endParaRPr sz="900">
                        <a:latin typeface="Arial" panose="020B0604020202020204" pitchFamily="34" charset="0"/>
                        <a:cs typeface="Arial" panose="020B0604020202020204" pitchFamily="34" charset="0"/>
                      </a:endParaRPr>
                    </a:p>
                    <a:p>
                      <a:pPr>
                        <a:buNone/>
                      </a:pPr>
                      <a:endParaRPr sz="900">
                        <a:latin typeface="Arial" panose="020B0604020202020204" pitchFamily="34" charset="0"/>
                        <a:cs typeface="Arial" panose="020B0604020202020204" pitchFamily="34" charset="0"/>
                      </a:endParaRPr>
                    </a:p>
                  </a:txBody>
                  <a:tcPr/>
                </a:tc>
                <a:tc>
                  <a:txBody>
                    <a:bodyPr/>
                    <a:lstStyle/>
                    <a:p>
                      <a:pPr>
                        <a:buNone/>
                      </a:pPr>
                      <a:r>
                        <a:rPr lang="en-US" altLang="zh-CN" sz="900" b="1" u="sng" dirty="0">
                          <a:latin typeface="Arial" panose="020B0604020202020204" pitchFamily="34" charset="0"/>
                          <a:cs typeface="Arial" panose="020B0604020202020204" pitchFamily="34" charset="0"/>
                        </a:rPr>
                        <a:t>For an existing PDU Session transfer from the old S-NSSAI to an alternative S-NSSAI, in order to ensure service continuity(TR 23.700-41): </a:t>
                      </a:r>
                      <a:endParaRPr lang="en-US" altLang="zh-CN" sz="900" dirty="0">
                        <a:latin typeface="Arial" panose="020B0604020202020204" pitchFamily="34" charset="0"/>
                        <a:cs typeface="Arial" panose="020B0604020202020204" pitchFamily="34" charset="0"/>
                      </a:endParaRPr>
                    </a:p>
                    <a:p>
                      <a:pPr>
                        <a:buNone/>
                      </a:pPr>
                      <a:r>
                        <a:rPr lang="en-US" altLang="zh-CN" sz="900" dirty="0">
                          <a:latin typeface="Arial" panose="020B0604020202020204" pitchFamily="34" charset="0"/>
                          <a:cs typeface="Arial" panose="020B0604020202020204" pitchFamily="34" charset="0"/>
                        </a:rPr>
                        <a:t>The SMF may determine that the PDU session needs to be retained and the slice resource cannot be repartitioned. In this case the SMF may send the alternative S-NSSAI to the UE in the PDU Session Modification Command, to the UPF in the N4 message and to the RAN in N2 message.</a:t>
                      </a:r>
                      <a:endParaRPr lang="en-US" altLang="zh-CN" sz="900" dirty="0">
                        <a:latin typeface="Arial" panose="020B0604020202020204" pitchFamily="34" charset="0"/>
                        <a:cs typeface="Arial" panose="020B0604020202020204" pitchFamily="34" charset="0"/>
                      </a:endParaRPr>
                    </a:p>
                  </a:txBody>
                  <a:tcPr/>
                </a:tc>
              </a:tr>
              <a:tr h="2005965">
                <a:tc>
                  <a:txBody>
                    <a:bodyPr/>
                    <a:lstStyle/>
                    <a:p>
                      <a:pPr>
                        <a:buNone/>
                      </a:pPr>
                      <a:r>
                        <a:rPr lang="en-US" altLang="zh-CN" sz="900">
                          <a:latin typeface="Arial" panose="020B0604020202020204" pitchFamily="34" charset="0"/>
                          <a:cs typeface="Arial" panose="020B0604020202020204" pitchFamily="34" charset="0"/>
                        </a:rPr>
                        <a:t>Key issue#3:Network Slice Area of Service for services not mapping to existing TAs boundaries and Temporary network slices</a:t>
                      </a:r>
                      <a:endParaRPr lang="en-US" altLang="zh-CN" sz="900">
                        <a:latin typeface="Arial" panose="020B0604020202020204" pitchFamily="34" charset="0"/>
                        <a:cs typeface="Arial" panose="020B0604020202020204" pitchFamily="34" charset="0"/>
                      </a:endParaRPr>
                    </a:p>
                  </a:txBody>
                  <a:tcPr/>
                </a:tc>
                <a:tc>
                  <a:txBody>
                    <a:bodyPr/>
                    <a:lstStyle/>
                    <a:p>
                      <a:pPr algn="l">
                        <a:buClrTx/>
                        <a:buSzTx/>
                        <a:buFontTx/>
                        <a:buNone/>
                      </a:pPr>
                      <a:r>
                        <a:rPr lang="en-US" altLang="zh-CN" sz="900" dirty="0" smtClean="0">
                          <a:effectLst/>
                          <a:latin typeface="Arial" panose="020B0604020202020204" pitchFamily="34" charset="0"/>
                          <a:cs typeface="Arial" panose="020B0604020202020204" pitchFamily="34" charset="0"/>
                          <a:sym typeface="+mn-ea"/>
                        </a:rPr>
                        <a:t>In CR4077 for 23.501</a:t>
                      </a:r>
                      <a:r>
                        <a:rPr lang="en-US" altLang="zh-CN" sz="900" b="0" i="0" kern="1200" dirty="0" smtClean="0">
                          <a:effectLst/>
                          <a:latin typeface="Arial" panose="020B0604020202020204" pitchFamily="34" charset="0"/>
                          <a:ea typeface="+mn-ea"/>
                          <a:cs typeface="Arial" panose="020B0604020202020204" pitchFamily="34" charset="0"/>
                        </a:rPr>
                        <a:t>, thre is still one Editor's note : The mechanism to use for monitoring the location and any NG-RAN logic is FFS and is dependent on the RAN3 reply.</a:t>
                      </a:r>
                      <a:endParaRPr lang="en-US" altLang="zh-CN" sz="900" b="0" i="0" kern="1200" dirty="0" smtClean="0">
                        <a:effectLst/>
                        <a:latin typeface="Arial" panose="020B0604020202020204" pitchFamily="34" charset="0"/>
                        <a:ea typeface="+mn-ea"/>
                        <a:cs typeface="Arial" panose="020B0604020202020204" pitchFamily="34" charset="0"/>
                      </a:endParaRPr>
                    </a:p>
                    <a:p>
                      <a:pPr algn="l">
                        <a:buClrTx/>
                        <a:buSzTx/>
                        <a:buFontTx/>
                        <a:buNone/>
                      </a:pPr>
                      <a:r>
                        <a:rPr lang="en-US" altLang="zh-CN" sz="900" b="0" i="0" kern="1200" dirty="0" smtClean="0">
                          <a:effectLst/>
                          <a:latin typeface="Arial" panose="020B0604020202020204" pitchFamily="34" charset="0"/>
                          <a:ea typeface="+mn-ea"/>
                          <a:cs typeface="Arial" panose="020B0604020202020204" pitchFamily="34" charset="0"/>
                        </a:rPr>
                        <a:t>Then wether</a:t>
                      </a:r>
                      <a:r>
                        <a:rPr lang="en-US" altLang="zh-CN" sz="900" b="0" i="0" kern="1200" dirty="0" smtClean="0">
                          <a:solidFill>
                            <a:schemeClr val="dk1"/>
                          </a:solidFill>
                          <a:effectLst/>
                          <a:latin typeface="Arial" panose="020B0604020202020204" pitchFamily="34" charset="0"/>
                          <a:ea typeface="+mn-ea"/>
                          <a:cs typeface="Arial" panose="020B0604020202020204" pitchFamily="34" charset="0"/>
                        </a:rPr>
                        <a:t> or how a PDU session can be retained upon connected mode mobility to a cell where its network slice has zero resources configured', so this open issue can be considered to be included in the scope of R18 RAN Slicing WI as a sub-objective.</a:t>
                      </a:r>
                      <a:endParaRPr lang="en-US" altLang="zh-CN" sz="900" b="0" i="0" kern="1200" dirty="0" smtClean="0">
                        <a:solidFill>
                          <a:schemeClr val="dk1"/>
                        </a:solidFill>
                        <a:effectLst/>
                        <a:latin typeface="Arial" panose="020B0604020202020204" pitchFamily="34" charset="0"/>
                        <a:ea typeface="+mn-ea"/>
                        <a:cs typeface="Arial" panose="020B0604020202020204" pitchFamily="34" charset="0"/>
                      </a:endParaRPr>
                    </a:p>
                    <a:p>
                      <a:pPr algn="l">
                        <a:buClrTx/>
                        <a:buSzTx/>
                        <a:buFontTx/>
                        <a:buNone/>
                      </a:pPr>
                      <a:r>
                        <a:rPr lang="en-US" altLang="zh-CN" sz="900" b="0" i="0" kern="1200" dirty="0" smtClean="0">
                          <a:effectLst/>
                          <a:latin typeface="Arial" panose="020B0604020202020204" pitchFamily="34" charset="0"/>
                          <a:ea typeface="+mn-ea"/>
                          <a:cs typeface="Arial" panose="020B0604020202020204" pitchFamily="34" charset="0"/>
                        </a:rPr>
                        <a:t>During RAN3#119 meeting, due to limited time, there is no consensus in RAN3 whether the PDU session resources should be released or can be retained upon UE moving to an area where zero resources are allocated to a network slice. The evaluation is need to continue during normative work.</a:t>
                      </a:r>
                      <a:endParaRPr lang="en-US" altLang="zh-CN" sz="900" dirty="0" smtClean="0">
                        <a:effectLst/>
                        <a:latin typeface="Arial" panose="020B0604020202020204" pitchFamily="34" charset="0"/>
                        <a:cs typeface="Arial" panose="020B0604020202020204" pitchFamily="34" charset="0"/>
                      </a:endParaRPr>
                    </a:p>
                    <a:p>
                      <a:pPr algn="l">
                        <a:buClrTx/>
                        <a:buSzTx/>
                        <a:buFontTx/>
                        <a:buNone/>
                      </a:pPr>
                      <a:endParaRPr lang="en-US" altLang="zh-CN" sz="900" dirty="0" smtClean="0">
                        <a:effectLst/>
                        <a:latin typeface="Arial" panose="020B0604020202020204" pitchFamily="34" charset="0"/>
                        <a:cs typeface="Arial" panose="020B0604020202020204" pitchFamily="34" charset="0"/>
                      </a:endParaRPr>
                    </a:p>
                    <a:p>
                      <a:pPr algn="l">
                        <a:buClrTx/>
                        <a:buSzTx/>
                        <a:buFontTx/>
                        <a:buNone/>
                      </a:pPr>
                      <a:r>
                        <a:rPr lang="en-US" altLang="zh-CN" sz="900" dirty="0" smtClean="0">
                          <a:effectLst/>
                          <a:latin typeface="Arial" panose="020B0604020202020204" pitchFamily="34" charset="0"/>
                          <a:cs typeface="Arial" panose="020B0604020202020204" pitchFamily="34" charset="0"/>
                          <a:sym typeface="+mn-ea"/>
                        </a:rPr>
                        <a:t>In CR4077 for 23.501,t</a:t>
                      </a:r>
                      <a:r>
                        <a:rPr lang="en-US" altLang="zh-CN" sz="900" dirty="0" smtClean="0">
                          <a:effectLst/>
                          <a:latin typeface="Arial" panose="020B0604020202020204" pitchFamily="34" charset="0"/>
                          <a:cs typeface="Arial" panose="020B0604020202020204" pitchFamily="34" charset="0"/>
                        </a:rPr>
                        <a:t>he AMF is configured per S-NSSAI whether to send the S-NSSAI location availability information to supporting UEs, evaluate the impact on cell reselection mechanism need to be enforeced in normative phase.</a:t>
                      </a:r>
                      <a:endParaRPr lang="en-US" altLang="zh-CN" sz="900" dirty="0" smtClean="0">
                        <a:effectLst/>
                        <a:latin typeface="Arial" panose="020B0604020202020204" pitchFamily="34" charset="0"/>
                        <a:cs typeface="Arial" panose="020B0604020202020204" pitchFamily="34" charset="0"/>
                      </a:endParaRPr>
                    </a:p>
                  </a:txBody>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标题 4"/>
          <p:cNvSpPr>
            <a:spLocks noGrp="1" noChangeArrowheads="1"/>
          </p:cNvSpPr>
          <p:nvPr>
            <p:ph type="title"/>
          </p:nvPr>
        </p:nvSpPr>
        <p:spPr>
          <a:xfrm>
            <a:off x="206693" y="203518"/>
            <a:ext cx="8512175" cy="534987"/>
          </a:xfrm>
        </p:spPr>
        <p:txBody>
          <a:bodyPr/>
          <a:lstStyle/>
          <a:p>
            <a:r>
              <a:rPr lang="en-US" altLang="zh-CN" dirty="0" smtClean="0">
                <a:sym typeface="+mn-ea"/>
              </a:rPr>
              <a:t>Key issues in FS_eNS_Ph3 with RAN impact (2)</a:t>
            </a:r>
            <a:endParaRPr lang="en-US" altLang="zh-CN" dirty="0" smtClean="0">
              <a:sym typeface="+mn-ea"/>
            </a:endParaRPr>
          </a:p>
        </p:txBody>
      </p:sp>
      <p:sp>
        <p:nvSpPr>
          <p:cNvPr id="9" name="矩形 8"/>
          <p:cNvSpPr/>
          <p:nvPr/>
        </p:nvSpPr>
        <p:spPr>
          <a:xfrm>
            <a:off x="238125" y="736485"/>
            <a:ext cx="8481060" cy="900246"/>
          </a:xfrm>
          <a:prstGeom prst="rect">
            <a:avLst/>
          </a:prstGeom>
        </p:spPr>
        <p:txBody>
          <a:bodyPr wrap="square">
            <a:spAutoFit/>
          </a:bodyPr>
          <a:lstStyle/>
          <a:p>
            <a:pPr lvl="1">
              <a:spcAft>
                <a:spcPts val="0"/>
              </a:spcAft>
            </a:pPr>
            <a:endParaRPr lang="en-GB" altLang="zh-CN" sz="1050" dirty="0" smtClean="0">
              <a:latin typeface="Times New Roman" panose="02020603050405020304" pitchFamily="18" charset="0"/>
              <a:ea typeface="Batang" panose="02030600000101010101" charset="-127"/>
            </a:endParaRPr>
          </a:p>
          <a:p>
            <a:endParaRPr lang="en-GB" altLang="zh-CN" sz="1400" dirty="0" smtClean="0"/>
          </a:p>
          <a:p>
            <a:pPr marL="742950" lvl="1" indent="-285750">
              <a:buFont typeface="Arial" panose="020B0604020202020204" pitchFamily="34" charset="0"/>
              <a:buChar char="•"/>
            </a:pPr>
            <a:endParaRPr lang="zh-CN" altLang="zh-CN" sz="1400" dirty="0"/>
          </a:p>
          <a:p>
            <a:endParaRPr lang="zh-CN" altLang="zh-CN" sz="1400" strike="sngStrike" dirty="0">
              <a:solidFill>
                <a:srgbClr val="FF0000"/>
              </a:solidFill>
            </a:endParaRPr>
          </a:p>
        </p:txBody>
      </p:sp>
      <p:graphicFrame>
        <p:nvGraphicFramePr>
          <p:cNvPr id="4" name="表格 3"/>
          <p:cNvGraphicFramePr/>
          <p:nvPr/>
        </p:nvGraphicFramePr>
        <p:xfrm>
          <a:off x="238125" y="906145"/>
          <a:ext cx="7959090" cy="3329305"/>
        </p:xfrm>
        <a:graphic>
          <a:graphicData uri="http://schemas.openxmlformats.org/drawingml/2006/table">
            <a:tbl>
              <a:tblPr firstRow="1" bandRow="1">
                <a:tableStyleId>{5C22544A-7EE6-4342-B048-85BDC9FD1C3A}</a:tableStyleId>
              </a:tblPr>
              <a:tblGrid>
                <a:gridCol w="3580130"/>
                <a:gridCol w="4378960"/>
              </a:tblGrid>
              <a:tr h="805180">
                <a:tc>
                  <a:txBody>
                    <a:bodyPr/>
                    <a:lstStyle/>
                    <a:p>
                      <a:pPr>
                        <a:buNone/>
                      </a:pPr>
                      <a:r>
                        <a:rPr lang="en-US" altLang="zh-CN" sz="1000">
                          <a:latin typeface="Arial" panose="020B0604020202020204" pitchFamily="34" charset="0"/>
                          <a:cs typeface="Arial" panose="020B0604020202020204" pitchFamily="34" charset="0"/>
                        </a:rPr>
                        <a:t>Key issues in  new WID on further enhancement of RAN Slicing for NR in SA2</a:t>
                      </a:r>
                      <a:endParaRPr lang="en-US" altLang="zh-CN" sz="1000">
                        <a:latin typeface="Arial" panose="020B0604020202020204" pitchFamily="34" charset="0"/>
                        <a:cs typeface="Arial" panose="020B0604020202020204" pitchFamily="34" charset="0"/>
                      </a:endParaRPr>
                    </a:p>
                  </a:txBody>
                  <a:tcPr/>
                </a:tc>
                <a:tc>
                  <a:txBody>
                    <a:bodyPr/>
                    <a:lstStyle/>
                    <a:p>
                      <a:pPr>
                        <a:buNone/>
                      </a:pPr>
                      <a:r>
                        <a:rPr lang="en-US" altLang="zh-CN" sz="1000">
                          <a:latin typeface="Arial" panose="020B0604020202020204" pitchFamily="34" charset="0"/>
                          <a:cs typeface="Arial" panose="020B0604020202020204" pitchFamily="34" charset="0"/>
                        </a:rPr>
                        <a:t>RAN impact</a:t>
                      </a:r>
                      <a:endParaRPr lang="en-US" altLang="zh-CN" sz="1000">
                        <a:latin typeface="Arial" panose="020B0604020202020204" pitchFamily="34" charset="0"/>
                        <a:cs typeface="Arial" panose="020B0604020202020204" pitchFamily="34" charset="0"/>
                      </a:endParaRPr>
                    </a:p>
                  </a:txBody>
                  <a:tcPr/>
                </a:tc>
              </a:tr>
              <a:tr h="2524125">
                <a:tc>
                  <a:txBody>
                    <a:bodyPr/>
                    <a:lstStyle/>
                    <a:p>
                      <a:pPr>
                        <a:buNone/>
                      </a:pPr>
                      <a:r>
                        <a:rPr lang="en-US" altLang="zh-CN" sz="900">
                          <a:latin typeface="Arial" panose="020B0604020202020204" pitchFamily="34" charset="0"/>
                          <a:cs typeface="Arial" panose="020B0604020202020204" pitchFamily="34" charset="0"/>
                          <a:sym typeface="+mn-ea"/>
                        </a:rPr>
                        <a:t>Key issue#5:Improved support of RAs including TAs supporting Rejected S-NSSAIs</a:t>
                      </a:r>
                      <a:endParaRPr lang="en-US" altLang="zh-CN" sz="900">
                        <a:latin typeface="Arial" panose="020B0604020202020204" pitchFamily="34" charset="0"/>
                        <a:cs typeface="Arial" panose="020B0604020202020204" pitchFamily="34" charset="0"/>
                        <a:sym typeface="+mn-ea"/>
                      </a:endParaRPr>
                    </a:p>
                    <a:p>
                      <a:pPr>
                        <a:buNone/>
                      </a:pPr>
                      <a:endParaRPr sz="900">
                        <a:latin typeface="Arial" panose="020B0604020202020204" pitchFamily="34" charset="0"/>
                        <a:cs typeface="Arial" panose="020B0604020202020204" pitchFamily="34" charset="0"/>
                      </a:endParaRPr>
                    </a:p>
                    <a:p>
                      <a:pPr>
                        <a:buNone/>
                      </a:pPr>
                      <a:endParaRPr sz="900">
                        <a:latin typeface="Arial" panose="020B0604020202020204" pitchFamily="34" charset="0"/>
                        <a:cs typeface="Arial" panose="020B0604020202020204" pitchFamily="34" charset="0"/>
                      </a:endParaRPr>
                    </a:p>
                  </a:txBody>
                  <a:tcPr/>
                </a:tc>
                <a:tc>
                  <a:txBody>
                    <a:bodyPr/>
                    <a:lstStyle/>
                    <a:p>
                      <a:pPr>
                        <a:buNone/>
                      </a:pPr>
                      <a:r>
                        <a:rPr lang="en-US" altLang="zh-CN" sz="900" b="1" u="sng" dirty="0">
                          <a:latin typeface="Arial" panose="020B0604020202020204" pitchFamily="34" charset="0"/>
                          <a:cs typeface="Arial" panose="020B0604020202020204" pitchFamily="34" charset="0"/>
                        </a:rPr>
                        <a:t>For Partly allowed S-NSS</a:t>
                      </a:r>
                      <a:r>
                        <a:rPr lang="en-US" altLang="zh-CN" sz="900" b="1" u="sng" dirty="0">
                          <a:solidFill>
                            <a:schemeClr val="tx1"/>
                          </a:solidFill>
                          <a:latin typeface="Arial" panose="020B0604020202020204" pitchFamily="34" charset="0"/>
                          <a:cs typeface="Arial" panose="020B0604020202020204" pitchFamily="34" charset="0"/>
                        </a:rPr>
                        <a:t>AI</a:t>
                      </a:r>
                      <a:r>
                        <a:rPr lang="en-US" altLang="zh-CN" sz="900" b="1" u="sng" dirty="0">
                          <a:solidFill>
                            <a:schemeClr val="tx1"/>
                          </a:solidFill>
                          <a:latin typeface="Arial" panose="020B0604020202020204" pitchFamily="34" charset="0"/>
                          <a:cs typeface="Arial" panose="020B0604020202020204" pitchFamily="34" charset="0"/>
                          <a:sym typeface="+mn-ea"/>
                        </a:rPr>
                        <a:t>(TR 23.700-41)</a:t>
                      </a:r>
                      <a:r>
                        <a:rPr lang="en-US" altLang="zh-CN" sz="900" b="1" u="sng" dirty="0">
                          <a:solidFill>
                            <a:schemeClr val="tx1"/>
                          </a:solidFill>
                          <a:latin typeface="Arial" panose="020B0604020202020204" pitchFamily="34" charset="0"/>
                          <a:cs typeface="Arial" panose="020B0604020202020204" pitchFamily="34" charset="0"/>
                        </a:rPr>
                        <a:t>: </a:t>
                      </a:r>
                      <a:endParaRPr lang="en-US" altLang="zh-CN" sz="900" dirty="0">
                        <a:latin typeface="Arial" panose="020B0604020202020204" pitchFamily="34" charset="0"/>
                        <a:cs typeface="Arial" panose="020B0604020202020204" pitchFamily="34" charset="0"/>
                      </a:endParaRPr>
                    </a:p>
                    <a:p>
                      <a:pPr>
                        <a:buNone/>
                      </a:pPr>
                      <a:r>
                        <a:rPr lang="en-US" altLang="zh-CN" sz="900" dirty="0">
                          <a:latin typeface="Arial" panose="020B0604020202020204" pitchFamily="34" charset="0"/>
                          <a:cs typeface="Arial" panose="020B0604020202020204" pitchFamily="34" charset="0"/>
                        </a:rPr>
                        <a:t>If a requested S-NSSAI is not supported in the current TA but supported in other TAs part of the RA, or the requested S-NSSAI is supported in the current TA but not supported in all other TAs of the RA, the AMF (for supporting UEs) may indicate to the UE that some S-NSSAIs are allowed only in some TAs of the RA by indicating the TAs where these are supported and also registered. If so, the UE assumes it can use the connectivity for the slices in the TAs where it is indicated to be supported. In this approach, the Allowed NSSAI is still uniformly supported in the RA but the additional IE sent to the UE e.g. Partially Allowed S-NSSAI is not uniformly supported in the RA. </a:t>
                      </a:r>
                      <a:r>
                        <a:rPr lang="en-US" altLang="zh-CN" sz="900" dirty="0">
                          <a:solidFill>
                            <a:schemeClr val="tx1"/>
                          </a:solidFill>
                          <a:latin typeface="Arial" panose="020B0604020202020204" pitchFamily="34" charset="0"/>
                          <a:cs typeface="Arial" panose="020B0604020202020204" pitchFamily="34" charset="0"/>
                        </a:rPr>
                        <a:t>The AMF sends the Partially Allowed S-NSSAI to NG-RAN in the same messages as the Allowed NSSAI is sent.</a:t>
                      </a:r>
                      <a:endParaRPr lang="en-US" altLang="zh-CN" sz="900" dirty="0">
                        <a:solidFill>
                          <a:schemeClr val="tx1"/>
                        </a:solidFill>
                        <a:latin typeface="Arial" panose="020B0604020202020204" pitchFamily="34" charset="0"/>
                        <a:cs typeface="Arial" panose="020B0604020202020204" pitchFamily="34" charset="0"/>
                      </a:endParaRPr>
                    </a:p>
                    <a:p>
                      <a:pPr>
                        <a:buNone/>
                      </a:pPr>
                      <a:endParaRPr lang="en-US" altLang="zh-CN" sz="900" dirty="0">
                        <a:solidFill>
                          <a:schemeClr val="tx1"/>
                        </a:solidFill>
                        <a:latin typeface="Arial" panose="020B0604020202020204" pitchFamily="34" charset="0"/>
                        <a:cs typeface="Arial" panose="020B0604020202020204" pitchFamily="34" charset="0"/>
                      </a:endParaRPr>
                    </a:p>
                    <a:p>
                      <a:pPr algn="l">
                        <a:buClrTx/>
                        <a:buSzTx/>
                        <a:buFontTx/>
                        <a:buNone/>
                      </a:pPr>
                      <a:r>
                        <a:rPr lang="en-US" altLang="zh-CN" sz="900" dirty="0">
                          <a:solidFill>
                            <a:schemeClr val="tx1"/>
                          </a:solidFill>
                          <a:latin typeface="Arial" panose="020B0604020202020204" pitchFamily="34" charset="0"/>
                          <a:cs typeface="Arial" panose="020B0604020202020204" pitchFamily="34" charset="0"/>
                        </a:rPr>
                        <a:t>Potential</a:t>
                      </a:r>
                      <a:r>
                        <a:rPr lang="en-US" altLang="zh-CN" sz="900" baseline="0" dirty="0">
                          <a:solidFill>
                            <a:schemeClr val="tx1"/>
                          </a:solidFill>
                          <a:latin typeface="Arial" panose="020B0604020202020204" pitchFamily="34" charset="0"/>
                          <a:cs typeface="Arial" panose="020B0604020202020204" pitchFamily="34" charset="0"/>
                        </a:rPr>
                        <a:t> </a:t>
                      </a:r>
                      <a:r>
                        <a:rPr lang="en-US" altLang="zh-CN" sz="900" dirty="0">
                          <a:solidFill>
                            <a:schemeClr val="tx1"/>
                          </a:solidFill>
                          <a:latin typeface="Arial" panose="020B0604020202020204" pitchFamily="34" charset="0"/>
                          <a:cs typeface="Arial" panose="020B0604020202020204" pitchFamily="34" charset="0"/>
                        </a:rPr>
                        <a:t>RAN2 impact is foreseen on whether and how the partially Allowed NSSAI</a:t>
                      </a:r>
                      <a:r>
                        <a:rPr lang="en-US" altLang="zh-CN" sz="900" baseline="0" dirty="0">
                          <a:solidFill>
                            <a:schemeClr val="tx1"/>
                          </a:solidFill>
                          <a:latin typeface="Arial" panose="020B0604020202020204" pitchFamily="34" charset="0"/>
                          <a:cs typeface="Arial" panose="020B0604020202020204" pitchFamily="34" charset="0"/>
                        </a:rPr>
                        <a:t> would work together with the slice-based cell reselection.</a:t>
                      </a:r>
                      <a:endParaRPr lang="en-US" altLang="zh-CN" sz="900" dirty="0">
                        <a:solidFill>
                          <a:schemeClr val="tx1"/>
                        </a:solidFill>
                        <a:latin typeface="Arial" panose="020B0604020202020204" pitchFamily="34" charset="0"/>
                        <a:cs typeface="Arial" panose="020B0604020202020204" pitchFamily="34" charset="0"/>
                        <a:sym typeface="+mn-ea"/>
                      </a:endParaRPr>
                    </a:p>
                  </a:txBody>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2"/>
          </p:nvPr>
        </p:nvSpPr>
        <p:spPr>
          <a:xfrm>
            <a:off x="172720" y="902970"/>
            <a:ext cx="8971280" cy="4044950"/>
          </a:xfrm>
        </p:spPr>
        <p:txBody>
          <a:bodyPr/>
          <a:lstStyle/>
          <a:p>
            <a:pPr lvl="0">
              <a:lnSpc>
                <a:spcPct val="107000"/>
              </a:lnSpc>
              <a:spcAft>
                <a:spcPts val="800"/>
              </a:spcAft>
              <a:tabLst>
                <a:tab pos="457200" algn="l"/>
              </a:tabLst>
            </a:pPr>
            <a:r>
              <a:rPr kumimoji="0" lang="en-US" sz="1600" b="1" dirty="0">
                <a:solidFill>
                  <a:schemeClr val="tx1"/>
                </a:solidFill>
                <a:ea typeface="微软雅黑" panose="020B0503020204020204" charset="-122"/>
                <a:sym typeface="+mn-ea"/>
              </a:rPr>
              <a:t>Observation:</a:t>
            </a:r>
            <a:r>
              <a:rPr lang="en-US" sz="1600" dirty="0">
                <a:effectLst/>
                <a:ea typeface="Calibri" panose="020F0502020204030204" pitchFamily="34" charset="0"/>
                <a:sym typeface="+mn-ea"/>
              </a:rPr>
              <a:t> </a:t>
            </a:r>
            <a:r>
              <a:rPr kumimoji="0" lang="en-US" sz="1600" dirty="0">
                <a:solidFill>
                  <a:schemeClr val="tx1"/>
                </a:solidFill>
                <a:ea typeface="微软雅黑" panose="020B0503020204020204" charset="-122"/>
                <a:sym typeface="+mn-ea"/>
              </a:rPr>
              <a:t>Clear impact on RAN can be seen from the key issues and solutions in Rel-18 FS_eNS_Ph3 study in SA2.</a:t>
            </a:r>
            <a:endParaRPr kumimoji="0" lang="en-US" sz="1600" dirty="0">
              <a:solidFill>
                <a:schemeClr val="tx1"/>
              </a:solidFill>
              <a:ea typeface="微软雅黑" panose="020B0503020204020204" charset="-122"/>
              <a:sym typeface="+mn-ea"/>
            </a:endParaRPr>
          </a:p>
          <a:p>
            <a:pPr lvl="0">
              <a:lnSpc>
                <a:spcPct val="107000"/>
              </a:lnSpc>
              <a:spcAft>
                <a:spcPts val="800"/>
              </a:spcAft>
              <a:tabLst>
                <a:tab pos="457200" algn="l"/>
              </a:tabLst>
            </a:pPr>
            <a:r>
              <a:rPr kumimoji="0" lang="en-US" sz="1600" b="1" dirty="0">
                <a:solidFill>
                  <a:schemeClr val="tx1"/>
                </a:solidFill>
                <a:ea typeface="微软雅黑" panose="020B0503020204020204" charset="-122"/>
                <a:sym typeface="+mn-ea"/>
              </a:rPr>
              <a:t>Proposal: </a:t>
            </a:r>
            <a:r>
              <a:rPr kumimoji="0" lang="en-US" sz="1600" dirty="0">
                <a:solidFill>
                  <a:schemeClr val="tx1"/>
                </a:solidFill>
                <a:ea typeface="微软雅黑" panose="020B0503020204020204" charset="-122"/>
                <a:sym typeface="+mn-ea"/>
              </a:rPr>
              <a:t>A WI is required in Rel-18 to address the corresponding impact on RAN with the following objectives:</a:t>
            </a:r>
            <a:endParaRPr kumimoji="0" lang="en-US" sz="1600" dirty="0">
              <a:solidFill>
                <a:schemeClr val="tx1"/>
              </a:solidFill>
              <a:ea typeface="微软雅黑" panose="020B0503020204020204" charset="-122"/>
              <a:sym typeface="+mn-ea"/>
            </a:endParaRPr>
          </a:p>
          <a:p>
            <a:pPr lvl="1">
              <a:lnSpc>
                <a:spcPct val="107000"/>
              </a:lnSpc>
              <a:spcAft>
                <a:spcPts val="800"/>
              </a:spcAft>
              <a:tabLst>
                <a:tab pos="457200" algn="l"/>
              </a:tabLst>
            </a:pPr>
            <a:r>
              <a:rPr lang="en-GB" altLang="zh-CN" sz="1400" dirty="0">
                <a:effectLst/>
                <a:ea typeface="Times New Roman" panose="02020603050405020304" pitchFamily="18" charset="0"/>
                <a:sym typeface="+mn-ea"/>
              </a:rPr>
              <a:t>RAN impacts of SA2 slicing enhancement in Rel-18</a:t>
            </a:r>
            <a:r>
              <a:rPr lang="en-US" altLang="en-GB" sz="1400" dirty="0">
                <a:effectLst/>
                <a:ea typeface="Times New Roman" panose="02020603050405020304" pitchFamily="18" charset="0"/>
                <a:sym typeface="+mn-ea"/>
              </a:rPr>
              <a:t>:</a:t>
            </a:r>
            <a:endParaRPr lang="en-US" altLang="en-GB" sz="1400" dirty="0">
              <a:effectLst/>
              <a:ea typeface="Times New Roman" panose="02020603050405020304" pitchFamily="18" charset="0"/>
              <a:sym typeface="+mn-ea"/>
            </a:endParaRPr>
          </a:p>
          <a:p>
            <a:pPr lvl="2">
              <a:lnSpc>
                <a:spcPct val="107000"/>
              </a:lnSpc>
              <a:spcAft>
                <a:spcPts val="800"/>
              </a:spcAft>
              <a:tabLst>
                <a:tab pos="457200" algn="l"/>
              </a:tabLst>
            </a:pPr>
            <a:r>
              <a:rPr lang="en-US" altLang="zh-CN" sz="1400" dirty="0">
                <a:effectLst/>
                <a:ea typeface="等线" panose="02010600030101010101" pitchFamily="2" charset="-122"/>
                <a:cs typeface="+mn-ea"/>
              </a:rPr>
              <a:t>Evaluate the impact to support of Network Slice Service continuity scenario. Determine and specify the necessary signalling over RAN interfaces, if any.</a:t>
            </a:r>
            <a:r>
              <a:rPr lang="zh-CN" altLang="zh-CN" sz="1400" dirty="0">
                <a:effectLst/>
                <a:ea typeface="等线" panose="02010600030101010101" pitchFamily="2" charset="-122"/>
              </a:rPr>
              <a:t> [RAN3]</a:t>
            </a:r>
            <a:endParaRPr lang="zh-CN" altLang="zh-CN" sz="1400" dirty="0">
              <a:effectLst/>
              <a:ea typeface="等线" panose="02010600030101010101" pitchFamily="2" charset="-122"/>
            </a:endParaRPr>
          </a:p>
          <a:p>
            <a:pPr lvl="2">
              <a:lnSpc>
                <a:spcPct val="107000"/>
              </a:lnSpc>
              <a:spcAft>
                <a:spcPts val="800"/>
              </a:spcAft>
              <a:tabLst>
                <a:tab pos="457200" algn="l"/>
              </a:tabLst>
            </a:pPr>
            <a:r>
              <a:rPr lang="en-US" altLang="zh-CN" sz="1400" dirty="0">
                <a:effectLst/>
                <a:ea typeface="等线" panose="02010600030101010101" pitchFamily="2" charset="-122"/>
                <a:cs typeface="+mn-ea"/>
              </a:rPr>
              <a:t>Specify the solutions to support Network Slice Area of Service for services not mapping to existing TAs boundaries and Temporary network slices. [RAN3,RAN2]</a:t>
            </a:r>
            <a:endParaRPr lang="en-US" altLang="zh-CN" sz="1400" dirty="0">
              <a:effectLst/>
              <a:ea typeface="等线" panose="02010600030101010101" pitchFamily="2" charset="-122"/>
            </a:endParaRPr>
          </a:p>
          <a:p>
            <a:pPr lvl="2">
              <a:lnSpc>
                <a:spcPct val="107000"/>
              </a:lnSpc>
              <a:spcAft>
                <a:spcPts val="800"/>
              </a:spcAft>
              <a:tabLst>
                <a:tab pos="457200" algn="l"/>
              </a:tabLst>
            </a:pPr>
            <a:r>
              <a:rPr lang="en-US" altLang="zh-CN" sz="1400" dirty="0">
                <a:effectLst/>
                <a:ea typeface="等线" panose="02010600030101010101" pitchFamily="2" charset="-122"/>
                <a:cs typeface="+mn-ea"/>
              </a:rPr>
              <a:t>Specify the solutions to support improved support of RAs including TAs supporting Partially Allowed NSSAI.[RAN3,RAN2]</a:t>
            </a:r>
            <a:endParaRPr lang="en-US" altLang="zh-CN" sz="1400" dirty="0">
              <a:effectLst/>
              <a:ea typeface="等线" panose="02010600030101010101" pitchFamily="2" charset="-122"/>
            </a:endParaRPr>
          </a:p>
          <a:p>
            <a:pPr lvl="2">
              <a:lnSpc>
                <a:spcPct val="107000"/>
              </a:lnSpc>
              <a:spcAft>
                <a:spcPts val="800"/>
              </a:spcAft>
              <a:tabLst>
                <a:tab pos="457200" algn="l"/>
              </a:tabLst>
            </a:pPr>
            <a:endParaRPr lang="zh-CN" altLang="zh-CN" sz="1200" dirty="0">
              <a:effectLst/>
              <a:ea typeface="等线" panose="02010600030101010101" pitchFamily="2" charset="-122"/>
            </a:endParaRPr>
          </a:p>
          <a:p>
            <a:pPr lvl="2">
              <a:lnSpc>
                <a:spcPct val="107000"/>
              </a:lnSpc>
              <a:spcAft>
                <a:spcPts val="800"/>
              </a:spcAft>
              <a:tabLst>
                <a:tab pos="457200" algn="l"/>
              </a:tabLst>
            </a:pPr>
            <a:endParaRPr lang="zh-CN" altLang="zh-CN" sz="1200" dirty="0">
              <a:effectLst/>
              <a:ea typeface="等线" panose="02010600030101010101" pitchFamily="2" charset="-122"/>
            </a:endParaRPr>
          </a:p>
          <a:p>
            <a:pPr lvl="2">
              <a:lnSpc>
                <a:spcPct val="107000"/>
              </a:lnSpc>
              <a:spcAft>
                <a:spcPts val="800"/>
              </a:spcAft>
              <a:tabLst>
                <a:tab pos="457200" algn="l"/>
              </a:tabLst>
            </a:pPr>
            <a:endParaRPr lang="zh-CN" altLang="zh-CN" sz="1200" dirty="0">
              <a:effectLst/>
              <a:ea typeface="等线" panose="02010600030101010101" pitchFamily="2" charset="-122"/>
            </a:endParaRPr>
          </a:p>
          <a:p>
            <a:pPr marL="800100" lvl="1" indent="-342900" hangingPunct="0">
              <a:spcAft>
                <a:spcPts val="600"/>
              </a:spcAft>
              <a:buFont typeface="+mj-lt"/>
              <a:buAutoNum type="alphaLcPeriod"/>
            </a:pPr>
            <a:endParaRPr lang="zh-CN" altLang="zh-CN" sz="1200" dirty="0">
              <a:effectLst/>
              <a:ea typeface="等线" panose="02010600030101010101" pitchFamily="2" charset="-122"/>
            </a:endParaRPr>
          </a:p>
          <a:p>
            <a:pPr marL="0" lvl="0" indent="0" hangingPunct="0">
              <a:spcAft>
                <a:spcPts val="600"/>
              </a:spcAft>
              <a:buFont typeface="+mj-lt"/>
              <a:buNone/>
            </a:pPr>
            <a:endParaRPr lang="en-GB" altLang="zh-CN" sz="1440" kern="1200" dirty="0">
              <a:effectLst/>
              <a:ea typeface="Times New Roman" panose="02020603050405020304" pitchFamily="18" charset="0"/>
            </a:endParaRPr>
          </a:p>
          <a:p>
            <a:pPr marL="800100" lvl="1" indent="-342900" hangingPunct="0">
              <a:spcAft>
                <a:spcPts val="600"/>
              </a:spcAft>
              <a:buFont typeface="+mj-lt"/>
              <a:buAutoNum type="alphaLcPeriod"/>
            </a:pPr>
            <a:endParaRPr lang="zh-CN" altLang="zh-CN" sz="1160" dirty="0">
              <a:effectLst/>
              <a:ea typeface="等线" panose="02010600030101010101" pitchFamily="2" charset="-122"/>
            </a:endParaRPr>
          </a:p>
          <a:p>
            <a:pPr lvl="0">
              <a:lnSpc>
                <a:spcPct val="107000"/>
              </a:lnSpc>
              <a:spcAft>
                <a:spcPts val="800"/>
              </a:spcAft>
              <a:tabLst>
                <a:tab pos="457200" algn="l"/>
              </a:tabLst>
            </a:pPr>
            <a:endParaRPr lang="en-US" sz="1165"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spcAft>
                <a:spcPts val="800"/>
              </a:spcAft>
              <a:buFont typeface="Arial" panose="020B0604020202020204" pitchFamily="34" charset="0"/>
              <a:buNone/>
              <a:tabLst>
                <a:tab pos="457200" algn="l"/>
              </a:tabLst>
            </a:pPr>
            <a:r>
              <a:rPr lang="en-US" sz="1165" dirty="0">
                <a:effectLst/>
                <a:latin typeface="Calibri" panose="020F0502020204030204" pitchFamily="34" charset="0"/>
                <a:ea typeface="Calibri" panose="020F0502020204030204" pitchFamily="34" charset="0"/>
                <a:cs typeface="Times New Roman" panose="02020603050405020304" pitchFamily="18" charset="0"/>
              </a:rPr>
              <a:t> </a:t>
            </a:r>
            <a:endParaRPr lang="en-GB" sz="1000" dirty="0">
              <a:latin typeface="Calibri" panose="020F0502020204030204" pitchFamily="34" charset="0"/>
              <a:cs typeface="Times New Roman" panose="02020603050405020304" pitchFamily="18" charset="0"/>
            </a:endParaRPr>
          </a:p>
          <a:p>
            <a:pPr marL="457200" lvl="1" indent="0">
              <a:lnSpc>
                <a:spcPct val="107000"/>
              </a:lnSpc>
              <a:spcAft>
                <a:spcPts val="800"/>
              </a:spcAft>
              <a:buNone/>
              <a:tabLst>
                <a:tab pos="914400" algn="l"/>
              </a:tabLst>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标题 2"/>
          <p:cNvSpPr>
            <a:spLocks noGrp="1"/>
          </p:cNvSpPr>
          <p:nvPr>
            <p:ph type="title"/>
          </p:nvPr>
        </p:nvSpPr>
        <p:spPr>
          <a:xfrm>
            <a:off x="203835" y="179070"/>
            <a:ext cx="8940165" cy="723900"/>
          </a:xfrm>
        </p:spPr>
        <p:txBody>
          <a:bodyPr/>
          <a:lstStyle/>
          <a:p>
            <a:r>
              <a:rPr lang="en-US" altLang="zh-CN">
                <a:sym typeface="+mn-ea"/>
              </a:rPr>
              <a:t>Proposal on further enhancement of RAN slicing in Rel-18</a:t>
            </a:r>
            <a:endParaRPr lang="en-US" altLang="zh-CN">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Thanks!</a:t>
            </a:r>
            <a:endParaRPr lang="zh-CN" altLang="en-US" dirty="0"/>
          </a:p>
        </p:txBody>
      </p:sp>
    </p:spTree>
  </p:cSld>
  <p:clrMapOvr>
    <a:masterClrMapping/>
  </p:clrMapOvr>
</p:sld>
</file>

<file path=ppt/theme/theme1.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spPr>
      <a:bodyPr vert="horz" wrap="square" lIns="0" tIns="46637" rIns="0" bIns="46637" numCol="1" rtlCol="0" anchor="ctr" anchorCtr="0" compatLnSpc="1"/>
      <a:lstStyle>
        <a:defPPr marL="0" marR="0" indent="0" algn="ctr" defTabSz="932180" eaLnBrk="1" fontAlgn="base" latinLnBrk="0" hangingPunct="1">
          <a:lnSpc>
            <a:spcPct val="100000"/>
          </a:lnSpc>
          <a:spcBef>
            <a:spcPct val="0"/>
          </a:spcBef>
          <a:spcAft>
            <a:spcPct val="0"/>
          </a:spcAft>
          <a:buClrTx/>
          <a:buSzTx/>
          <a:buFontTx/>
          <a:buNone/>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panose="020B0502040204020203"/>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ZTE-内部公开-16X9</Template>
  <TotalTime>0</TotalTime>
  <Words>4381</Words>
  <Application>WPS 演示</Application>
  <PresentationFormat>全屏显示(16:9)</PresentationFormat>
  <Paragraphs>89</Paragraphs>
  <Slides>6</Slides>
  <Notes>4</Notes>
  <HiddenSlides>0</HiddenSlides>
  <MMClips>0</MMClips>
  <ScaleCrop>false</ScaleCrop>
  <HeadingPairs>
    <vt:vector size="8" baseType="variant">
      <vt:variant>
        <vt:lpstr>已用的字体</vt:lpstr>
      </vt:variant>
      <vt:variant>
        <vt:i4>17</vt:i4>
      </vt:variant>
      <vt:variant>
        <vt:lpstr>主题</vt:lpstr>
      </vt:variant>
      <vt:variant>
        <vt:i4>9</vt:i4>
      </vt:variant>
      <vt:variant>
        <vt:lpstr>幻灯片标题</vt:lpstr>
      </vt:variant>
      <vt:variant>
        <vt:i4>6</vt:i4>
      </vt:variant>
      <vt:variant>
        <vt:lpstr>自定义放映</vt:lpstr>
      </vt:variant>
      <vt:variant>
        <vt:i4>1</vt:i4>
      </vt:variant>
    </vt:vector>
  </HeadingPairs>
  <TitlesOfParts>
    <vt:vector size="33" baseType="lpstr">
      <vt:lpstr>Arial</vt:lpstr>
      <vt:lpstr>宋体</vt:lpstr>
      <vt:lpstr>Wingdings</vt:lpstr>
      <vt:lpstr>Calibri</vt:lpstr>
      <vt:lpstr>Heiti SC Light</vt:lpstr>
      <vt:lpstr>微软雅黑</vt:lpstr>
      <vt:lpstr>MS PGothic</vt:lpstr>
      <vt:lpstr>Arial</vt:lpstr>
      <vt:lpstr>Calibri</vt:lpstr>
      <vt:lpstr>黑体</vt:lpstr>
      <vt:lpstr>Impact</vt:lpstr>
      <vt:lpstr>Segoe UI Light</vt:lpstr>
      <vt:lpstr>Segoe UI</vt:lpstr>
      <vt:lpstr>Times New Roman</vt:lpstr>
      <vt:lpstr>Batang</vt:lpstr>
      <vt:lpstr>等线</vt:lpstr>
      <vt:lpstr>Arial Unicode MS</vt:lpstr>
      <vt:lpstr>ZTE-内部公开-16X9</vt:lpstr>
      <vt:lpstr>目录</vt:lpstr>
      <vt:lpstr>正文</vt:lpstr>
      <vt:lpstr>封底</vt:lpstr>
      <vt:lpstr>1_正文</vt:lpstr>
      <vt:lpstr>ZTE-For All Readers-16X9</vt:lpstr>
      <vt:lpstr>FDD产品线2015 PPT模板_169_EN</vt:lpstr>
      <vt:lpstr>ZTE-Confidential-16X9</vt:lpstr>
      <vt:lpstr>2_正文</vt:lpstr>
      <vt:lpstr>PowerPoint 演示文稿</vt:lpstr>
      <vt:lpstr>Rel-18 network slicing progress in SA2</vt:lpstr>
      <vt:lpstr>Key issues in FS_eNS_Ph3 with RAN impact (1)</vt:lpstr>
      <vt:lpstr>Key issues in FS_eNS_Ph3 with RAN impact (1)</vt:lpstr>
      <vt:lpstr>Proposal on further enhancement of RAN slicing in Rel-18</vt:lpstr>
      <vt:lpstr>Thanks!</vt:lpstr>
      <vt:lpstr>自定义放映 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WPG</dc:creator>
  <cp:lastModifiedBy>ZTE</cp:lastModifiedBy>
  <cp:revision>2273</cp:revision>
  <dcterms:created xsi:type="dcterms:W3CDTF">2015-07-14T07:21:00Z</dcterms:created>
  <dcterms:modified xsi:type="dcterms:W3CDTF">2023-03-13T14:26:57Z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y fmtid="{D5CDD505-2E9C-101B-9397-08002B2CF9AE}" pid="3" name="ICV">
    <vt:lpwstr>5071802D386E48F88BD3977249225202</vt:lpwstr>
  </property>
</Properties>
</file>