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3"/>
  </p:notesMasterIdLst>
  <p:handoutMasterIdLst>
    <p:handoutMasterId r:id="rId14"/>
  </p:handoutMasterIdLst>
  <p:sldIdLst>
    <p:sldId id="314" r:id="rId5"/>
    <p:sldId id="364" r:id="rId6"/>
    <p:sldId id="359" r:id="rId7"/>
    <p:sldId id="363" r:id="rId8"/>
    <p:sldId id="345" r:id="rId9"/>
    <p:sldId id="356" r:id="rId10"/>
    <p:sldId id="350" r:id="rId11"/>
    <p:sldId id="346" r:id="rId12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B" initials="BH" lastIdx="6" clrIdx="0">
    <p:extLst>
      <p:ext uri="{19B8F6BF-5375-455C-9EA6-DF929625EA0E}">
        <p15:presenceInfo xmlns:p15="http://schemas.microsoft.com/office/powerpoint/2012/main" userId="H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114" d="100"/>
          <a:sy n="114" d="100"/>
        </p:scale>
        <p:origin x="918" y="10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3/13/2023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E31638-53F0-7AC5-01AA-7FB9CF3F8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3/13/2023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>
                <a:solidFill>
                  <a:srgbClr val="939598"/>
                </a:solidFill>
              </a:rPr>
              <a:t>2023 LENOVO CONFIDENTIAL.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B7CE8F-4E74-69E7-52A4-323E65297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100Mbps@99.9999%25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167B04-4C09-4C10-905C-11562482F815}"/>
              </a:ext>
            </a:extLst>
          </p:cNvPr>
          <p:cNvSpPr txBox="1">
            <a:spLocks/>
          </p:cNvSpPr>
          <p:nvPr/>
        </p:nvSpPr>
        <p:spPr bwMode="black">
          <a:xfrm>
            <a:off x="477245" y="1378541"/>
            <a:ext cx="99434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RAN#99                                                                                        RP-230459                            </a:t>
            </a:r>
          </a:p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Rotterdam-Netherlands, March 20 –23, 2023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E3255132-8948-4AF5-AFC0-FBA62579B7D8}"/>
              </a:ext>
            </a:extLst>
          </p:cNvPr>
          <p:cNvSpPr txBox="1">
            <a:spLocks/>
          </p:cNvSpPr>
          <p:nvPr/>
        </p:nvSpPr>
        <p:spPr bwMode="gray">
          <a:xfrm>
            <a:off x="605874" y="2419023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</a:t>
            </a:r>
            <a:endParaRPr lang="en-US" sz="1999" b="0" dirty="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4FC5CF32-1FAB-45E5-AD8E-215C5F40C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75" y="3815653"/>
            <a:ext cx="9814841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/>
              <a:t>Rel-19: Motivation for studying enhancements to URLLC for industrial factory applications</a:t>
            </a:r>
            <a:endParaRPr lang="de-DE" sz="3200" spc="0" dirty="0"/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dirty="0"/>
              <a:t>NR </a:t>
            </a:r>
            <a:r>
              <a:rPr lang="de-DE" dirty="0" err="1"/>
              <a:t>Sidelink</a:t>
            </a:r>
            <a:r>
              <a:rPr lang="de-DE" dirty="0"/>
              <a:t> Evolution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379D19-8F1E-43D5-A420-BFD570AF9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147" y="3309009"/>
            <a:ext cx="3082222" cy="2705356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C190F626-A30A-49FC-9724-30C84B0D7196}"/>
              </a:ext>
            </a:extLst>
          </p:cNvPr>
          <p:cNvGrpSpPr/>
          <p:nvPr/>
        </p:nvGrpSpPr>
        <p:grpSpPr>
          <a:xfrm>
            <a:off x="682591" y="923544"/>
            <a:ext cx="10107330" cy="5166434"/>
            <a:chOff x="695072" y="1198032"/>
            <a:chExt cx="6738218" cy="4745743"/>
          </a:xfrm>
        </p:grpSpPr>
        <p:sp>
          <p:nvSpPr>
            <p:cNvPr id="6" name="Arrow: Pentagon 5">
              <a:extLst>
                <a:ext uri="{FF2B5EF4-FFF2-40B4-BE49-F238E27FC236}">
                  <a16:creationId xmlns:a16="http://schemas.microsoft.com/office/drawing/2014/main" id="{7F354B2C-E2DC-41D1-9EEE-3867D3EE3E1A}"/>
                </a:ext>
              </a:extLst>
            </p:cNvPr>
            <p:cNvSpPr/>
            <p:nvPr/>
          </p:nvSpPr>
          <p:spPr>
            <a:xfrm>
              <a:off x="737998" y="1207820"/>
              <a:ext cx="6695292" cy="521209"/>
            </a:xfrm>
            <a:prstGeom prst="homePlate">
              <a:avLst/>
            </a:prstGeom>
            <a:solidFill>
              <a:schemeClr val="bg2">
                <a:lumMod val="20000"/>
                <a:lumOff val="80000"/>
              </a:schemeClr>
            </a:solidFill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2398EC5-53A9-4906-8C18-9080A12CEB21}"/>
                </a:ext>
              </a:extLst>
            </p:cNvPr>
            <p:cNvCxnSpPr/>
            <p:nvPr/>
          </p:nvCxnSpPr>
          <p:spPr>
            <a:xfrm>
              <a:off x="1377104" y="1761691"/>
              <a:ext cx="0" cy="654342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C0D09A7-4D0F-4BBD-B874-C5242AB9F6DC}"/>
                </a:ext>
              </a:extLst>
            </p:cNvPr>
            <p:cNvSpPr/>
            <p:nvPr/>
          </p:nvSpPr>
          <p:spPr>
            <a:xfrm>
              <a:off x="737998" y="2416033"/>
              <a:ext cx="1278212" cy="180568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F4CB9A-9193-477D-BCC5-9C86491EC94F}"/>
                </a:ext>
              </a:extLst>
            </p:cNvPr>
            <p:cNvSpPr txBox="1"/>
            <p:nvPr/>
          </p:nvSpPr>
          <p:spPr>
            <a:xfrm>
              <a:off x="749742" y="1222139"/>
              <a:ext cx="1103269" cy="282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i="1" dirty="0">
                  <a:latin typeface="Arial" pitchFamily="34" charset="0"/>
                  <a:cs typeface="Arial" pitchFamily="34" charset="0"/>
                </a:rPr>
                <a:t>NR SL Rel-16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94C645C-1557-4F01-A705-5FE73DCE07C0}"/>
                </a:ext>
              </a:extLst>
            </p:cNvPr>
            <p:cNvSpPr txBox="1"/>
            <p:nvPr/>
          </p:nvSpPr>
          <p:spPr>
            <a:xfrm>
              <a:off x="2697605" y="1198032"/>
              <a:ext cx="1084209" cy="282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i="1" dirty="0">
                  <a:latin typeface="Arial" pitchFamily="34" charset="0"/>
                  <a:cs typeface="Arial" pitchFamily="34" charset="0"/>
                </a:rPr>
                <a:t>NR SL Rel-17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7B51185-235D-4089-A8C1-2A30A22CFD6C}"/>
                </a:ext>
              </a:extLst>
            </p:cNvPr>
            <p:cNvCxnSpPr/>
            <p:nvPr/>
          </p:nvCxnSpPr>
          <p:spPr>
            <a:xfrm>
              <a:off x="2939001" y="1761691"/>
              <a:ext cx="0" cy="654342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C2AB347-6182-46D8-AB67-97AE2C77EE77}"/>
                </a:ext>
              </a:extLst>
            </p:cNvPr>
            <p:cNvSpPr/>
            <p:nvPr/>
          </p:nvSpPr>
          <p:spPr>
            <a:xfrm>
              <a:off x="2299895" y="2425820"/>
              <a:ext cx="1278190" cy="1808753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369EF2-B908-47F5-A1EF-81590DDAA685}"/>
                </a:ext>
              </a:extLst>
            </p:cNvPr>
            <p:cNvSpPr txBox="1"/>
            <p:nvPr/>
          </p:nvSpPr>
          <p:spPr>
            <a:xfrm>
              <a:off x="2498616" y="1928126"/>
              <a:ext cx="1546250" cy="292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  <a:defRPr sz="105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de-DE" sz="1400" dirty="0"/>
                <a:t>V2X Relay (L2 &amp; L3)</a:t>
              </a:r>
            </a:p>
            <a:p>
              <a:r>
                <a:rPr lang="de-DE" sz="1400" dirty="0"/>
                <a:t>V2X Remote UE to NW Relay</a:t>
              </a:r>
            </a:p>
            <a:p>
              <a:r>
                <a:rPr lang="de-DE" sz="1400" dirty="0"/>
                <a:t>Discovery mechanism</a:t>
              </a:r>
            </a:p>
            <a:p>
              <a:r>
                <a:rPr lang="de-DE" sz="1400" dirty="0"/>
                <a:t>Mode 2: Inter-UE coordination schemes </a:t>
              </a:r>
            </a:p>
            <a:p>
              <a:r>
                <a:rPr lang="de-DE" sz="1400" dirty="0"/>
                <a:t>Mode 2: Partial Sensing for VRU</a:t>
              </a:r>
            </a:p>
            <a:p>
              <a:r>
                <a:rPr lang="de-DE" sz="1400" dirty="0"/>
                <a:t>DRX</a:t>
              </a: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640B4BC-B3EC-4E54-B4A5-923EB7B49923}"/>
                </a:ext>
              </a:extLst>
            </p:cNvPr>
            <p:cNvSpPr/>
            <p:nvPr/>
          </p:nvSpPr>
          <p:spPr>
            <a:xfrm>
              <a:off x="737995" y="4763197"/>
              <a:ext cx="1278215" cy="1167828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BA3AC25-CD97-4CE1-9AF5-213F808218A4}"/>
                </a:ext>
              </a:extLst>
            </p:cNvPr>
            <p:cNvSpPr txBox="1"/>
            <p:nvPr/>
          </p:nvSpPr>
          <p:spPr>
            <a:xfrm>
              <a:off x="4322026" y="1217839"/>
              <a:ext cx="1608776" cy="282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i="1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NR SL Evo Rel-18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32D5E95-AC11-4E4E-B53A-1DD69A8899D4}"/>
                </a:ext>
              </a:extLst>
            </p:cNvPr>
            <p:cNvCxnSpPr/>
            <p:nvPr/>
          </p:nvCxnSpPr>
          <p:spPr>
            <a:xfrm>
              <a:off x="4642139" y="1748837"/>
              <a:ext cx="0" cy="654342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D5629C9-5F7D-4D25-8316-FB01D902758B}"/>
                </a:ext>
              </a:extLst>
            </p:cNvPr>
            <p:cNvSpPr/>
            <p:nvPr/>
          </p:nvSpPr>
          <p:spPr>
            <a:xfrm>
              <a:off x="4022259" y="2404322"/>
              <a:ext cx="1258986" cy="183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endParaRPr lang="en-US" sz="1050" b="1" dirty="0" err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197082C-4B42-4F36-872E-CAF14045B397}"/>
                </a:ext>
              </a:extLst>
            </p:cNvPr>
            <p:cNvSpPr txBox="1"/>
            <p:nvPr/>
          </p:nvSpPr>
          <p:spPr>
            <a:xfrm>
              <a:off x="4268456" y="1865013"/>
              <a:ext cx="1724970" cy="222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  <a:defRPr sz="1050" b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de-DE" sz="1600" dirty="0">
                  <a:solidFill>
                    <a:schemeClr val="accent6"/>
                  </a:solidFill>
                </a:rPr>
                <a:t>SL FR2: Beam-management</a:t>
              </a:r>
            </a:p>
            <a:p>
              <a:r>
                <a:rPr lang="de-DE" sz="1600" dirty="0">
                  <a:solidFill>
                    <a:schemeClr val="accent6"/>
                  </a:solidFill>
                </a:rPr>
                <a:t>SL </a:t>
              </a:r>
              <a:r>
                <a:rPr lang="de-DE" sz="1600" dirty="0" err="1">
                  <a:solidFill>
                    <a:schemeClr val="accent6"/>
                  </a:solidFill>
                </a:rPr>
                <a:t>unlicensed</a:t>
              </a:r>
              <a:r>
                <a:rPr lang="de-DE" sz="1600" dirty="0">
                  <a:solidFill>
                    <a:schemeClr val="accent6"/>
                  </a:solidFill>
                </a:rPr>
                <a:t> </a:t>
              </a:r>
              <a:r>
                <a:rPr lang="de-DE" sz="1600" dirty="0" err="1">
                  <a:solidFill>
                    <a:schemeClr val="accent6"/>
                  </a:solidFill>
                </a:rPr>
                <a:t>for</a:t>
              </a:r>
              <a:r>
                <a:rPr lang="de-DE" sz="1600" dirty="0">
                  <a:solidFill>
                    <a:schemeClr val="accent6"/>
                  </a:solidFill>
                </a:rPr>
                <a:t> </a:t>
              </a:r>
              <a:r>
                <a:rPr lang="de-DE" sz="1600" dirty="0" err="1">
                  <a:solidFill>
                    <a:schemeClr val="accent6"/>
                  </a:solidFill>
                </a:rPr>
                <a:t>handset</a:t>
              </a:r>
              <a:endParaRPr lang="de-DE" sz="1600" dirty="0">
                <a:solidFill>
                  <a:schemeClr val="accent6"/>
                </a:solidFill>
              </a:endParaRPr>
            </a:p>
            <a:p>
              <a:r>
                <a:rPr lang="de-DE" sz="1600" dirty="0">
                  <a:solidFill>
                    <a:schemeClr val="accent6"/>
                  </a:solidFill>
                </a:rPr>
                <a:t>SL </a:t>
              </a:r>
              <a:r>
                <a:rPr lang="de-DE" sz="1600" dirty="0" err="1">
                  <a:solidFill>
                    <a:schemeClr val="accent6"/>
                  </a:solidFill>
                </a:rPr>
                <a:t>positioning</a:t>
              </a:r>
              <a:r>
                <a:rPr lang="de-DE" sz="1600" dirty="0">
                  <a:solidFill>
                    <a:schemeClr val="accent6"/>
                  </a:solidFill>
                </a:rPr>
                <a:t> </a:t>
              </a:r>
              <a:r>
                <a:rPr lang="de-DE" sz="1600" dirty="0" err="1">
                  <a:solidFill>
                    <a:schemeClr val="accent6"/>
                  </a:solidFill>
                </a:rPr>
                <a:t>for</a:t>
              </a:r>
              <a:r>
                <a:rPr lang="de-DE" sz="1600" dirty="0">
                  <a:solidFill>
                    <a:schemeClr val="accent6"/>
                  </a:solidFill>
                </a:rPr>
                <a:t> V2X/</a:t>
              </a:r>
              <a:r>
                <a:rPr lang="de-DE" sz="1600" dirty="0" err="1">
                  <a:solidFill>
                    <a:schemeClr val="accent6"/>
                  </a:solidFill>
                </a:rPr>
                <a:t>IIoT</a:t>
              </a:r>
              <a:r>
                <a:rPr lang="de-DE" sz="1600" dirty="0">
                  <a:solidFill>
                    <a:schemeClr val="accent6"/>
                  </a:solidFill>
                </a:rPr>
                <a:t>/</a:t>
              </a:r>
              <a:r>
                <a:rPr lang="de-DE" sz="1600" dirty="0" err="1">
                  <a:solidFill>
                    <a:schemeClr val="accent6"/>
                  </a:solidFill>
                </a:rPr>
                <a:t>handset</a:t>
              </a:r>
              <a:endParaRPr lang="de-DE" sz="1600" dirty="0">
                <a:solidFill>
                  <a:schemeClr val="accent6"/>
                </a:solidFill>
              </a:endParaRPr>
            </a:p>
            <a:p>
              <a:r>
                <a:rPr lang="de-DE" sz="1600" dirty="0">
                  <a:solidFill>
                    <a:schemeClr val="accent6"/>
                  </a:solidFill>
                </a:rPr>
                <a:t>V2X UE to UE Relay</a:t>
              </a:r>
            </a:p>
            <a:p>
              <a:r>
                <a:rPr lang="de-DE" sz="1600" dirty="0">
                  <a:solidFill>
                    <a:schemeClr val="accent6"/>
                  </a:solidFill>
                </a:rPr>
                <a:t>Multi-</a:t>
              </a:r>
              <a:r>
                <a:rPr lang="de-DE" sz="1600" dirty="0" err="1">
                  <a:solidFill>
                    <a:schemeClr val="accent6"/>
                  </a:solidFill>
                </a:rPr>
                <a:t>hop</a:t>
              </a:r>
              <a:r>
                <a:rPr lang="de-DE" sz="1600" dirty="0">
                  <a:solidFill>
                    <a:schemeClr val="accent6"/>
                  </a:solidFill>
                </a:rPr>
                <a:t> Relay  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CEB176-E99C-49F4-81F8-9F8155C87CFF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flipH="1">
              <a:off x="1377103" y="4221721"/>
              <a:ext cx="2" cy="541478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E88B26-4619-4496-A5A8-E28933ED1D14}"/>
                </a:ext>
              </a:extLst>
            </p:cNvPr>
            <p:cNvSpPr txBox="1"/>
            <p:nvPr/>
          </p:nvSpPr>
          <p:spPr>
            <a:xfrm>
              <a:off x="737998" y="5228882"/>
              <a:ext cx="1520389" cy="678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+mj-lt"/>
                  <a:cs typeface="Calibri" panose="020F0502020204030204" pitchFamily="34" charset="0"/>
                </a:rPr>
                <a:t>V2X 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+mj-lt"/>
                  <a:cs typeface="Calibri" panose="020F0502020204030204" pitchFamily="34" charset="0"/>
                </a:rPr>
                <a:t>Public safety (PS) possible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0552338-E6C4-4C62-ADA9-292801A8ECEB}"/>
                </a:ext>
              </a:extLst>
            </p:cNvPr>
            <p:cNvSpPr txBox="1"/>
            <p:nvPr/>
          </p:nvSpPr>
          <p:spPr>
            <a:xfrm>
              <a:off x="2465503" y="5195803"/>
              <a:ext cx="1556755" cy="678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defRPr sz="1000" b="1">
                  <a:solidFill>
                    <a:schemeClr val="bg1">
                      <a:lumMod val="85000"/>
                    </a:schemeClr>
                  </a:solidFill>
                  <a:latin typeface="+mj-lt"/>
                  <a:cs typeface="Calibri" panose="020F0502020204030204" pitchFamily="34" charset="0"/>
                </a:defRPr>
              </a:lvl1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de-DE" sz="1400" dirty="0"/>
                <a:t>V2X,VRU 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de-DE" sz="1400" dirty="0"/>
                <a:t>Power </a:t>
              </a:r>
              <a:r>
                <a:rPr lang="de-DE" sz="1400" dirty="0" err="1"/>
                <a:t>saving</a:t>
              </a:r>
              <a:r>
                <a:rPr lang="de-DE" sz="1400" dirty="0"/>
                <a:t> in VRU and </a:t>
              </a:r>
              <a:r>
                <a:rPr lang="de-DE" sz="1400" dirty="0" err="1"/>
                <a:t>handset</a:t>
              </a:r>
              <a:endParaRPr lang="en-US" sz="14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BDFD0C4-CF68-4E91-A806-8753D9A20BFD}"/>
                </a:ext>
              </a:extLst>
            </p:cNvPr>
            <p:cNvSpPr txBox="1"/>
            <p:nvPr/>
          </p:nvSpPr>
          <p:spPr>
            <a:xfrm>
              <a:off x="4322027" y="5137943"/>
              <a:ext cx="1556749" cy="678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">
                <a:defRPr sz="1000" b="1">
                  <a:solidFill>
                    <a:schemeClr val="bg1">
                      <a:lumMod val="85000"/>
                    </a:schemeClr>
                  </a:solidFill>
                  <a:latin typeface="+mj-lt"/>
                  <a:cs typeface="Calibri" panose="020F0502020204030204" pitchFamily="34" charset="0"/>
                </a:defRPr>
              </a:lvl1pPr>
            </a:lstStyle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de-DE" sz="1400" dirty="0" err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Extend</a:t>
              </a: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support </a:t>
              </a:r>
              <a:r>
                <a:rPr lang="de-DE" sz="1400" dirty="0" err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</a:t>
              </a: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400" dirty="0" err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handset</a:t>
              </a: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such </a:t>
              </a:r>
              <a:r>
                <a:rPr lang="de-DE" sz="1400" dirty="0" err="1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</a:t>
              </a: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XR  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23FD0AB-0303-41E3-94D6-5B18740ACE25}"/>
                </a:ext>
              </a:extLst>
            </p:cNvPr>
            <p:cNvSpPr/>
            <p:nvPr/>
          </p:nvSpPr>
          <p:spPr>
            <a:xfrm>
              <a:off x="2299894" y="4775947"/>
              <a:ext cx="1255921" cy="1167828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ACA71A3-DF7F-43BF-970A-678E719696EB}"/>
                </a:ext>
              </a:extLst>
            </p:cNvPr>
            <p:cNvCxnSpPr/>
            <p:nvPr/>
          </p:nvCxnSpPr>
          <p:spPr>
            <a:xfrm flipH="1">
              <a:off x="2947835" y="4481126"/>
              <a:ext cx="2" cy="291857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27A6009-DDA5-46C9-99E1-9782A0330C12}"/>
                </a:ext>
              </a:extLst>
            </p:cNvPr>
            <p:cNvSpPr/>
            <p:nvPr/>
          </p:nvSpPr>
          <p:spPr>
            <a:xfrm>
              <a:off x="3972351" y="4763195"/>
              <a:ext cx="1255921" cy="1167828"/>
            </a:xfrm>
            <a:prstGeom prst="round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0F497B9-05BF-45CA-9904-E047E642C766}"/>
                </a:ext>
              </a:extLst>
            </p:cNvPr>
            <p:cNvCxnSpPr/>
            <p:nvPr/>
          </p:nvCxnSpPr>
          <p:spPr>
            <a:xfrm flipH="1">
              <a:off x="5533945" y="4481120"/>
              <a:ext cx="2" cy="291857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E3E78DF-B0A6-41D3-B1E7-DD5C07B0D0AE}"/>
                </a:ext>
              </a:extLst>
            </p:cNvPr>
            <p:cNvSpPr txBox="1"/>
            <p:nvPr/>
          </p:nvSpPr>
          <p:spPr>
            <a:xfrm>
              <a:off x="695072" y="1950349"/>
              <a:ext cx="1563314" cy="272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 V2X Architecture 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KPI: 3ms@99.99%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FR1 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OFDM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SCS: 15kHz, 30kHz and 60kHz SCS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Mode 1 + Mode 2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 err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UniCast</a:t>
              </a: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de-DE" sz="1400" b="1" dirty="0" err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GroupCast</a:t>
              </a: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 Broadcast</a:t>
              </a:r>
            </a:p>
            <a:p>
              <a:pPr marL="171450" indent="-171450">
                <a:spcBef>
                  <a:spcPts val="700"/>
                </a:spcBef>
                <a:buFont typeface="Wingdings" panose="05000000000000000000" pitchFamily="2" charset="2"/>
                <a:buChar char="§"/>
              </a:pP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HARQ &amp; CSI </a:t>
              </a:r>
              <a:r>
                <a:rPr lang="de-DE" sz="1400" b="1" dirty="0" err="1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reporting</a:t>
              </a:r>
              <a:r>
                <a:rPr lang="de-DE" sz="14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sz="14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8706390-69E6-4C0A-0597-00E0391A6901}"/>
              </a:ext>
            </a:extLst>
          </p:cNvPr>
          <p:cNvSpPr txBox="1"/>
          <p:nvPr/>
        </p:nvSpPr>
        <p:spPr>
          <a:xfrm>
            <a:off x="8688587" y="934200"/>
            <a:ext cx="1924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NR SL Evo Rel-19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13AFBA-6A43-885F-7CBA-56ED21F55D1B}"/>
              </a:ext>
            </a:extLst>
          </p:cNvPr>
          <p:cNvSpPr txBox="1"/>
          <p:nvPr/>
        </p:nvSpPr>
        <p:spPr>
          <a:xfrm>
            <a:off x="8630121" y="1643682"/>
            <a:ext cx="2587455" cy="67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indent="-171450">
              <a:spcBef>
                <a:spcPts val="700"/>
              </a:spcBef>
              <a:buFont typeface="Wingdings" panose="05000000000000000000" pitchFamily="2" charset="2"/>
              <a:buChar char="§"/>
              <a:defRPr sz="1050" b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z="1600" dirty="0">
                <a:solidFill>
                  <a:schemeClr val="accent1"/>
                </a:solidFill>
              </a:rPr>
              <a:t>SL </a:t>
            </a:r>
            <a:r>
              <a:rPr lang="de-DE" sz="1600" dirty="0" err="1">
                <a:solidFill>
                  <a:schemeClr val="accent1"/>
                </a:solidFill>
              </a:rPr>
              <a:t>IIoT</a:t>
            </a:r>
            <a:r>
              <a:rPr lang="de-DE" sz="1600" dirty="0">
                <a:solidFill>
                  <a:schemeClr val="accent1"/>
                </a:solidFill>
              </a:rPr>
              <a:t>/URLLC</a:t>
            </a:r>
          </a:p>
          <a:p>
            <a:r>
              <a:rPr lang="de-DE" sz="1600" dirty="0">
                <a:solidFill>
                  <a:schemeClr val="accent6"/>
                </a:solidFill>
              </a:rPr>
              <a:t>SL FR2 WI</a:t>
            </a:r>
          </a:p>
        </p:txBody>
      </p:sp>
    </p:spTree>
    <p:extLst>
      <p:ext uri="{BB962C8B-B14F-4D97-AF65-F5344CB8AC3E}">
        <p14:creationId xmlns:p14="http://schemas.microsoft.com/office/powerpoint/2010/main" val="1251613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F309-6F50-40CB-96F3-F11B5A877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20" y="358628"/>
            <a:ext cx="11073384" cy="521208"/>
          </a:xfrm>
        </p:spPr>
        <p:txBody>
          <a:bodyPr/>
          <a:lstStyle/>
          <a:p>
            <a:r>
              <a:rPr lang="de-DE" dirty="0"/>
              <a:t>Motivation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sidelink</a:t>
            </a:r>
            <a:r>
              <a:rPr lang="de-DE" dirty="0"/>
              <a:t> in </a:t>
            </a:r>
            <a:r>
              <a:rPr lang="de-DE" dirty="0" err="1"/>
              <a:t>industrial</a:t>
            </a:r>
            <a:r>
              <a:rPr lang="de-DE" dirty="0"/>
              <a:t> </a:t>
            </a:r>
            <a:r>
              <a:rPr lang="de-DE" dirty="0" err="1"/>
              <a:t>communications</a:t>
            </a:r>
            <a:r>
              <a:rPr lang="de-DE" dirty="0"/>
              <a:t>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A040A-21DC-4FF1-81AB-361C92C65E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288" y="902237"/>
            <a:ext cx="7721229" cy="5571715"/>
          </a:xfrm>
        </p:spPr>
        <p:txBody>
          <a:bodyPr/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date – focus on study and definition of </a:t>
            </a:r>
            <a:r>
              <a:rPr lang="en-US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/D2D communication(QoS) for V2X (3ms latency and 99.99% Reliability) </a:t>
            </a:r>
            <a:endParaRPr lang="de-DE" sz="18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work to date on use of </a:t>
            </a:r>
            <a:r>
              <a:rPr lang="en-GB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additional QoS requirements and how to meet them for deterministic communication beyond V2X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Industry 4.0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deployment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mainly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focuses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licensed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spectrum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de-DE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FR1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Limited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spectrum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availability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FR1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multiple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underscores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importance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spectral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efficiency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/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5G-ACIA investigating 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deployment for industrial factory and the white paper is expected H2-2023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Utilizing </a:t>
            </a:r>
            <a:r>
              <a:rPr lang="en-US" sz="180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based communication implies potential extra hops in various scenarios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example, PLC connected to UE controlling various Sensors/Actuators (S/As)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exchange between collaborating mobile robots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can eliminate this extra hop and resulting spectral inefficiency.</a:t>
            </a:r>
          </a:p>
          <a:p>
            <a:pPr algn="just"/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25FDAE-1859-4596-92C1-6CFA7BB87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41F16B7D-9E5C-452E-877B-0014CAA3AC96}"/>
              </a:ext>
            </a:extLst>
          </p:cNvPr>
          <p:cNvGrpSpPr/>
          <p:nvPr/>
        </p:nvGrpSpPr>
        <p:grpSpPr>
          <a:xfrm>
            <a:off x="8153627" y="2572146"/>
            <a:ext cx="3764066" cy="1903471"/>
            <a:chOff x="424370" y="1892125"/>
            <a:chExt cx="4120366" cy="2219199"/>
          </a:xfrm>
        </p:grpSpPr>
        <p:sp>
          <p:nvSpPr>
            <p:cNvPr id="170" name="Freeform 5">
              <a:extLst>
                <a:ext uri="{FF2B5EF4-FFF2-40B4-BE49-F238E27FC236}">
                  <a16:creationId xmlns:a16="http://schemas.microsoft.com/office/drawing/2014/main" id="{5F5F0B47-93CE-4362-945A-BB764E687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53" y="2902823"/>
              <a:ext cx="973621" cy="828398"/>
            </a:xfrm>
            <a:custGeom>
              <a:avLst/>
              <a:gdLst>
                <a:gd name="T0" fmla="*/ 229 w 3923"/>
                <a:gd name="T1" fmla="*/ 1925 h 3332"/>
                <a:gd name="T2" fmla="*/ 63 w 3923"/>
                <a:gd name="T3" fmla="*/ 1383 h 3332"/>
                <a:gd name="T4" fmla="*/ 374 w 3923"/>
                <a:gd name="T5" fmla="*/ 1127 h 3332"/>
                <a:gd name="T6" fmla="*/ 1040 w 3923"/>
                <a:gd name="T7" fmla="*/ 365 h 3332"/>
                <a:gd name="T8" fmla="*/ 1263 w 3923"/>
                <a:gd name="T9" fmla="*/ 454 h 3332"/>
                <a:gd name="T10" fmla="*/ 2025 w 3923"/>
                <a:gd name="T11" fmla="*/ 304 h 3332"/>
                <a:gd name="T12" fmla="*/ 2646 w 3923"/>
                <a:gd name="T13" fmla="*/ 214 h 3332"/>
                <a:gd name="T14" fmla="*/ 2679 w 3923"/>
                <a:gd name="T15" fmla="*/ 254 h 3332"/>
                <a:gd name="T16" fmla="*/ 3388 w 3923"/>
                <a:gd name="T17" fmla="*/ 309 h 3332"/>
                <a:gd name="T18" fmla="*/ 3478 w 3923"/>
                <a:gd name="T19" fmla="*/ 503 h 3332"/>
                <a:gd name="T20" fmla="*/ 3799 w 3923"/>
                <a:gd name="T21" fmla="*/ 1044 h 3332"/>
                <a:gd name="T22" fmla="*/ 3768 w 3923"/>
                <a:gd name="T23" fmla="*/ 1202 h 3332"/>
                <a:gd name="T24" fmla="*/ 3704 w 3923"/>
                <a:gd name="T25" fmla="*/ 2062 h 3332"/>
                <a:gd name="T26" fmla="*/ 3405 w 3923"/>
                <a:gd name="T27" fmla="*/ 2199 h 3332"/>
                <a:gd name="T28" fmla="*/ 2723 w 3923"/>
                <a:gd name="T29" fmla="*/ 2757 h 3332"/>
                <a:gd name="T30" fmla="*/ 2606 w 3923"/>
                <a:gd name="T31" fmla="*/ 2697 h 3332"/>
                <a:gd name="T32" fmla="*/ 1719 w 3923"/>
                <a:gd name="T33" fmla="*/ 3109 h 3332"/>
                <a:gd name="T34" fmla="*/ 1517 w 3923"/>
                <a:gd name="T35" fmla="*/ 2897 h 3332"/>
                <a:gd name="T36" fmla="*/ 573 w 3923"/>
                <a:gd name="T37" fmla="*/ 2697 h 3332"/>
                <a:gd name="T38" fmla="*/ 129 w 3923"/>
                <a:gd name="T39" fmla="*/ 2496 h 3332"/>
                <a:gd name="T40" fmla="*/ 229 w 3923"/>
                <a:gd name="T41" fmla="*/ 1925 h 3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23" h="3332">
                  <a:moveTo>
                    <a:pt x="229" y="1925"/>
                  </a:moveTo>
                  <a:cubicBezTo>
                    <a:pt x="74" y="1838"/>
                    <a:pt x="0" y="1596"/>
                    <a:pt x="63" y="1383"/>
                  </a:cubicBezTo>
                  <a:cubicBezTo>
                    <a:pt x="113" y="1212"/>
                    <a:pt x="240" y="1108"/>
                    <a:pt x="374" y="1127"/>
                  </a:cubicBezTo>
                  <a:cubicBezTo>
                    <a:pt x="404" y="664"/>
                    <a:pt x="703" y="323"/>
                    <a:pt x="1040" y="365"/>
                  </a:cubicBezTo>
                  <a:cubicBezTo>
                    <a:pt x="1118" y="375"/>
                    <a:pt x="1194" y="405"/>
                    <a:pt x="1263" y="454"/>
                  </a:cubicBezTo>
                  <a:cubicBezTo>
                    <a:pt x="1473" y="200"/>
                    <a:pt x="1772" y="142"/>
                    <a:pt x="2025" y="304"/>
                  </a:cubicBezTo>
                  <a:cubicBezTo>
                    <a:pt x="2179" y="44"/>
                    <a:pt x="2457" y="3"/>
                    <a:pt x="2646" y="214"/>
                  </a:cubicBezTo>
                  <a:cubicBezTo>
                    <a:pt x="2658" y="226"/>
                    <a:pt x="2668" y="240"/>
                    <a:pt x="2679" y="254"/>
                  </a:cubicBezTo>
                  <a:cubicBezTo>
                    <a:pt x="2886" y="0"/>
                    <a:pt x="3203" y="24"/>
                    <a:pt x="3388" y="309"/>
                  </a:cubicBezTo>
                  <a:cubicBezTo>
                    <a:pt x="3426" y="366"/>
                    <a:pt x="3456" y="432"/>
                    <a:pt x="3478" y="503"/>
                  </a:cubicBezTo>
                  <a:cubicBezTo>
                    <a:pt x="3675" y="531"/>
                    <a:pt x="3819" y="773"/>
                    <a:pt x="3799" y="1044"/>
                  </a:cubicBezTo>
                  <a:cubicBezTo>
                    <a:pt x="3795" y="1099"/>
                    <a:pt x="3785" y="1152"/>
                    <a:pt x="3768" y="1202"/>
                  </a:cubicBezTo>
                  <a:cubicBezTo>
                    <a:pt x="3923" y="1463"/>
                    <a:pt x="3895" y="1848"/>
                    <a:pt x="3704" y="2062"/>
                  </a:cubicBezTo>
                  <a:cubicBezTo>
                    <a:pt x="3620" y="2156"/>
                    <a:pt x="3514" y="2205"/>
                    <a:pt x="3405" y="2199"/>
                  </a:cubicBezTo>
                  <a:cubicBezTo>
                    <a:pt x="3329" y="2612"/>
                    <a:pt x="3023" y="2862"/>
                    <a:pt x="2723" y="2757"/>
                  </a:cubicBezTo>
                  <a:cubicBezTo>
                    <a:pt x="2683" y="2743"/>
                    <a:pt x="2644" y="2723"/>
                    <a:pt x="2606" y="2697"/>
                  </a:cubicBezTo>
                  <a:cubicBezTo>
                    <a:pt x="2444" y="3148"/>
                    <a:pt x="2047" y="3332"/>
                    <a:pt x="1719" y="3109"/>
                  </a:cubicBezTo>
                  <a:cubicBezTo>
                    <a:pt x="1643" y="3057"/>
                    <a:pt x="1574" y="2985"/>
                    <a:pt x="1517" y="2897"/>
                  </a:cubicBezTo>
                  <a:cubicBezTo>
                    <a:pt x="1203" y="3107"/>
                    <a:pt x="827" y="3027"/>
                    <a:pt x="573" y="2697"/>
                  </a:cubicBezTo>
                  <a:cubicBezTo>
                    <a:pt x="410" y="2811"/>
                    <a:pt x="211" y="2720"/>
                    <a:pt x="129" y="2496"/>
                  </a:cubicBezTo>
                  <a:cubicBezTo>
                    <a:pt x="56" y="2298"/>
                    <a:pt x="98" y="2056"/>
                    <a:pt x="229" y="1925"/>
                  </a:cubicBezTo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6">
              <a:extLst>
                <a:ext uri="{FF2B5EF4-FFF2-40B4-BE49-F238E27FC236}">
                  <a16:creationId xmlns:a16="http://schemas.microsoft.com/office/drawing/2014/main" id="{D77687DF-F845-4110-8853-7BBDCFC144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5253" y="2902823"/>
              <a:ext cx="973621" cy="828398"/>
            </a:xfrm>
            <a:custGeom>
              <a:avLst/>
              <a:gdLst>
                <a:gd name="T0" fmla="*/ 229 w 3923"/>
                <a:gd name="T1" fmla="*/ 1925 h 3332"/>
                <a:gd name="T2" fmla="*/ 63 w 3923"/>
                <a:gd name="T3" fmla="*/ 1383 h 3332"/>
                <a:gd name="T4" fmla="*/ 374 w 3923"/>
                <a:gd name="T5" fmla="*/ 1127 h 3332"/>
                <a:gd name="T6" fmla="*/ 1040 w 3923"/>
                <a:gd name="T7" fmla="*/ 365 h 3332"/>
                <a:gd name="T8" fmla="*/ 1263 w 3923"/>
                <a:gd name="T9" fmla="*/ 454 h 3332"/>
                <a:gd name="T10" fmla="*/ 2025 w 3923"/>
                <a:gd name="T11" fmla="*/ 304 h 3332"/>
                <a:gd name="T12" fmla="*/ 2646 w 3923"/>
                <a:gd name="T13" fmla="*/ 214 h 3332"/>
                <a:gd name="T14" fmla="*/ 2679 w 3923"/>
                <a:gd name="T15" fmla="*/ 254 h 3332"/>
                <a:gd name="T16" fmla="*/ 3388 w 3923"/>
                <a:gd name="T17" fmla="*/ 309 h 3332"/>
                <a:gd name="T18" fmla="*/ 3478 w 3923"/>
                <a:gd name="T19" fmla="*/ 503 h 3332"/>
                <a:gd name="T20" fmla="*/ 3799 w 3923"/>
                <a:gd name="T21" fmla="*/ 1044 h 3332"/>
                <a:gd name="T22" fmla="*/ 3768 w 3923"/>
                <a:gd name="T23" fmla="*/ 1202 h 3332"/>
                <a:gd name="T24" fmla="*/ 3704 w 3923"/>
                <a:gd name="T25" fmla="*/ 2062 h 3332"/>
                <a:gd name="T26" fmla="*/ 3405 w 3923"/>
                <a:gd name="T27" fmla="*/ 2199 h 3332"/>
                <a:gd name="T28" fmla="*/ 2723 w 3923"/>
                <a:gd name="T29" fmla="*/ 2757 h 3332"/>
                <a:gd name="T30" fmla="*/ 2606 w 3923"/>
                <a:gd name="T31" fmla="*/ 2697 h 3332"/>
                <a:gd name="T32" fmla="*/ 1719 w 3923"/>
                <a:gd name="T33" fmla="*/ 3109 h 3332"/>
                <a:gd name="T34" fmla="*/ 1517 w 3923"/>
                <a:gd name="T35" fmla="*/ 2897 h 3332"/>
                <a:gd name="T36" fmla="*/ 573 w 3923"/>
                <a:gd name="T37" fmla="*/ 2697 h 3332"/>
                <a:gd name="T38" fmla="*/ 129 w 3923"/>
                <a:gd name="T39" fmla="*/ 2496 h 3332"/>
                <a:gd name="T40" fmla="*/ 229 w 3923"/>
                <a:gd name="T41" fmla="*/ 1925 h 3332"/>
                <a:gd name="T42" fmla="*/ 428 w 3923"/>
                <a:gd name="T43" fmla="*/ 1950 h 3332"/>
                <a:gd name="T44" fmla="*/ 229 w 3923"/>
                <a:gd name="T45" fmla="*/ 1925 h 3332"/>
                <a:gd name="T46" fmla="*/ 1463 w 3923"/>
                <a:gd name="T47" fmla="*/ 2772 h 3332"/>
                <a:gd name="T48" fmla="*/ 1517 w 3923"/>
                <a:gd name="T49" fmla="*/ 2897 h 3332"/>
                <a:gd name="T50" fmla="*/ 2634 w 3923"/>
                <a:gd name="T51" fmla="*/ 2548 h 3332"/>
                <a:gd name="T52" fmla="*/ 2606 w 3923"/>
                <a:gd name="T53" fmla="*/ 2697 h 3332"/>
                <a:gd name="T54" fmla="*/ 3187 w 3923"/>
                <a:gd name="T55" fmla="*/ 1800 h 3332"/>
                <a:gd name="T56" fmla="*/ 3405 w 3923"/>
                <a:gd name="T57" fmla="*/ 2198 h 3332"/>
                <a:gd name="T58" fmla="*/ 3405 w 3923"/>
                <a:gd name="T59" fmla="*/ 2199 h 3332"/>
                <a:gd name="T60" fmla="*/ 3659 w 3923"/>
                <a:gd name="T61" fmla="*/ 1351 h 3332"/>
                <a:gd name="T62" fmla="*/ 3768 w 3923"/>
                <a:gd name="T63" fmla="*/ 1202 h 3332"/>
                <a:gd name="T64" fmla="*/ 1372 w 3923"/>
                <a:gd name="T65" fmla="*/ 553 h 3332"/>
                <a:gd name="T66" fmla="*/ 1263 w 3923"/>
                <a:gd name="T67" fmla="*/ 454 h 3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3" h="3332">
                  <a:moveTo>
                    <a:pt x="229" y="1925"/>
                  </a:moveTo>
                  <a:cubicBezTo>
                    <a:pt x="74" y="1838"/>
                    <a:pt x="0" y="1596"/>
                    <a:pt x="63" y="1383"/>
                  </a:cubicBezTo>
                  <a:cubicBezTo>
                    <a:pt x="113" y="1212"/>
                    <a:pt x="240" y="1108"/>
                    <a:pt x="374" y="1127"/>
                  </a:cubicBezTo>
                  <a:cubicBezTo>
                    <a:pt x="404" y="664"/>
                    <a:pt x="703" y="323"/>
                    <a:pt x="1040" y="365"/>
                  </a:cubicBezTo>
                  <a:cubicBezTo>
                    <a:pt x="1118" y="375"/>
                    <a:pt x="1194" y="405"/>
                    <a:pt x="1263" y="454"/>
                  </a:cubicBezTo>
                  <a:cubicBezTo>
                    <a:pt x="1473" y="200"/>
                    <a:pt x="1772" y="142"/>
                    <a:pt x="2025" y="304"/>
                  </a:cubicBezTo>
                  <a:cubicBezTo>
                    <a:pt x="2179" y="44"/>
                    <a:pt x="2457" y="3"/>
                    <a:pt x="2646" y="214"/>
                  </a:cubicBezTo>
                  <a:cubicBezTo>
                    <a:pt x="2658" y="226"/>
                    <a:pt x="2668" y="240"/>
                    <a:pt x="2679" y="254"/>
                  </a:cubicBezTo>
                  <a:cubicBezTo>
                    <a:pt x="2886" y="0"/>
                    <a:pt x="3203" y="24"/>
                    <a:pt x="3388" y="309"/>
                  </a:cubicBezTo>
                  <a:cubicBezTo>
                    <a:pt x="3426" y="366"/>
                    <a:pt x="3456" y="432"/>
                    <a:pt x="3478" y="503"/>
                  </a:cubicBezTo>
                  <a:cubicBezTo>
                    <a:pt x="3675" y="531"/>
                    <a:pt x="3819" y="773"/>
                    <a:pt x="3799" y="1044"/>
                  </a:cubicBezTo>
                  <a:cubicBezTo>
                    <a:pt x="3795" y="1099"/>
                    <a:pt x="3785" y="1152"/>
                    <a:pt x="3768" y="1202"/>
                  </a:cubicBezTo>
                  <a:cubicBezTo>
                    <a:pt x="3923" y="1463"/>
                    <a:pt x="3895" y="1848"/>
                    <a:pt x="3704" y="2062"/>
                  </a:cubicBezTo>
                  <a:cubicBezTo>
                    <a:pt x="3620" y="2156"/>
                    <a:pt x="3514" y="2205"/>
                    <a:pt x="3405" y="2199"/>
                  </a:cubicBezTo>
                  <a:cubicBezTo>
                    <a:pt x="3329" y="2612"/>
                    <a:pt x="3023" y="2862"/>
                    <a:pt x="2723" y="2757"/>
                  </a:cubicBezTo>
                  <a:cubicBezTo>
                    <a:pt x="2683" y="2743"/>
                    <a:pt x="2644" y="2723"/>
                    <a:pt x="2606" y="2697"/>
                  </a:cubicBezTo>
                  <a:cubicBezTo>
                    <a:pt x="2444" y="3148"/>
                    <a:pt x="2047" y="3332"/>
                    <a:pt x="1719" y="3109"/>
                  </a:cubicBezTo>
                  <a:cubicBezTo>
                    <a:pt x="1643" y="3057"/>
                    <a:pt x="1574" y="2985"/>
                    <a:pt x="1517" y="2897"/>
                  </a:cubicBezTo>
                  <a:cubicBezTo>
                    <a:pt x="1203" y="3107"/>
                    <a:pt x="827" y="3027"/>
                    <a:pt x="573" y="2697"/>
                  </a:cubicBezTo>
                  <a:cubicBezTo>
                    <a:pt x="410" y="2811"/>
                    <a:pt x="211" y="2720"/>
                    <a:pt x="129" y="2496"/>
                  </a:cubicBezTo>
                  <a:cubicBezTo>
                    <a:pt x="56" y="2298"/>
                    <a:pt x="98" y="2056"/>
                    <a:pt x="229" y="1925"/>
                  </a:cubicBezTo>
                  <a:close/>
                  <a:moveTo>
                    <a:pt x="428" y="1950"/>
                  </a:moveTo>
                  <a:cubicBezTo>
                    <a:pt x="361" y="1973"/>
                    <a:pt x="291" y="1964"/>
                    <a:pt x="229" y="1925"/>
                  </a:cubicBezTo>
                  <a:moveTo>
                    <a:pt x="1463" y="2772"/>
                  </a:moveTo>
                  <a:cubicBezTo>
                    <a:pt x="1475" y="2818"/>
                    <a:pt x="1494" y="2860"/>
                    <a:pt x="1517" y="2897"/>
                  </a:cubicBezTo>
                  <a:moveTo>
                    <a:pt x="2634" y="2548"/>
                  </a:moveTo>
                  <a:cubicBezTo>
                    <a:pt x="2633" y="2600"/>
                    <a:pt x="2624" y="2651"/>
                    <a:pt x="2606" y="2697"/>
                  </a:cubicBezTo>
                  <a:moveTo>
                    <a:pt x="3187" y="1800"/>
                  </a:moveTo>
                  <a:cubicBezTo>
                    <a:pt x="3327" y="1827"/>
                    <a:pt x="3425" y="2006"/>
                    <a:pt x="3405" y="2198"/>
                  </a:cubicBezTo>
                  <a:cubicBezTo>
                    <a:pt x="3405" y="2198"/>
                    <a:pt x="3405" y="2199"/>
                    <a:pt x="3405" y="2199"/>
                  </a:cubicBezTo>
                  <a:moveTo>
                    <a:pt x="3659" y="1351"/>
                  </a:moveTo>
                  <a:cubicBezTo>
                    <a:pt x="3707" y="1320"/>
                    <a:pt x="3745" y="1267"/>
                    <a:pt x="3768" y="1202"/>
                  </a:cubicBezTo>
                  <a:moveTo>
                    <a:pt x="1372" y="553"/>
                  </a:moveTo>
                  <a:cubicBezTo>
                    <a:pt x="1340" y="511"/>
                    <a:pt x="1304" y="478"/>
                    <a:pt x="1263" y="454"/>
                  </a:cubicBezTo>
                </a:path>
              </a:pathLst>
            </a:custGeom>
            <a:noFill/>
            <a:ln w="15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7">
              <a:extLst>
                <a:ext uri="{FF2B5EF4-FFF2-40B4-BE49-F238E27FC236}">
                  <a16:creationId xmlns:a16="http://schemas.microsoft.com/office/drawing/2014/main" id="{417CF39B-A151-4875-A2FB-758F357AD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639" y="3252619"/>
              <a:ext cx="416725" cy="135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5G core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3" name="Rectangle 8">
              <a:extLst>
                <a:ext uri="{FF2B5EF4-FFF2-40B4-BE49-F238E27FC236}">
                  <a16:creationId xmlns:a16="http://schemas.microsoft.com/office/drawing/2014/main" id="{02754F03-37D5-4475-91A2-B49129082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3917" y="1931728"/>
              <a:ext cx="449558" cy="50890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9">
              <a:extLst>
                <a:ext uri="{FF2B5EF4-FFF2-40B4-BE49-F238E27FC236}">
                  <a16:creationId xmlns:a16="http://schemas.microsoft.com/office/drawing/2014/main" id="{09788759-667F-4261-AAFF-F36A23031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3917" y="1931728"/>
              <a:ext cx="449558" cy="508909"/>
            </a:xfrm>
            <a:prstGeom prst="rect">
              <a:avLst/>
            </a:prstGeom>
            <a:noFill/>
            <a:ln w="952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0">
              <a:extLst>
                <a:ext uri="{FF2B5EF4-FFF2-40B4-BE49-F238E27FC236}">
                  <a16:creationId xmlns:a16="http://schemas.microsoft.com/office/drawing/2014/main" id="{FBA1EDEC-32E5-41D6-A41D-64CEEEFAB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3713" y="2141353"/>
              <a:ext cx="234038" cy="12311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UE-1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1">
              <a:extLst>
                <a:ext uri="{FF2B5EF4-FFF2-40B4-BE49-F238E27FC236}">
                  <a16:creationId xmlns:a16="http://schemas.microsoft.com/office/drawing/2014/main" id="{675FDD78-D6A0-4904-92EA-C6B09EA95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2593" y="3085929"/>
              <a:ext cx="532143" cy="4280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13">
              <a:extLst>
                <a:ext uri="{FF2B5EF4-FFF2-40B4-BE49-F238E27FC236}">
                  <a16:creationId xmlns:a16="http://schemas.microsoft.com/office/drawing/2014/main" id="{A86EAD7F-BC45-476B-9184-B407D8392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2693" y="3255145"/>
              <a:ext cx="194472" cy="111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UPF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14">
              <a:extLst>
                <a:ext uri="{FF2B5EF4-FFF2-40B4-BE49-F238E27FC236}">
                  <a16:creationId xmlns:a16="http://schemas.microsoft.com/office/drawing/2014/main" id="{90D5B2C4-8959-4F93-8B4B-214D15187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706" y="3026577"/>
              <a:ext cx="532144" cy="5101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15">
              <a:extLst>
                <a:ext uri="{FF2B5EF4-FFF2-40B4-BE49-F238E27FC236}">
                  <a16:creationId xmlns:a16="http://schemas.microsoft.com/office/drawing/2014/main" id="{5BD239B9-8DEA-45E7-B731-8AA3E3C09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4706" y="3026577"/>
              <a:ext cx="450821" cy="510172"/>
            </a:xfrm>
            <a:prstGeom prst="rect">
              <a:avLst/>
            </a:prstGeom>
            <a:noFill/>
            <a:ln w="952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16">
              <a:extLst>
                <a:ext uri="{FF2B5EF4-FFF2-40B4-BE49-F238E27FC236}">
                  <a16:creationId xmlns:a16="http://schemas.microsoft.com/office/drawing/2014/main" id="{4EDEBDA4-6110-44CA-8166-95C94BF8A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979" y="3234940"/>
              <a:ext cx="190683" cy="111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gNB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Line 17">
              <a:extLst>
                <a:ext uri="{FF2B5EF4-FFF2-40B4-BE49-F238E27FC236}">
                  <a16:creationId xmlns:a16="http://schemas.microsoft.com/office/drawing/2014/main" id="{31FE0E82-66A7-473B-92FB-49F93F6C22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03474" y="2373709"/>
              <a:ext cx="861231" cy="719797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20">
              <a:extLst>
                <a:ext uri="{FF2B5EF4-FFF2-40B4-BE49-F238E27FC236}">
                  <a16:creationId xmlns:a16="http://schemas.microsoft.com/office/drawing/2014/main" id="{0E932C85-E10B-46CB-9AD6-22EB03B57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731" y="3602415"/>
              <a:ext cx="530831" cy="50890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21">
              <a:extLst>
                <a:ext uri="{FF2B5EF4-FFF2-40B4-BE49-F238E27FC236}">
                  <a16:creationId xmlns:a16="http://schemas.microsoft.com/office/drawing/2014/main" id="{496011AA-7F14-49D1-8248-32EE5C741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115" y="3652161"/>
              <a:ext cx="449558" cy="381460"/>
            </a:xfrm>
            <a:prstGeom prst="rect">
              <a:avLst/>
            </a:prstGeom>
            <a:noFill/>
            <a:ln w="952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22">
              <a:extLst>
                <a:ext uri="{FF2B5EF4-FFF2-40B4-BE49-F238E27FC236}">
                  <a16:creationId xmlns:a16="http://schemas.microsoft.com/office/drawing/2014/main" id="{4E851A94-02F2-4CD2-B54E-1B4239FA4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927" y="3810778"/>
              <a:ext cx="234038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UE-2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Line 23">
              <a:extLst>
                <a:ext uri="{FF2B5EF4-FFF2-40B4-BE49-F238E27FC236}">
                  <a16:creationId xmlns:a16="http://schemas.microsoft.com/office/drawing/2014/main" id="{71EFE8AC-EF79-436F-B4C3-4A7DB41987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80744" y="3378899"/>
              <a:ext cx="883962" cy="381366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37">
              <a:extLst>
                <a:ext uri="{FF2B5EF4-FFF2-40B4-BE49-F238E27FC236}">
                  <a16:creationId xmlns:a16="http://schemas.microsoft.com/office/drawing/2014/main" id="{000D9E0F-4508-49FA-ADCA-03581CCCB4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370" y="1892125"/>
              <a:ext cx="973621" cy="827136"/>
            </a:xfrm>
            <a:custGeom>
              <a:avLst/>
              <a:gdLst>
                <a:gd name="T0" fmla="*/ 229 w 3923"/>
                <a:gd name="T1" fmla="*/ 1925 h 3332"/>
                <a:gd name="T2" fmla="*/ 63 w 3923"/>
                <a:gd name="T3" fmla="*/ 1383 h 3332"/>
                <a:gd name="T4" fmla="*/ 374 w 3923"/>
                <a:gd name="T5" fmla="*/ 1127 h 3332"/>
                <a:gd name="T6" fmla="*/ 1040 w 3923"/>
                <a:gd name="T7" fmla="*/ 365 h 3332"/>
                <a:gd name="T8" fmla="*/ 1263 w 3923"/>
                <a:gd name="T9" fmla="*/ 454 h 3332"/>
                <a:gd name="T10" fmla="*/ 2025 w 3923"/>
                <a:gd name="T11" fmla="*/ 304 h 3332"/>
                <a:gd name="T12" fmla="*/ 2646 w 3923"/>
                <a:gd name="T13" fmla="*/ 214 h 3332"/>
                <a:gd name="T14" fmla="*/ 2679 w 3923"/>
                <a:gd name="T15" fmla="*/ 254 h 3332"/>
                <a:gd name="T16" fmla="*/ 3388 w 3923"/>
                <a:gd name="T17" fmla="*/ 309 h 3332"/>
                <a:gd name="T18" fmla="*/ 3478 w 3923"/>
                <a:gd name="T19" fmla="*/ 503 h 3332"/>
                <a:gd name="T20" fmla="*/ 3799 w 3923"/>
                <a:gd name="T21" fmla="*/ 1044 h 3332"/>
                <a:gd name="T22" fmla="*/ 3768 w 3923"/>
                <a:gd name="T23" fmla="*/ 1202 h 3332"/>
                <a:gd name="T24" fmla="*/ 3704 w 3923"/>
                <a:gd name="T25" fmla="*/ 2062 h 3332"/>
                <a:gd name="T26" fmla="*/ 3405 w 3923"/>
                <a:gd name="T27" fmla="*/ 2199 h 3332"/>
                <a:gd name="T28" fmla="*/ 2723 w 3923"/>
                <a:gd name="T29" fmla="*/ 2757 h 3332"/>
                <a:gd name="T30" fmla="*/ 2606 w 3923"/>
                <a:gd name="T31" fmla="*/ 2697 h 3332"/>
                <a:gd name="T32" fmla="*/ 1719 w 3923"/>
                <a:gd name="T33" fmla="*/ 3109 h 3332"/>
                <a:gd name="T34" fmla="*/ 1517 w 3923"/>
                <a:gd name="T35" fmla="*/ 2897 h 3332"/>
                <a:gd name="T36" fmla="*/ 573 w 3923"/>
                <a:gd name="T37" fmla="*/ 2697 h 3332"/>
                <a:gd name="T38" fmla="*/ 129 w 3923"/>
                <a:gd name="T39" fmla="*/ 2496 h 3332"/>
                <a:gd name="T40" fmla="*/ 229 w 3923"/>
                <a:gd name="T41" fmla="*/ 1925 h 3332"/>
                <a:gd name="T42" fmla="*/ 428 w 3923"/>
                <a:gd name="T43" fmla="*/ 1950 h 3332"/>
                <a:gd name="T44" fmla="*/ 229 w 3923"/>
                <a:gd name="T45" fmla="*/ 1925 h 3332"/>
                <a:gd name="T46" fmla="*/ 1463 w 3923"/>
                <a:gd name="T47" fmla="*/ 2772 h 3332"/>
                <a:gd name="T48" fmla="*/ 1517 w 3923"/>
                <a:gd name="T49" fmla="*/ 2897 h 3332"/>
                <a:gd name="T50" fmla="*/ 2634 w 3923"/>
                <a:gd name="T51" fmla="*/ 2548 h 3332"/>
                <a:gd name="T52" fmla="*/ 2606 w 3923"/>
                <a:gd name="T53" fmla="*/ 2697 h 3332"/>
                <a:gd name="T54" fmla="*/ 3187 w 3923"/>
                <a:gd name="T55" fmla="*/ 1800 h 3332"/>
                <a:gd name="T56" fmla="*/ 3405 w 3923"/>
                <a:gd name="T57" fmla="*/ 2198 h 3332"/>
                <a:gd name="T58" fmla="*/ 3405 w 3923"/>
                <a:gd name="T59" fmla="*/ 2199 h 3332"/>
                <a:gd name="T60" fmla="*/ 3659 w 3923"/>
                <a:gd name="T61" fmla="*/ 1351 h 3332"/>
                <a:gd name="T62" fmla="*/ 3768 w 3923"/>
                <a:gd name="T63" fmla="*/ 1202 h 3332"/>
                <a:gd name="T64" fmla="*/ 1372 w 3923"/>
                <a:gd name="T65" fmla="*/ 553 h 3332"/>
                <a:gd name="T66" fmla="*/ 1263 w 3923"/>
                <a:gd name="T67" fmla="*/ 454 h 3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23" h="3332">
                  <a:moveTo>
                    <a:pt x="229" y="1925"/>
                  </a:moveTo>
                  <a:cubicBezTo>
                    <a:pt x="74" y="1838"/>
                    <a:pt x="0" y="1596"/>
                    <a:pt x="63" y="1383"/>
                  </a:cubicBezTo>
                  <a:cubicBezTo>
                    <a:pt x="113" y="1212"/>
                    <a:pt x="240" y="1108"/>
                    <a:pt x="374" y="1127"/>
                  </a:cubicBezTo>
                  <a:cubicBezTo>
                    <a:pt x="404" y="664"/>
                    <a:pt x="703" y="323"/>
                    <a:pt x="1040" y="365"/>
                  </a:cubicBezTo>
                  <a:cubicBezTo>
                    <a:pt x="1118" y="375"/>
                    <a:pt x="1194" y="405"/>
                    <a:pt x="1263" y="454"/>
                  </a:cubicBezTo>
                  <a:cubicBezTo>
                    <a:pt x="1473" y="200"/>
                    <a:pt x="1772" y="142"/>
                    <a:pt x="2025" y="304"/>
                  </a:cubicBezTo>
                  <a:cubicBezTo>
                    <a:pt x="2179" y="44"/>
                    <a:pt x="2457" y="3"/>
                    <a:pt x="2646" y="214"/>
                  </a:cubicBezTo>
                  <a:cubicBezTo>
                    <a:pt x="2658" y="226"/>
                    <a:pt x="2668" y="240"/>
                    <a:pt x="2679" y="254"/>
                  </a:cubicBezTo>
                  <a:cubicBezTo>
                    <a:pt x="2886" y="0"/>
                    <a:pt x="3203" y="24"/>
                    <a:pt x="3388" y="309"/>
                  </a:cubicBezTo>
                  <a:cubicBezTo>
                    <a:pt x="3426" y="366"/>
                    <a:pt x="3456" y="432"/>
                    <a:pt x="3478" y="503"/>
                  </a:cubicBezTo>
                  <a:cubicBezTo>
                    <a:pt x="3675" y="531"/>
                    <a:pt x="3819" y="773"/>
                    <a:pt x="3799" y="1044"/>
                  </a:cubicBezTo>
                  <a:cubicBezTo>
                    <a:pt x="3795" y="1099"/>
                    <a:pt x="3785" y="1152"/>
                    <a:pt x="3768" y="1202"/>
                  </a:cubicBezTo>
                  <a:cubicBezTo>
                    <a:pt x="3923" y="1463"/>
                    <a:pt x="3895" y="1848"/>
                    <a:pt x="3704" y="2062"/>
                  </a:cubicBezTo>
                  <a:cubicBezTo>
                    <a:pt x="3620" y="2156"/>
                    <a:pt x="3514" y="2205"/>
                    <a:pt x="3405" y="2199"/>
                  </a:cubicBezTo>
                  <a:cubicBezTo>
                    <a:pt x="3329" y="2612"/>
                    <a:pt x="3023" y="2862"/>
                    <a:pt x="2723" y="2757"/>
                  </a:cubicBezTo>
                  <a:cubicBezTo>
                    <a:pt x="2683" y="2743"/>
                    <a:pt x="2644" y="2723"/>
                    <a:pt x="2606" y="2697"/>
                  </a:cubicBezTo>
                  <a:cubicBezTo>
                    <a:pt x="2444" y="3148"/>
                    <a:pt x="2047" y="3332"/>
                    <a:pt x="1719" y="3109"/>
                  </a:cubicBezTo>
                  <a:cubicBezTo>
                    <a:pt x="1643" y="3057"/>
                    <a:pt x="1574" y="2985"/>
                    <a:pt x="1517" y="2897"/>
                  </a:cubicBezTo>
                  <a:cubicBezTo>
                    <a:pt x="1203" y="3107"/>
                    <a:pt x="827" y="3027"/>
                    <a:pt x="573" y="2697"/>
                  </a:cubicBezTo>
                  <a:cubicBezTo>
                    <a:pt x="410" y="2811"/>
                    <a:pt x="211" y="2720"/>
                    <a:pt x="129" y="2496"/>
                  </a:cubicBezTo>
                  <a:cubicBezTo>
                    <a:pt x="56" y="2298"/>
                    <a:pt x="98" y="2056"/>
                    <a:pt x="229" y="1925"/>
                  </a:cubicBezTo>
                  <a:close/>
                  <a:moveTo>
                    <a:pt x="428" y="1950"/>
                  </a:moveTo>
                  <a:cubicBezTo>
                    <a:pt x="361" y="1973"/>
                    <a:pt x="291" y="1964"/>
                    <a:pt x="229" y="1925"/>
                  </a:cubicBezTo>
                  <a:moveTo>
                    <a:pt x="1463" y="2772"/>
                  </a:moveTo>
                  <a:cubicBezTo>
                    <a:pt x="1475" y="2818"/>
                    <a:pt x="1494" y="2860"/>
                    <a:pt x="1517" y="2897"/>
                  </a:cubicBezTo>
                  <a:moveTo>
                    <a:pt x="2634" y="2548"/>
                  </a:moveTo>
                  <a:cubicBezTo>
                    <a:pt x="2633" y="2600"/>
                    <a:pt x="2624" y="2651"/>
                    <a:pt x="2606" y="2697"/>
                  </a:cubicBezTo>
                  <a:moveTo>
                    <a:pt x="3187" y="1800"/>
                  </a:moveTo>
                  <a:cubicBezTo>
                    <a:pt x="3327" y="1827"/>
                    <a:pt x="3425" y="2005"/>
                    <a:pt x="3405" y="2198"/>
                  </a:cubicBezTo>
                  <a:cubicBezTo>
                    <a:pt x="3405" y="2198"/>
                    <a:pt x="3405" y="2199"/>
                    <a:pt x="3405" y="2199"/>
                  </a:cubicBezTo>
                  <a:moveTo>
                    <a:pt x="3659" y="1351"/>
                  </a:moveTo>
                  <a:cubicBezTo>
                    <a:pt x="3707" y="1320"/>
                    <a:pt x="3745" y="1267"/>
                    <a:pt x="3768" y="1202"/>
                  </a:cubicBezTo>
                  <a:moveTo>
                    <a:pt x="1372" y="553"/>
                  </a:moveTo>
                  <a:cubicBezTo>
                    <a:pt x="1340" y="511"/>
                    <a:pt x="1304" y="478"/>
                    <a:pt x="1263" y="454"/>
                  </a:cubicBezTo>
                </a:path>
              </a:pathLst>
            </a:custGeom>
            <a:noFill/>
            <a:ln w="15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Rectangle 40">
              <a:extLst>
                <a:ext uri="{FF2B5EF4-FFF2-40B4-BE49-F238E27FC236}">
                  <a16:creationId xmlns:a16="http://schemas.microsoft.com/office/drawing/2014/main" id="{B55AB734-CEA6-476B-9217-8C57E0A0C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956" y="2206961"/>
              <a:ext cx="641201" cy="1538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(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Controller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Line 53">
              <a:extLst>
                <a:ext uri="{FF2B5EF4-FFF2-40B4-BE49-F238E27FC236}">
                  <a16:creationId xmlns:a16="http://schemas.microsoft.com/office/drawing/2014/main" id="{0D58AB4A-6C51-49D4-8C1A-B7B82A6455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78695" y="2440637"/>
              <a:ext cx="2526" cy="1128946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6">
              <a:extLst>
                <a:ext uri="{FF2B5EF4-FFF2-40B4-BE49-F238E27FC236}">
                  <a16:creationId xmlns:a16="http://schemas.microsoft.com/office/drawing/2014/main" id="{632F0D46-BA8E-4F24-857B-3FEB4E187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56" y="2768966"/>
              <a:ext cx="180581" cy="636453"/>
            </a:xfrm>
            <a:custGeom>
              <a:avLst/>
              <a:gdLst>
                <a:gd name="T0" fmla="*/ 71 w 143"/>
                <a:gd name="T1" fmla="*/ 504 h 504"/>
                <a:gd name="T2" fmla="*/ 0 w 143"/>
                <a:gd name="T3" fmla="*/ 432 h 504"/>
                <a:gd name="T4" fmla="*/ 36 w 143"/>
                <a:gd name="T5" fmla="*/ 432 h 504"/>
                <a:gd name="T6" fmla="*/ 36 w 143"/>
                <a:gd name="T7" fmla="*/ 0 h 504"/>
                <a:gd name="T8" fmla="*/ 107 w 143"/>
                <a:gd name="T9" fmla="*/ 0 h 504"/>
                <a:gd name="T10" fmla="*/ 107 w 143"/>
                <a:gd name="T11" fmla="*/ 432 h 504"/>
                <a:gd name="T12" fmla="*/ 143 w 143"/>
                <a:gd name="T13" fmla="*/ 432 h 504"/>
                <a:gd name="T14" fmla="*/ 71 w 143"/>
                <a:gd name="T1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504">
                  <a:moveTo>
                    <a:pt x="71" y="504"/>
                  </a:moveTo>
                  <a:lnTo>
                    <a:pt x="0" y="432"/>
                  </a:lnTo>
                  <a:lnTo>
                    <a:pt x="36" y="432"/>
                  </a:lnTo>
                  <a:lnTo>
                    <a:pt x="36" y="0"/>
                  </a:lnTo>
                  <a:lnTo>
                    <a:pt x="107" y="0"/>
                  </a:lnTo>
                  <a:lnTo>
                    <a:pt x="107" y="432"/>
                  </a:lnTo>
                  <a:lnTo>
                    <a:pt x="143" y="432"/>
                  </a:lnTo>
                  <a:lnTo>
                    <a:pt x="71" y="504"/>
                  </a:ln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7">
              <a:extLst>
                <a:ext uri="{FF2B5EF4-FFF2-40B4-BE49-F238E27FC236}">
                  <a16:creationId xmlns:a16="http://schemas.microsoft.com/office/drawing/2014/main" id="{158F34CD-EE53-4717-8731-1FFA462C6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456" y="2768966"/>
              <a:ext cx="180581" cy="636453"/>
            </a:xfrm>
            <a:custGeom>
              <a:avLst/>
              <a:gdLst>
                <a:gd name="T0" fmla="*/ 71 w 143"/>
                <a:gd name="T1" fmla="*/ 504 h 504"/>
                <a:gd name="T2" fmla="*/ 0 w 143"/>
                <a:gd name="T3" fmla="*/ 432 h 504"/>
                <a:gd name="T4" fmla="*/ 36 w 143"/>
                <a:gd name="T5" fmla="*/ 432 h 504"/>
                <a:gd name="T6" fmla="*/ 36 w 143"/>
                <a:gd name="T7" fmla="*/ 0 h 504"/>
                <a:gd name="T8" fmla="*/ 107 w 143"/>
                <a:gd name="T9" fmla="*/ 0 h 504"/>
                <a:gd name="T10" fmla="*/ 107 w 143"/>
                <a:gd name="T11" fmla="*/ 432 h 504"/>
                <a:gd name="T12" fmla="*/ 143 w 143"/>
                <a:gd name="T13" fmla="*/ 432 h 504"/>
                <a:gd name="T14" fmla="*/ 71 w 143"/>
                <a:gd name="T1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504">
                  <a:moveTo>
                    <a:pt x="71" y="504"/>
                  </a:moveTo>
                  <a:lnTo>
                    <a:pt x="0" y="432"/>
                  </a:lnTo>
                  <a:lnTo>
                    <a:pt x="36" y="432"/>
                  </a:lnTo>
                  <a:lnTo>
                    <a:pt x="36" y="0"/>
                  </a:lnTo>
                  <a:lnTo>
                    <a:pt x="107" y="0"/>
                  </a:lnTo>
                  <a:lnTo>
                    <a:pt x="107" y="432"/>
                  </a:lnTo>
                  <a:lnTo>
                    <a:pt x="143" y="432"/>
                  </a:lnTo>
                  <a:lnTo>
                    <a:pt x="71" y="504"/>
                  </a:lnTo>
                  <a:close/>
                </a:path>
              </a:pathLst>
            </a:custGeom>
            <a:noFill/>
            <a:ln w="1588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7">
              <a:extLst>
                <a:ext uri="{FF2B5EF4-FFF2-40B4-BE49-F238E27FC236}">
                  <a16:creationId xmlns:a16="http://schemas.microsoft.com/office/drawing/2014/main" id="{A033FAA7-0B63-43A5-B699-EA0ADF1DE3D9}"/>
                </a:ext>
              </a:extLst>
            </p:cNvPr>
            <p:cNvSpPr>
              <a:spLocks/>
            </p:cNvSpPr>
            <p:nvPr/>
          </p:nvSpPr>
          <p:spPr bwMode="auto">
            <a:xfrm rot="18418514">
              <a:off x="2419155" y="2302601"/>
              <a:ext cx="180581" cy="636453"/>
            </a:xfrm>
            <a:custGeom>
              <a:avLst/>
              <a:gdLst>
                <a:gd name="T0" fmla="*/ 71 w 143"/>
                <a:gd name="T1" fmla="*/ 504 h 504"/>
                <a:gd name="T2" fmla="*/ 0 w 143"/>
                <a:gd name="T3" fmla="*/ 432 h 504"/>
                <a:gd name="T4" fmla="*/ 36 w 143"/>
                <a:gd name="T5" fmla="*/ 432 h 504"/>
                <a:gd name="T6" fmla="*/ 36 w 143"/>
                <a:gd name="T7" fmla="*/ 0 h 504"/>
                <a:gd name="T8" fmla="*/ 107 w 143"/>
                <a:gd name="T9" fmla="*/ 0 h 504"/>
                <a:gd name="T10" fmla="*/ 107 w 143"/>
                <a:gd name="T11" fmla="*/ 432 h 504"/>
                <a:gd name="T12" fmla="*/ 143 w 143"/>
                <a:gd name="T13" fmla="*/ 432 h 504"/>
                <a:gd name="T14" fmla="*/ 71 w 143"/>
                <a:gd name="T1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504">
                  <a:moveTo>
                    <a:pt x="71" y="504"/>
                  </a:moveTo>
                  <a:lnTo>
                    <a:pt x="0" y="432"/>
                  </a:lnTo>
                  <a:lnTo>
                    <a:pt x="36" y="432"/>
                  </a:lnTo>
                  <a:lnTo>
                    <a:pt x="36" y="0"/>
                  </a:lnTo>
                  <a:lnTo>
                    <a:pt x="107" y="0"/>
                  </a:lnTo>
                  <a:lnTo>
                    <a:pt x="107" y="432"/>
                  </a:lnTo>
                  <a:lnTo>
                    <a:pt x="143" y="432"/>
                  </a:lnTo>
                  <a:lnTo>
                    <a:pt x="71" y="50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88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7">
              <a:extLst>
                <a:ext uri="{FF2B5EF4-FFF2-40B4-BE49-F238E27FC236}">
                  <a16:creationId xmlns:a16="http://schemas.microsoft.com/office/drawing/2014/main" id="{026EADA5-31AC-4D9A-AB5A-C5213CBDD390}"/>
                </a:ext>
              </a:extLst>
            </p:cNvPr>
            <p:cNvSpPr>
              <a:spLocks/>
            </p:cNvSpPr>
            <p:nvPr/>
          </p:nvSpPr>
          <p:spPr bwMode="auto">
            <a:xfrm rot="3920248">
              <a:off x="2373071" y="3356800"/>
              <a:ext cx="180581" cy="636453"/>
            </a:xfrm>
            <a:custGeom>
              <a:avLst/>
              <a:gdLst>
                <a:gd name="T0" fmla="*/ 71 w 143"/>
                <a:gd name="T1" fmla="*/ 504 h 504"/>
                <a:gd name="T2" fmla="*/ 0 w 143"/>
                <a:gd name="T3" fmla="*/ 432 h 504"/>
                <a:gd name="T4" fmla="*/ 36 w 143"/>
                <a:gd name="T5" fmla="*/ 432 h 504"/>
                <a:gd name="T6" fmla="*/ 36 w 143"/>
                <a:gd name="T7" fmla="*/ 0 h 504"/>
                <a:gd name="T8" fmla="*/ 107 w 143"/>
                <a:gd name="T9" fmla="*/ 0 h 504"/>
                <a:gd name="T10" fmla="*/ 107 w 143"/>
                <a:gd name="T11" fmla="*/ 432 h 504"/>
                <a:gd name="T12" fmla="*/ 143 w 143"/>
                <a:gd name="T13" fmla="*/ 432 h 504"/>
                <a:gd name="T14" fmla="*/ 71 w 143"/>
                <a:gd name="T15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504">
                  <a:moveTo>
                    <a:pt x="71" y="504"/>
                  </a:moveTo>
                  <a:lnTo>
                    <a:pt x="0" y="432"/>
                  </a:lnTo>
                  <a:lnTo>
                    <a:pt x="36" y="432"/>
                  </a:lnTo>
                  <a:lnTo>
                    <a:pt x="36" y="0"/>
                  </a:lnTo>
                  <a:lnTo>
                    <a:pt x="107" y="0"/>
                  </a:lnTo>
                  <a:lnTo>
                    <a:pt x="107" y="432"/>
                  </a:lnTo>
                  <a:lnTo>
                    <a:pt x="143" y="432"/>
                  </a:lnTo>
                  <a:lnTo>
                    <a:pt x="71" y="50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88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45AB4B75-5F45-46AE-8DB6-80DDF3340682}"/>
                </a:ext>
              </a:extLst>
            </p:cNvPr>
            <p:cNvSpPr/>
            <p:nvPr/>
          </p:nvSpPr>
          <p:spPr>
            <a:xfrm>
              <a:off x="780670" y="3718628"/>
              <a:ext cx="451307" cy="2893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05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7F5B552F-C59D-4FC3-82B4-D1FF8DE5BA30}"/>
                </a:ext>
              </a:extLst>
            </p:cNvPr>
            <p:cNvSpPr txBox="1"/>
            <p:nvPr/>
          </p:nvSpPr>
          <p:spPr>
            <a:xfrm>
              <a:off x="851409" y="3769383"/>
              <a:ext cx="36172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800" dirty="0">
                  <a:latin typeface="Calibri" panose="020F0502020204030204" pitchFamily="34" charset="0"/>
                  <a:cs typeface="Calibri" panose="020F0502020204030204" pitchFamily="34" charset="0"/>
                </a:rPr>
                <a:t>S/A</a:t>
              </a:r>
              <a:endParaRPr lang="en-US" sz="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6604176B-CAF5-45DE-BF24-67D8F9FD650B}"/>
                </a:ext>
              </a:extLst>
            </p:cNvPr>
            <p:cNvCxnSpPr>
              <a:cxnSpLocks/>
              <a:stCxn id="182" idx="1"/>
              <a:endCxn id="193" idx="3"/>
            </p:cNvCxnSpPr>
            <p:nvPr/>
          </p:nvCxnSpPr>
          <p:spPr>
            <a:xfrm flipH="1">
              <a:off x="1231977" y="3856870"/>
              <a:ext cx="294754" cy="6448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224BC735-656B-4D8B-909C-EB7616E624F7}"/>
                </a:ext>
              </a:extLst>
            </p:cNvPr>
            <p:cNvCxnSpPr>
              <a:cxnSpLocks/>
              <a:stCxn id="173" idx="1"/>
              <a:endCxn id="186" idx="11"/>
            </p:cNvCxnSpPr>
            <p:nvPr/>
          </p:nvCxnSpPr>
          <p:spPr>
            <a:xfrm flipH="1">
              <a:off x="1359523" y="2186183"/>
              <a:ext cx="194394" cy="4327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A01A3508-1F6D-4583-A221-08352A30939E}"/>
                </a:ext>
              </a:extLst>
            </p:cNvPr>
            <p:cNvSpPr txBox="1"/>
            <p:nvPr/>
          </p:nvSpPr>
          <p:spPr>
            <a:xfrm>
              <a:off x="2181128" y="2620827"/>
              <a:ext cx="532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NR-</a:t>
              </a:r>
              <a:r>
                <a:rPr lang="de-DE" sz="8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Uu</a:t>
              </a:r>
              <a:endParaRPr lang="en-US" sz="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5C18A5F6-4192-4B6E-B959-D7568EA435E6}"/>
                </a:ext>
              </a:extLst>
            </p:cNvPr>
            <p:cNvSpPr txBox="1"/>
            <p:nvPr/>
          </p:nvSpPr>
          <p:spPr>
            <a:xfrm>
              <a:off x="2128947" y="3424764"/>
              <a:ext cx="793041" cy="25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NR-</a:t>
              </a:r>
              <a:r>
                <a:rPr lang="de-DE" sz="800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Uu</a:t>
              </a:r>
              <a:endParaRPr lang="en-US" sz="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8CDAE1A2-1961-40C9-9463-3CE262DF65BF}"/>
                </a:ext>
              </a:extLst>
            </p:cNvPr>
            <p:cNvSpPr txBox="1"/>
            <p:nvPr/>
          </p:nvSpPr>
          <p:spPr>
            <a:xfrm>
              <a:off x="1596451" y="2868838"/>
              <a:ext cx="51303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NR-PC5</a:t>
              </a:r>
              <a:endParaRPr lang="en-US" sz="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6FCE7201-698A-4557-9775-3943A631CD39}"/>
                </a:ext>
              </a:extLst>
            </p:cNvPr>
            <p:cNvGrpSpPr/>
            <p:nvPr/>
          </p:nvGrpSpPr>
          <p:grpSpPr>
            <a:xfrm rot="5400000">
              <a:off x="1237256" y="3763554"/>
              <a:ext cx="442931" cy="223917"/>
              <a:chOff x="2443136" y="1862230"/>
              <a:chExt cx="442931" cy="223917"/>
            </a:xfrm>
          </p:grpSpPr>
          <p:sp>
            <p:nvSpPr>
              <p:cNvPr id="204" name="Rectangle 26">
                <a:extLst>
                  <a:ext uri="{FF2B5EF4-FFF2-40B4-BE49-F238E27FC236}">
                    <a16:creationId xmlns:a16="http://schemas.microsoft.com/office/drawing/2014/main" id="{FC2B6F38-E7DF-4F26-A4AC-8CD29D13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096" y="1862230"/>
                <a:ext cx="361162" cy="212151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5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A782B73E-4E92-45B6-AF29-3BC94ABCF1B1}"/>
                  </a:ext>
                </a:extLst>
              </p:cNvPr>
              <p:cNvSpPr txBox="1"/>
              <p:nvPr/>
            </p:nvSpPr>
            <p:spPr>
              <a:xfrm>
                <a:off x="2443136" y="1870703"/>
                <a:ext cx="44293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DS-TT</a:t>
                </a:r>
                <a:endParaRPr lang="en-US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FA51DDC2-A703-4F5F-BEBC-6DB5982E910B}"/>
                </a:ext>
              </a:extLst>
            </p:cNvPr>
            <p:cNvGrpSpPr/>
            <p:nvPr/>
          </p:nvGrpSpPr>
          <p:grpSpPr>
            <a:xfrm rot="5400000">
              <a:off x="1331145" y="2101421"/>
              <a:ext cx="442931" cy="223917"/>
              <a:chOff x="2443136" y="1862230"/>
              <a:chExt cx="442931" cy="223917"/>
            </a:xfrm>
          </p:grpSpPr>
          <p:sp>
            <p:nvSpPr>
              <p:cNvPr id="202" name="Rectangle 26">
                <a:extLst>
                  <a:ext uri="{FF2B5EF4-FFF2-40B4-BE49-F238E27FC236}">
                    <a16:creationId xmlns:a16="http://schemas.microsoft.com/office/drawing/2014/main" id="{3721185F-0721-451D-B506-01E5708C2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096" y="1862230"/>
                <a:ext cx="361162" cy="212151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5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91AA309A-9D6C-427E-A5F1-4334A5837EEC}"/>
                  </a:ext>
                </a:extLst>
              </p:cNvPr>
              <p:cNvSpPr txBox="1"/>
              <p:nvPr/>
            </p:nvSpPr>
            <p:spPr>
              <a:xfrm>
                <a:off x="2443136" y="1870703"/>
                <a:ext cx="44293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DS-TT</a:t>
                </a:r>
                <a:endParaRPr lang="en-US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239" name="Rectangle 238">
            <a:extLst>
              <a:ext uri="{FF2B5EF4-FFF2-40B4-BE49-F238E27FC236}">
                <a16:creationId xmlns:a16="http://schemas.microsoft.com/office/drawing/2014/main" id="{E5246E97-FDB1-4F19-B7F3-E90F798DFD58}"/>
              </a:ext>
            </a:extLst>
          </p:cNvPr>
          <p:cNvSpPr/>
          <p:nvPr/>
        </p:nvSpPr>
        <p:spPr>
          <a:xfrm>
            <a:off x="8285446" y="4511537"/>
            <a:ext cx="37028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Figure: Showing the extra hop via </a:t>
            </a:r>
            <a:r>
              <a:rPr lang="en-GB" sz="1050" b="1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GB" sz="105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compared to </a:t>
            </a:r>
            <a:r>
              <a:rPr lang="en-GB" sz="1050" b="1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105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100" b="1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84339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sidelink</a:t>
            </a:r>
            <a:r>
              <a:rPr lang="de-DE" dirty="0"/>
              <a:t> in </a:t>
            </a:r>
            <a:r>
              <a:rPr lang="de-DE" dirty="0" err="1"/>
              <a:t>industrial</a:t>
            </a:r>
            <a:r>
              <a:rPr lang="de-DE" dirty="0"/>
              <a:t> </a:t>
            </a:r>
            <a:r>
              <a:rPr lang="de-DE" dirty="0" err="1"/>
              <a:t>communications</a:t>
            </a:r>
            <a:r>
              <a:rPr lang="de-DE" dirty="0"/>
              <a:t>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052944"/>
            <a:ext cx="7621774" cy="4919589"/>
          </a:xfrm>
        </p:spPr>
        <p:txBody>
          <a:bodyPr/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Using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rotating part of the robot is connected to controller as shown in the right figure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Inter- S/A data transfer could be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based for latency reduction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is complementary to the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deployment in the factory 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For In-coverage,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offers a resource efficient deployment &amp; latency reduction for a smaller service area and limited number of UEs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For out of coverage,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as a relay offers coverage enhancement </a:t>
            </a:r>
          </a:p>
          <a:p>
            <a:pPr marL="380933" lvl="1" indent="0" algn="just">
              <a:lnSpc>
                <a:spcPct val="150000"/>
              </a:lnSpc>
              <a:buNone/>
            </a:pP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54AE91E-0715-4B37-851E-757CA3CC903A}"/>
              </a:ext>
            </a:extLst>
          </p:cNvPr>
          <p:cNvGrpSpPr/>
          <p:nvPr/>
        </p:nvGrpSpPr>
        <p:grpSpPr>
          <a:xfrm>
            <a:off x="8681844" y="2937528"/>
            <a:ext cx="2701807" cy="3642557"/>
            <a:chOff x="7439979" y="1172723"/>
            <a:chExt cx="2701807" cy="364255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11A15C-1D02-44F0-9C29-4FFBB7A089F0}"/>
                </a:ext>
              </a:extLst>
            </p:cNvPr>
            <p:cNvSpPr/>
            <p:nvPr/>
          </p:nvSpPr>
          <p:spPr>
            <a:xfrm>
              <a:off x="7870483" y="1172723"/>
              <a:ext cx="1733665" cy="51335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Controller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80BE65A-4BBF-4B8B-B4B6-ED624A89154F}"/>
                </a:ext>
              </a:extLst>
            </p:cNvPr>
            <p:cNvSpPr/>
            <p:nvPr/>
          </p:nvSpPr>
          <p:spPr>
            <a:xfrm>
              <a:off x="8825504" y="3434116"/>
              <a:ext cx="882593" cy="29591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S/A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A0EEA3A-F2E0-4515-A206-E2B0528D6982}"/>
                </a:ext>
              </a:extLst>
            </p:cNvPr>
            <p:cNvCxnSpPr>
              <a:cxnSpLocks/>
              <a:stCxn id="12" idx="2"/>
              <a:endCxn id="8" idx="0"/>
            </p:cNvCxnSpPr>
            <p:nvPr/>
          </p:nvCxnSpPr>
          <p:spPr>
            <a:xfrm>
              <a:off x="9266800" y="3295115"/>
              <a:ext cx="0" cy="139001"/>
            </a:xfrm>
            <a:prstGeom prst="line">
              <a:avLst/>
            </a:prstGeom>
            <a:noFill/>
            <a:ln w="28575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7F603C7-C44A-46D2-9FFC-EBE1BA2ABDFA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8699179" y="1840642"/>
              <a:ext cx="576391" cy="708209"/>
            </a:xfrm>
            <a:prstGeom prst="straightConnector1">
              <a:avLst/>
            </a:prstGeom>
            <a:noFill/>
            <a:ln w="9525" cap="flat" cmpd="sng" algn="ctr">
              <a:solidFill>
                <a:schemeClr val="bg1"/>
              </a:solidFill>
              <a:prstDash val="dashDot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21E6A6-FDF0-476C-AA45-DF0C1922CC82}"/>
                </a:ext>
              </a:extLst>
            </p:cNvPr>
            <p:cNvSpPr/>
            <p:nvPr/>
          </p:nvSpPr>
          <p:spPr>
            <a:xfrm>
              <a:off x="8843428" y="2575017"/>
              <a:ext cx="882594" cy="43710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UE-2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D8495B-9C8D-46E1-964D-6B80D259FDC8}"/>
                </a:ext>
              </a:extLst>
            </p:cNvPr>
            <p:cNvSpPr/>
            <p:nvPr/>
          </p:nvSpPr>
          <p:spPr>
            <a:xfrm>
              <a:off x="8825504" y="3012190"/>
              <a:ext cx="882594" cy="282925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DS--TT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E3BCA0-09D2-4608-A4A0-9F2D7A58B07C}"/>
                </a:ext>
              </a:extLst>
            </p:cNvPr>
            <p:cNvSpPr/>
            <p:nvPr/>
          </p:nvSpPr>
          <p:spPr>
            <a:xfrm>
              <a:off x="8092451" y="1557716"/>
              <a:ext cx="1213456" cy="282925"/>
            </a:xfrm>
            <a:prstGeom prst="rect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gNB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E6E2701-7A8B-40D2-A564-42023209A5AF}"/>
                </a:ext>
              </a:extLst>
            </p:cNvPr>
            <p:cNvSpPr/>
            <p:nvPr/>
          </p:nvSpPr>
          <p:spPr>
            <a:xfrm>
              <a:off x="7479968" y="3417764"/>
              <a:ext cx="805365" cy="3178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S/A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E8B166-F3BA-4B79-8BB1-17787DE3249B}"/>
                </a:ext>
              </a:extLst>
            </p:cNvPr>
            <p:cNvSpPr/>
            <p:nvPr/>
          </p:nvSpPr>
          <p:spPr>
            <a:xfrm>
              <a:off x="7452845" y="3920143"/>
              <a:ext cx="859609" cy="30554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S/A</a:t>
              </a: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95258AD-B2A2-4002-ADE7-1C48DAF77E31}"/>
                </a:ext>
              </a:extLst>
            </p:cNvPr>
            <p:cNvCxnSpPr>
              <a:cxnSpLocks/>
              <a:stCxn id="19" idx="2"/>
              <a:endCxn id="14" idx="0"/>
            </p:cNvCxnSpPr>
            <p:nvPr/>
          </p:nvCxnSpPr>
          <p:spPr>
            <a:xfrm>
              <a:off x="7876216" y="3261080"/>
              <a:ext cx="6434" cy="156684"/>
            </a:xfrm>
            <a:prstGeom prst="line">
              <a:avLst/>
            </a:prstGeom>
            <a:noFill/>
            <a:ln w="28575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0E9EB57-733B-4B40-B036-D34CD44A6E34}"/>
                </a:ext>
              </a:extLst>
            </p:cNvPr>
            <p:cNvCxnSpPr>
              <a:cxnSpLocks/>
              <a:stCxn id="14" idx="2"/>
              <a:endCxn id="15" idx="0"/>
            </p:cNvCxnSpPr>
            <p:nvPr/>
          </p:nvCxnSpPr>
          <p:spPr>
            <a:xfrm>
              <a:off x="7882650" y="3735643"/>
              <a:ext cx="0" cy="184501"/>
            </a:xfrm>
            <a:prstGeom prst="line">
              <a:avLst/>
            </a:prstGeom>
            <a:noFill/>
            <a:ln w="28575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6C39D62-FD30-414C-808B-14089C5E1A89}"/>
                </a:ext>
              </a:extLst>
            </p:cNvPr>
            <p:cNvSpPr/>
            <p:nvPr/>
          </p:nvSpPr>
          <p:spPr>
            <a:xfrm>
              <a:off x="7439979" y="2574372"/>
              <a:ext cx="872475" cy="48582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UE-1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(GW)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7363A83-1FE9-471E-B2E6-EA8F5F9D87B3}"/>
                </a:ext>
              </a:extLst>
            </p:cNvPr>
            <p:cNvSpPr/>
            <p:nvPr/>
          </p:nvSpPr>
          <p:spPr>
            <a:xfrm>
              <a:off x="7439979" y="2978155"/>
              <a:ext cx="872475" cy="282925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DS--TT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8EC8D0A-6C30-40EF-A10E-9A93D8DAEC46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7870483" y="1840642"/>
              <a:ext cx="828696" cy="714487"/>
            </a:xfrm>
            <a:prstGeom prst="straightConnector1">
              <a:avLst/>
            </a:prstGeom>
            <a:noFill/>
            <a:ln w="9525" cap="flat" cmpd="sng" algn="ctr">
              <a:solidFill>
                <a:schemeClr val="bg1"/>
              </a:solidFill>
              <a:prstDash val="dashDot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D4FAA5B-FDB4-49FC-8123-4B9683AF1770}"/>
                </a:ext>
              </a:extLst>
            </p:cNvPr>
            <p:cNvSpPr txBox="1"/>
            <p:nvPr/>
          </p:nvSpPr>
          <p:spPr>
            <a:xfrm>
              <a:off x="7870483" y="2009351"/>
              <a:ext cx="14259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rPr>
                <a:t>NR-</a:t>
              </a:r>
              <a:r>
                <a:rPr kumimoji="0" lang="de-DE" sz="1100" b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rPr>
                <a:t>Uu</a:t>
              </a:r>
              <a:endParaRPr kumimoji="0" lang="en-US" sz="1100" b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2D4EE79-810D-475B-BFBE-411EE8DB27D0}"/>
                </a:ext>
              </a:extLst>
            </p:cNvPr>
            <p:cNvSpPr txBox="1"/>
            <p:nvPr/>
          </p:nvSpPr>
          <p:spPr>
            <a:xfrm>
              <a:off x="8843428" y="2004837"/>
              <a:ext cx="8825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050" b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rPr>
                <a:t>NR-</a:t>
              </a:r>
              <a:r>
                <a:rPr kumimoji="0" lang="de-DE" sz="1050" b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rPr>
                <a:t>Uu</a:t>
              </a:r>
              <a:endParaRPr kumimoji="0" lang="en-US" sz="1400" b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54782AB-395E-408E-A452-7B2D8623ECC0}"/>
                </a:ext>
              </a:extLst>
            </p:cNvPr>
            <p:cNvSpPr txBox="1"/>
            <p:nvPr/>
          </p:nvSpPr>
          <p:spPr>
            <a:xfrm>
              <a:off x="8421878" y="2837002"/>
              <a:ext cx="421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de-DE" sz="1200" b="1" dirty="0">
                  <a:solidFill>
                    <a:srgbClr val="FFFF00"/>
                  </a:solidFill>
                  <a:latin typeface="Calibri" panose="020F0502020204030204"/>
                </a:rPr>
                <a:t>SL</a:t>
              </a:r>
              <a:r>
                <a:rPr lang="de-DE" sz="1200" b="1" i="1" dirty="0">
                  <a:solidFill>
                    <a:srgbClr val="FFFF00"/>
                  </a:solidFill>
                  <a:latin typeface="Calibri" panose="020F0502020204030204"/>
                </a:rPr>
                <a:t> </a:t>
              </a:r>
              <a:endParaRPr lang="en-US" sz="1200" b="1" i="1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AEEC122-CC35-4B3C-AF78-3D8343E64C73}"/>
                </a:ext>
              </a:extLst>
            </p:cNvPr>
            <p:cNvSpPr txBox="1"/>
            <p:nvPr/>
          </p:nvSpPr>
          <p:spPr>
            <a:xfrm>
              <a:off x="7464835" y="4384393"/>
              <a:ext cx="26769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Figure: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Showing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field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devices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exchanging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data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directly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without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routing</a:t>
              </a:r>
              <a:r>
                <a:rPr lang="de-DE" sz="1050" b="1" i="1" dirty="0">
                  <a:solidFill>
                    <a:schemeClr val="bg1"/>
                  </a:solidFill>
                  <a:latin typeface="Calibri" panose="020F0502020204030204"/>
                </a:rPr>
                <a:t> via </a:t>
              </a:r>
              <a:r>
                <a:rPr lang="de-DE" sz="1050" b="1" i="1" dirty="0" err="1">
                  <a:solidFill>
                    <a:schemeClr val="bg1"/>
                  </a:solidFill>
                  <a:latin typeface="Calibri" panose="020F0502020204030204"/>
                </a:rPr>
                <a:t>controller</a:t>
              </a:r>
              <a:endParaRPr lang="en-US" sz="1050" b="1" i="1" dirty="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47A18DC-706E-44C0-B04B-2D68B249C848}"/>
                </a:ext>
              </a:extLst>
            </p:cNvPr>
            <p:cNvGrpSpPr/>
            <p:nvPr/>
          </p:nvGrpSpPr>
          <p:grpSpPr>
            <a:xfrm>
              <a:off x="8348283" y="3112181"/>
              <a:ext cx="477221" cy="331243"/>
              <a:chOff x="10350662" y="3496650"/>
              <a:chExt cx="540171" cy="331243"/>
            </a:xfrm>
          </p:grpSpPr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2CB2FB6-F32E-4A6D-92DA-5F31A5FC0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662" y="3496650"/>
                <a:ext cx="540171" cy="5371"/>
              </a:xfrm>
              <a:prstGeom prst="line">
                <a:avLst/>
              </a:prstGeom>
              <a:noFill/>
              <a:ln w="28575" cap="flat" cmpd="sng" algn="ctr">
                <a:solidFill>
                  <a:srgbClr val="FFFF00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4B02B09-F25E-412C-B292-125BB32DA66C}"/>
                  </a:ext>
                </a:extLst>
              </p:cNvPr>
              <p:cNvCxnSpPr/>
              <p:nvPr/>
            </p:nvCxnSpPr>
            <p:spPr>
              <a:xfrm>
                <a:off x="10350662" y="3502021"/>
                <a:ext cx="0" cy="325872"/>
              </a:xfrm>
              <a:prstGeom prst="line">
                <a:avLst/>
              </a:prstGeom>
              <a:noFill/>
              <a:ln w="28575" cap="flat" cmpd="sng" algn="ctr">
                <a:solidFill>
                  <a:srgbClr val="FFFF00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2D0C65E-FE34-4CB5-A475-B664908FBDCA}"/>
                  </a:ext>
                </a:extLst>
              </p:cNvPr>
              <p:cNvCxnSpPr/>
              <p:nvPr/>
            </p:nvCxnSpPr>
            <p:spPr>
              <a:xfrm>
                <a:off x="10865712" y="3496650"/>
                <a:ext cx="0" cy="325872"/>
              </a:xfrm>
              <a:prstGeom prst="line">
                <a:avLst/>
              </a:prstGeom>
              <a:noFill/>
              <a:ln w="28575" cap="flat" cmpd="sng" algn="ctr">
                <a:solidFill>
                  <a:srgbClr val="FFFF00"/>
                </a:solidFill>
                <a:prstDash val="dash"/>
                <a:miter lim="800000"/>
              </a:ln>
              <a:effectLst/>
            </p:spPr>
          </p:cxn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9C6154-6D07-499B-9675-CB6825932710}"/>
              </a:ext>
            </a:extLst>
          </p:cNvPr>
          <p:cNvGrpSpPr/>
          <p:nvPr/>
        </p:nvGrpSpPr>
        <p:grpSpPr>
          <a:xfrm>
            <a:off x="8223172" y="635367"/>
            <a:ext cx="3853789" cy="1735507"/>
            <a:chOff x="8183294" y="3392816"/>
            <a:chExt cx="3853789" cy="1735507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6491E8A-6E46-41E9-B4E6-51FAE04394B5}"/>
                </a:ext>
              </a:extLst>
            </p:cNvPr>
            <p:cNvSpPr/>
            <p:nvPr/>
          </p:nvSpPr>
          <p:spPr>
            <a:xfrm>
              <a:off x="10351599" y="3406498"/>
              <a:ext cx="1685484" cy="1721825"/>
            </a:xfrm>
            <a:prstGeom prst="ellipse">
              <a:avLst/>
            </a:prstGeom>
            <a:noFill/>
            <a:ln w="9525">
              <a:solidFill>
                <a:schemeClr val="bg1">
                  <a:lumMod val="9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31" name="Rectangle 20">
              <a:extLst>
                <a:ext uri="{FF2B5EF4-FFF2-40B4-BE49-F238E27FC236}">
                  <a16:creationId xmlns:a16="http://schemas.microsoft.com/office/drawing/2014/main" id="{A40561A5-2EE7-416B-91A6-9717166CE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4199" y="3840181"/>
              <a:ext cx="530831" cy="50890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2">
              <a:extLst>
                <a:ext uri="{FF2B5EF4-FFF2-40B4-BE49-F238E27FC236}">
                  <a16:creationId xmlns:a16="http://schemas.microsoft.com/office/drawing/2014/main" id="{0557D304-A30D-4A3F-AF88-E4E4E4203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0395" y="4048544"/>
              <a:ext cx="234038" cy="1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UE-2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6E34CF7-6A5C-4064-BC3E-63C77634E861}"/>
                </a:ext>
              </a:extLst>
            </p:cNvPr>
            <p:cNvSpPr/>
            <p:nvPr/>
          </p:nvSpPr>
          <p:spPr>
            <a:xfrm>
              <a:off x="10965763" y="4643622"/>
              <a:ext cx="451307" cy="2893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en-US" sz="105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A9B014C-5850-491D-90BF-B8CF3BE30E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79613" y="4476791"/>
              <a:ext cx="2207" cy="164564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AB0DAD7-89C2-4A95-969D-F09D686678CE}"/>
                </a:ext>
              </a:extLst>
            </p:cNvPr>
            <p:cNvGrpSpPr/>
            <p:nvPr/>
          </p:nvGrpSpPr>
          <p:grpSpPr>
            <a:xfrm>
              <a:off x="10958148" y="4260734"/>
              <a:ext cx="442931" cy="223917"/>
              <a:chOff x="2443136" y="1862230"/>
              <a:chExt cx="442931" cy="223917"/>
            </a:xfrm>
          </p:grpSpPr>
          <p:sp>
            <p:nvSpPr>
              <p:cNvPr id="58" name="Rectangle 26">
                <a:extLst>
                  <a:ext uri="{FF2B5EF4-FFF2-40B4-BE49-F238E27FC236}">
                    <a16:creationId xmlns:a16="http://schemas.microsoft.com/office/drawing/2014/main" id="{1F058A16-8984-4B2D-B6C0-A06A36907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096" y="1862230"/>
                <a:ext cx="361162" cy="212151"/>
              </a:xfrm>
              <a:prstGeom prst="rect">
                <a:avLst/>
              </a:prstGeom>
              <a:solidFill>
                <a:srgbClr val="0070C0"/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5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B210B6A-595F-4764-A48C-BCA77C8CABBE}"/>
                  </a:ext>
                </a:extLst>
              </p:cNvPr>
              <p:cNvSpPr txBox="1"/>
              <p:nvPr/>
            </p:nvSpPr>
            <p:spPr>
              <a:xfrm>
                <a:off x="2443136" y="1870703"/>
                <a:ext cx="44293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8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DS-TT</a:t>
                </a:r>
                <a:endParaRPr lang="en-US" sz="8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FC8E84C-0A2B-4779-8794-F58D9E4686BB}"/>
                </a:ext>
              </a:extLst>
            </p:cNvPr>
            <p:cNvSpPr txBox="1"/>
            <p:nvPr/>
          </p:nvSpPr>
          <p:spPr>
            <a:xfrm>
              <a:off x="11010555" y="4686467"/>
              <a:ext cx="361721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800" dirty="0">
                  <a:latin typeface="Calibri" panose="020F0502020204030204" pitchFamily="34" charset="0"/>
                  <a:cs typeface="Calibri" panose="020F0502020204030204" pitchFamily="34" charset="0"/>
                </a:rPr>
                <a:t>S/A</a:t>
              </a:r>
              <a:endParaRPr lang="en-US" sz="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7749626C-DF33-48D9-A7DF-B9EA191479DF}"/>
                </a:ext>
              </a:extLst>
            </p:cNvPr>
            <p:cNvSpPr/>
            <p:nvPr/>
          </p:nvSpPr>
          <p:spPr>
            <a:xfrm rot="20673204">
              <a:off x="10356436" y="3392816"/>
              <a:ext cx="1018687" cy="287103"/>
            </a:xfrm>
            <a:prstGeom prst="arc">
              <a:avLst>
                <a:gd name="adj1" fmla="val 18153806"/>
                <a:gd name="adj2" fmla="val 21524710"/>
              </a:avLst>
            </a:prstGeom>
            <a:ln>
              <a:solidFill>
                <a:schemeClr val="bg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CFC8E65-8FE8-450E-A18B-8F20B3408BF1}"/>
                </a:ext>
              </a:extLst>
            </p:cNvPr>
            <p:cNvGrpSpPr/>
            <p:nvPr/>
          </p:nvGrpSpPr>
          <p:grpSpPr>
            <a:xfrm>
              <a:off x="8183294" y="3800082"/>
              <a:ext cx="1833583" cy="827136"/>
              <a:chOff x="6600072" y="2027747"/>
              <a:chExt cx="1833583" cy="827136"/>
            </a:xfrm>
          </p:grpSpPr>
          <p:sp>
            <p:nvSpPr>
              <p:cNvPr id="43" name="Rectangle 8">
                <a:extLst>
                  <a:ext uri="{FF2B5EF4-FFF2-40B4-BE49-F238E27FC236}">
                    <a16:creationId xmlns:a16="http://schemas.microsoft.com/office/drawing/2014/main" id="{B8B14175-F2EE-47AD-A877-A16074C22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46397" y="2067350"/>
                <a:ext cx="449558" cy="5089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9">
                <a:extLst>
                  <a:ext uri="{FF2B5EF4-FFF2-40B4-BE49-F238E27FC236}">
                    <a16:creationId xmlns:a16="http://schemas.microsoft.com/office/drawing/2014/main" id="{61B0C49F-BBB5-4348-BFC5-4B5C1F046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46397" y="2067350"/>
                <a:ext cx="449558" cy="508909"/>
              </a:xfrm>
              <a:prstGeom prst="rect">
                <a:avLst/>
              </a:prstGeom>
              <a:noFill/>
              <a:ln w="9525" cap="sq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10">
                <a:extLst>
                  <a:ext uri="{FF2B5EF4-FFF2-40B4-BE49-F238E27FC236}">
                    <a16:creationId xmlns:a16="http://schemas.microsoft.com/office/drawing/2014/main" id="{A9AFD87C-275D-47C9-A38D-75F65C2AF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6193" y="2276975"/>
                <a:ext cx="234038" cy="123111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UE-1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6" name="Freeform 37">
                <a:extLst>
                  <a:ext uri="{FF2B5EF4-FFF2-40B4-BE49-F238E27FC236}">
                    <a16:creationId xmlns:a16="http://schemas.microsoft.com/office/drawing/2014/main" id="{231679B1-303C-4C2B-B63F-D88B508266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00072" y="2027747"/>
                <a:ext cx="973621" cy="827136"/>
              </a:xfrm>
              <a:custGeom>
                <a:avLst/>
                <a:gdLst>
                  <a:gd name="T0" fmla="*/ 229 w 3923"/>
                  <a:gd name="T1" fmla="*/ 1925 h 3332"/>
                  <a:gd name="T2" fmla="*/ 63 w 3923"/>
                  <a:gd name="T3" fmla="*/ 1383 h 3332"/>
                  <a:gd name="T4" fmla="*/ 374 w 3923"/>
                  <a:gd name="T5" fmla="*/ 1127 h 3332"/>
                  <a:gd name="T6" fmla="*/ 1040 w 3923"/>
                  <a:gd name="T7" fmla="*/ 365 h 3332"/>
                  <a:gd name="T8" fmla="*/ 1263 w 3923"/>
                  <a:gd name="T9" fmla="*/ 454 h 3332"/>
                  <a:gd name="T10" fmla="*/ 2025 w 3923"/>
                  <a:gd name="T11" fmla="*/ 304 h 3332"/>
                  <a:gd name="T12" fmla="*/ 2646 w 3923"/>
                  <a:gd name="T13" fmla="*/ 214 h 3332"/>
                  <a:gd name="T14" fmla="*/ 2679 w 3923"/>
                  <a:gd name="T15" fmla="*/ 254 h 3332"/>
                  <a:gd name="T16" fmla="*/ 3388 w 3923"/>
                  <a:gd name="T17" fmla="*/ 309 h 3332"/>
                  <a:gd name="T18" fmla="*/ 3478 w 3923"/>
                  <a:gd name="T19" fmla="*/ 503 h 3332"/>
                  <a:gd name="T20" fmla="*/ 3799 w 3923"/>
                  <a:gd name="T21" fmla="*/ 1044 h 3332"/>
                  <a:gd name="T22" fmla="*/ 3768 w 3923"/>
                  <a:gd name="T23" fmla="*/ 1202 h 3332"/>
                  <a:gd name="T24" fmla="*/ 3704 w 3923"/>
                  <a:gd name="T25" fmla="*/ 2062 h 3332"/>
                  <a:gd name="T26" fmla="*/ 3405 w 3923"/>
                  <a:gd name="T27" fmla="*/ 2199 h 3332"/>
                  <a:gd name="T28" fmla="*/ 2723 w 3923"/>
                  <a:gd name="T29" fmla="*/ 2757 h 3332"/>
                  <a:gd name="T30" fmla="*/ 2606 w 3923"/>
                  <a:gd name="T31" fmla="*/ 2697 h 3332"/>
                  <a:gd name="T32" fmla="*/ 1719 w 3923"/>
                  <a:gd name="T33" fmla="*/ 3109 h 3332"/>
                  <a:gd name="T34" fmla="*/ 1517 w 3923"/>
                  <a:gd name="T35" fmla="*/ 2897 h 3332"/>
                  <a:gd name="T36" fmla="*/ 573 w 3923"/>
                  <a:gd name="T37" fmla="*/ 2697 h 3332"/>
                  <a:gd name="T38" fmla="*/ 129 w 3923"/>
                  <a:gd name="T39" fmla="*/ 2496 h 3332"/>
                  <a:gd name="T40" fmla="*/ 229 w 3923"/>
                  <a:gd name="T41" fmla="*/ 1925 h 3332"/>
                  <a:gd name="T42" fmla="*/ 428 w 3923"/>
                  <a:gd name="T43" fmla="*/ 1950 h 3332"/>
                  <a:gd name="T44" fmla="*/ 229 w 3923"/>
                  <a:gd name="T45" fmla="*/ 1925 h 3332"/>
                  <a:gd name="T46" fmla="*/ 1463 w 3923"/>
                  <a:gd name="T47" fmla="*/ 2772 h 3332"/>
                  <a:gd name="T48" fmla="*/ 1517 w 3923"/>
                  <a:gd name="T49" fmla="*/ 2897 h 3332"/>
                  <a:gd name="T50" fmla="*/ 2634 w 3923"/>
                  <a:gd name="T51" fmla="*/ 2548 h 3332"/>
                  <a:gd name="T52" fmla="*/ 2606 w 3923"/>
                  <a:gd name="T53" fmla="*/ 2697 h 3332"/>
                  <a:gd name="T54" fmla="*/ 3187 w 3923"/>
                  <a:gd name="T55" fmla="*/ 1800 h 3332"/>
                  <a:gd name="T56" fmla="*/ 3405 w 3923"/>
                  <a:gd name="T57" fmla="*/ 2198 h 3332"/>
                  <a:gd name="T58" fmla="*/ 3405 w 3923"/>
                  <a:gd name="T59" fmla="*/ 2199 h 3332"/>
                  <a:gd name="T60" fmla="*/ 3659 w 3923"/>
                  <a:gd name="T61" fmla="*/ 1351 h 3332"/>
                  <a:gd name="T62" fmla="*/ 3768 w 3923"/>
                  <a:gd name="T63" fmla="*/ 1202 h 3332"/>
                  <a:gd name="T64" fmla="*/ 1372 w 3923"/>
                  <a:gd name="T65" fmla="*/ 553 h 3332"/>
                  <a:gd name="T66" fmla="*/ 1263 w 3923"/>
                  <a:gd name="T67" fmla="*/ 454 h 3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23" h="3332">
                    <a:moveTo>
                      <a:pt x="229" y="1925"/>
                    </a:moveTo>
                    <a:cubicBezTo>
                      <a:pt x="74" y="1838"/>
                      <a:pt x="0" y="1596"/>
                      <a:pt x="63" y="1383"/>
                    </a:cubicBezTo>
                    <a:cubicBezTo>
                      <a:pt x="113" y="1212"/>
                      <a:pt x="240" y="1108"/>
                      <a:pt x="374" y="1127"/>
                    </a:cubicBezTo>
                    <a:cubicBezTo>
                      <a:pt x="404" y="664"/>
                      <a:pt x="703" y="323"/>
                      <a:pt x="1040" y="365"/>
                    </a:cubicBezTo>
                    <a:cubicBezTo>
                      <a:pt x="1118" y="375"/>
                      <a:pt x="1194" y="405"/>
                      <a:pt x="1263" y="454"/>
                    </a:cubicBezTo>
                    <a:cubicBezTo>
                      <a:pt x="1473" y="200"/>
                      <a:pt x="1772" y="142"/>
                      <a:pt x="2025" y="304"/>
                    </a:cubicBezTo>
                    <a:cubicBezTo>
                      <a:pt x="2179" y="44"/>
                      <a:pt x="2457" y="3"/>
                      <a:pt x="2646" y="214"/>
                    </a:cubicBezTo>
                    <a:cubicBezTo>
                      <a:pt x="2658" y="226"/>
                      <a:pt x="2668" y="240"/>
                      <a:pt x="2679" y="254"/>
                    </a:cubicBezTo>
                    <a:cubicBezTo>
                      <a:pt x="2886" y="0"/>
                      <a:pt x="3203" y="24"/>
                      <a:pt x="3388" y="309"/>
                    </a:cubicBezTo>
                    <a:cubicBezTo>
                      <a:pt x="3426" y="366"/>
                      <a:pt x="3456" y="432"/>
                      <a:pt x="3478" y="503"/>
                    </a:cubicBezTo>
                    <a:cubicBezTo>
                      <a:pt x="3675" y="531"/>
                      <a:pt x="3819" y="773"/>
                      <a:pt x="3799" y="1044"/>
                    </a:cubicBezTo>
                    <a:cubicBezTo>
                      <a:pt x="3795" y="1099"/>
                      <a:pt x="3785" y="1152"/>
                      <a:pt x="3768" y="1202"/>
                    </a:cubicBezTo>
                    <a:cubicBezTo>
                      <a:pt x="3923" y="1463"/>
                      <a:pt x="3895" y="1848"/>
                      <a:pt x="3704" y="2062"/>
                    </a:cubicBezTo>
                    <a:cubicBezTo>
                      <a:pt x="3620" y="2156"/>
                      <a:pt x="3514" y="2205"/>
                      <a:pt x="3405" y="2199"/>
                    </a:cubicBezTo>
                    <a:cubicBezTo>
                      <a:pt x="3329" y="2612"/>
                      <a:pt x="3023" y="2862"/>
                      <a:pt x="2723" y="2757"/>
                    </a:cubicBezTo>
                    <a:cubicBezTo>
                      <a:pt x="2683" y="2743"/>
                      <a:pt x="2644" y="2723"/>
                      <a:pt x="2606" y="2697"/>
                    </a:cubicBezTo>
                    <a:cubicBezTo>
                      <a:pt x="2444" y="3148"/>
                      <a:pt x="2047" y="3332"/>
                      <a:pt x="1719" y="3109"/>
                    </a:cubicBezTo>
                    <a:cubicBezTo>
                      <a:pt x="1643" y="3057"/>
                      <a:pt x="1574" y="2985"/>
                      <a:pt x="1517" y="2897"/>
                    </a:cubicBezTo>
                    <a:cubicBezTo>
                      <a:pt x="1203" y="3107"/>
                      <a:pt x="827" y="3027"/>
                      <a:pt x="573" y="2697"/>
                    </a:cubicBezTo>
                    <a:cubicBezTo>
                      <a:pt x="410" y="2811"/>
                      <a:pt x="211" y="2720"/>
                      <a:pt x="129" y="2496"/>
                    </a:cubicBezTo>
                    <a:cubicBezTo>
                      <a:pt x="56" y="2298"/>
                      <a:pt x="98" y="2056"/>
                      <a:pt x="229" y="1925"/>
                    </a:cubicBezTo>
                    <a:close/>
                    <a:moveTo>
                      <a:pt x="428" y="1950"/>
                    </a:moveTo>
                    <a:cubicBezTo>
                      <a:pt x="361" y="1973"/>
                      <a:pt x="291" y="1964"/>
                      <a:pt x="229" y="1925"/>
                    </a:cubicBezTo>
                    <a:moveTo>
                      <a:pt x="1463" y="2772"/>
                    </a:moveTo>
                    <a:cubicBezTo>
                      <a:pt x="1475" y="2818"/>
                      <a:pt x="1494" y="2860"/>
                      <a:pt x="1517" y="2897"/>
                    </a:cubicBezTo>
                    <a:moveTo>
                      <a:pt x="2634" y="2548"/>
                    </a:moveTo>
                    <a:cubicBezTo>
                      <a:pt x="2633" y="2600"/>
                      <a:pt x="2624" y="2651"/>
                      <a:pt x="2606" y="2697"/>
                    </a:cubicBezTo>
                    <a:moveTo>
                      <a:pt x="3187" y="1800"/>
                    </a:moveTo>
                    <a:cubicBezTo>
                      <a:pt x="3327" y="1827"/>
                      <a:pt x="3425" y="2005"/>
                      <a:pt x="3405" y="2198"/>
                    </a:cubicBezTo>
                    <a:cubicBezTo>
                      <a:pt x="3405" y="2198"/>
                      <a:pt x="3405" y="2199"/>
                      <a:pt x="3405" y="2199"/>
                    </a:cubicBezTo>
                    <a:moveTo>
                      <a:pt x="3659" y="1351"/>
                    </a:moveTo>
                    <a:cubicBezTo>
                      <a:pt x="3707" y="1320"/>
                      <a:pt x="3745" y="1267"/>
                      <a:pt x="3768" y="1202"/>
                    </a:cubicBezTo>
                    <a:moveTo>
                      <a:pt x="1372" y="553"/>
                    </a:moveTo>
                    <a:cubicBezTo>
                      <a:pt x="1340" y="511"/>
                      <a:pt x="1304" y="478"/>
                      <a:pt x="1263" y="454"/>
                    </a:cubicBezTo>
                  </a:path>
                </a:pathLst>
              </a:custGeom>
              <a:noFill/>
              <a:ln w="15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38">
                <a:extLst>
                  <a:ext uri="{FF2B5EF4-FFF2-40B4-BE49-F238E27FC236}">
                    <a16:creationId xmlns:a16="http://schemas.microsoft.com/office/drawing/2014/main" id="{BFBA2D33-4348-4C00-9930-BD532869D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8182" y="2190153"/>
                <a:ext cx="65" cy="276999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39">
                <a:extLst>
                  <a:ext uri="{FF2B5EF4-FFF2-40B4-BE49-F238E27FC236}">
                    <a16:creationId xmlns:a16="http://schemas.microsoft.com/office/drawing/2014/main" id="{2E2C000F-49E8-46DB-9F2A-8AA26FB7D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6783" y="2305068"/>
                <a:ext cx="65" cy="276999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40">
                <a:extLst>
                  <a:ext uri="{FF2B5EF4-FFF2-40B4-BE49-F238E27FC236}">
                    <a16:creationId xmlns:a16="http://schemas.microsoft.com/office/drawing/2014/main" id="{9224F82C-4C63-4CED-AB9D-DE07E4801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7641" y="2335283"/>
                <a:ext cx="641201" cy="15388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(</a:t>
                </a:r>
                <a:r>
                  <a:rPr kumimoji="0" lang="en-US" altLang="en-US" sz="10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anose="020B0604020202020204" pitchFamily="34" charset="0"/>
                  </a:rPr>
                  <a:t>Controller</a:t>
                </a:r>
                <a:r>
                  <a:rPr kumimoji="0" lang="en-US" altLang="en-US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)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704D88A-AA6B-4A25-B413-1C129D1BFF32}"/>
                  </a:ext>
                </a:extLst>
              </p:cNvPr>
              <p:cNvCxnSpPr>
                <a:cxnSpLocks/>
                <a:stCxn id="43" idx="1"/>
                <a:endCxn id="46" idx="11"/>
              </p:cNvCxnSpPr>
              <p:nvPr/>
            </p:nvCxnSpPr>
            <p:spPr>
              <a:xfrm flipH="1">
                <a:off x="7535225" y="2321805"/>
                <a:ext cx="211172" cy="4327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9D2FE002-F818-4FB4-84C4-A66AA94E254B}"/>
                  </a:ext>
                </a:extLst>
              </p:cNvPr>
              <p:cNvGrpSpPr/>
              <p:nvPr/>
            </p:nvGrpSpPr>
            <p:grpSpPr>
              <a:xfrm rot="5400000">
                <a:off x="7487977" y="2244187"/>
                <a:ext cx="442931" cy="221214"/>
                <a:chOff x="2451722" y="1853167"/>
                <a:chExt cx="442931" cy="221214"/>
              </a:xfrm>
            </p:grpSpPr>
            <p:sp>
              <p:nvSpPr>
                <p:cNvPr id="56" name="Rectangle 26">
                  <a:extLst>
                    <a:ext uri="{FF2B5EF4-FFF2-40B4-BE49-F238E27FC236}">
                      <a16:creationId xmlns:a16="http://schemas.microsoft.com/office/drawing/2014/main" id="{7F99DAAF-8D9B-4131-8611-137BC7724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73096" y="1862230"/>
                  <a:ext cx="361162" cy="212151"/>
                </a:xfrm>
                <a:prstGeom prst="rect">
                  <a:avLst/>
                </a:prstGeom>
                <a:solidFill>
                  <a:srgbClr val="0070C0"/>
                </a:solidFill>
                <a:ln w="9525">
                  <a:solidFill>
                    <a:schemeClr val="accent4">
                      <a:lumMod val="60000"/>
                      <a:lumOff val="40000"/>
                    </a:schemeClr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5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5A7BD86D-B2F2-45DA-8F44-904D28299D1F}"/>
                    </a:ext>
                  </a:extLst>
                </p:cNvPr>
                <p:cNvSpPr txBox="1"/>
                <p:nvPr/>
              </p:nvSpPr>
              <p:spPr>
                <a:xfrm>
                  <a:off x="2451722" y="1853167"/>
                  <a:ext cx="442931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800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DS-TT</a:t>
                  </a:r>
                  <a:endParaRPr 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898F0F1D-4352-476B-AD94-52904007A3F3}"/>
                  </a:ext>
                </a:extLst>
              </p:cNvPr>
              <p:cNvGrpSpPr/>
              <p:nvPr/>
            </p:nvGrpSpPr>
            <p:grpSpPr>
              <a:xfrm>
                <a:off x="8112007" y="2210844"/>
                <a:ext cx="321648" cy="273373"/>
                <a:chOff x="7073340" y="4157482"/>
                <a:chExt cx="321648" cy="273373"/>
              </a:xfrm>
            </p:grpSpPr>
            <p:sp>
              <p:nvSpPr>
                <p:cNvPr id="53" name="Arc 52">
                  <a:extLst>
                    <a:ext uri="{FF2B5EF4-FFF2-40B4-BE49-F238E27FC236}">
                      <a16:creationId xmlns:a16="http://schemas.microsoft.com/office/drawing/2014/main" id="{630351D5-9BC8-4416-8E1F-4E20017779D8}"/>
                    </a:ext>
                  </a:extLst>
                </p:cNvPr>
                <p:cNvSpPr/>
                <p:nvPr/>
              </p:nvSpPr>
              <p:spPr>
                <a:xfrm>
                  <a:off x="7073340" y="4189903"/>
                  <a:ext cx="235382" cy="216607"/>
                </a:xfrm>
                <a:prstGeom prst="arc">
                  <a:avLst>
                    <a:gd name="adj1" fmla="val 16200000"/>
                    <a:gd name="adj2" fmla="val 398325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Arc 53">
                  <a:extLst>
                    <a:ext uri="{FF2B5EF4-FFF2-40B4-BE49-F238E27FC236}">
                      <a16:creationId xmlns:a16="http://schemas.microsoft.com/office/drawing/2014/main" id="{BD4AC212-4C17-4486-B6E5-4303A8E7CE6D}"/>
                    </a:ext>
                  </a:extLst>
                </p:cNvPr>
                <p:cNvSpPr/>
                <p:nvPr/>
              </p:nvSpPr>
              <p:spPr>
                <a:xfrm>
                  <a:off x="7111808" y="4165559"/>
                  <a:ext cx="235382" cy="265296"/>
                </a:xfrm>
                <a:prstGeom prst="arc">
                  <a:avLst>
                    <a:gd name="adj1" fmla="val 16200000"/>
                    <a:gd name="adj2" fmla="val 3803012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Arc 54">
                  <a:extLst>
                    <a:ext uri="{FF2B5EF4-FFF2-40B4-BE49-F238E27FC236}">
                      <a16:creationId xmlns:a16="http://schemas.microsoft.com/office/drawing/2014/main" id="{5D192397-E035-4955-811F-E2225D63EAE5}"/>
                    </a:ext>
                  </a:extLst>
                </p:cNvPr>
                <p:cNvSpPr/>
                <p:nvPr/>
              </p:nvSpPr>
              <p:spPr>
                <a:xfrm rot="540573">
                  <a:off x="7159606" y="4157482"/>
                  <a:ext cx="235382" cy="265296"/>
                </a:xfrm>
                <a:prstGeom prst="arc">
                  <a:avLst>
                    <a:gd name="adj1" fmla="val 16200000"/>
                    <a:gd name="adj2" fmla="val 3124882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A7802CD-CB8C-4DB7-BD07-C159A3D5FB64}"/>
                </a:ext>
              </a:extLst>
            </p:cNvPr>
            <p:cNvGrpSpPr/>
            <p:nvPr/>
          </p:nvGrpSpPr>
          <p:grpSpPr>
            <a:xfrm rot="17139332">
              <a:off x="10988595" y="3626418"/>
              <a:ext cx="321648" cy="273373"/>
              <a:chOff x="7073340" y="4157482"/>
              <a:chExt cx="321648" cy="273373"/>
            </a:xfrm>
          </p:grpSpPr>
          <p:sp>
            <p:nvSpPr>
              <p:cNvPr id="40" name="Arc 39">
                <a:extLst>
                  <a:ext uri="{FF2B5EF4-FFF2-40B4-BE49-F238E27FC236}">
                    <a16:creationId xmlns:a16="http://schemas.microsoft.com/office/drawing/2014/main" id="{2C504282-DCCC-4D92-B450-C3F46E0CBBD7}"/>
                  </a:ext>
                </a:extLst>
              </p:cNvPr>
              <p:cNvSpPr/>
              <p:nvPr/>
            </p:nvSpPr>
            <p:spPr>
              <a:xfrm>
                <a:off x="7073340" y="4189903"/>
                <a:ext cx="235382" cy="216607"/>
              </a:xfrm>
              <a:prstGeom prst="arc">
                <a:avLst>
                  <a:gd name="adj1" fmla="val 16200000"/>
                  <a:gd name="adj2" fmla="val 398325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Arc 40">
                <a:extLst>
                  <a:ext uri="{FF2B5EF4-FFF2-40B4-BE49-F238E27FC236}">
                    <a16:creationId xmlns:a16="http://schemas.microsoft.com/office/drawing/2014/main" id="{7CF888AB-3B63-4B9E-BD79-80D239048A07}"/>
                  </a:ext>
                </a:extLst>
              </p:cNvPr>
              <p:cNvSpPr/>
              <p:nvPr/>
            </p:nvSpPr>
            <p:spPr>
              <a:xfrm>
                <a:off x="7111808" y="4165559"/>
                <a:ext cx="235382" cy="265296"/>
              </a:xfrm>
              <a:prstGeom prst="arc">
                <a:avLst>
                  <a:gd name="adj1" fmla="val 16200000"/>
                  <a:gd name="adj2" fmla="val 3803012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65A3F19E-C8DC-466B-BE5E-ADC32C4333EF}"/>
                  </a:ext>
                </a:extLst>
              </p:cNvPr>
              <p:cNvSpPr/>
              <p:nvPr/>
            </p:nvSpPr>
            <p:spPr>
              <a:xfrm rot="540573">
                <a:off x="7159606" y="4157482"/>
                <a:ext cx="235382" cy="265296"/>
              </a:xfrm>
              <a:prstGeom prst="arc">
                <a:avLst>
                  <a:gd name="adj1" fmla="val 16200000"/>
                  <a:gd name="adj2" fmla="val 3124882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5C746A51-C42A-4C2D-9897-08843D396F0B}"/>
              </a:ext>
            </a:extLst>
          </p:cNvPr>
          <p:cNvSpPr/>
          <p:nvPr/>
        </p:nvSpPr>
        <p:spPr>
          <a:xfrm>
            <a:off x="8508438" y="2436423"/>
            <a:ext cx="37028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Figure: wired replacement in a rotating part of the robot </a:t>
            </a:r>
            <a:endParaRPr lang="en-US" sz="1100" b="1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3441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59566878-8B71-4DA0-A708-52368DD67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Sidelink</a:t>
            </a:r>
            <a:r>
              <a:rPr lang="de-DE" dirty="0"/>
              <a:t> URLLC/</a:t>
            </a:r>
            <a:r>
              <a:rPr lang="de-DE" dirty="0" err="1"/>
              <a:t>IIoT</a:t>
            </a:r>
            <a:r>
              <a:rPr lang="de-DE" dirty="0"/>
              <a:t> (1)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50E270A-9734-477D-819A-9FA0F9A66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09549"/>
            <a:ext cx="6016062" cy="491958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u="sng" dirty="0">
                <a:latin typeface="Calibri" panose="020F0502020204030204" pitchFamily="34" charset="0"/>
                <a:cs typeface="Calibri" panose="020F0502020204030204" pitchFamily="34" charset="0"/>
              </a:rPr>
              <a:t>Use Case 1:</a:t>
            </a:r>
            <a:r>
              <a:rPr lang="en-GB" sz="1600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/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Closed loop motion control</a:t>
            </a:r>
          </a:p>
          <a:p>
            <a:pPr lvl="1" algn="just"/>
            <a:r>
              <a:rPr lang="en-GB" sz="1600" i="1" dirty="0">
                <a:latin typeface="Calibri" panose="020F0502020204030204" pitchFamily="34" charset="0"/>
                <a:cs typeface="Calibri" panose="020F0502020204030204" pitchFamily="34" charset="0"/>
              </a:rPr>
              <a:t>High reliability low-latency communication: 1ms, 2ms@99.9999%</a:t>
            </a:r>
          </a:p>
          <a:p>
            <a:pPr lvl="1" algn="just"/>
            <a:r>
              <a:rPr lang="en-GB" sz="1600" i="1" dirty="0">
                <a:latin typeface="Calibri" panose="020F0502020204030204" pitchFamily="34" charset="0"/>
                <a:cs typeface="Calibri" panose="020F0502020204030204" pitchFamily="34" charset="0"/>
              </a:rPr>
              <a:t>Time sensitive communication (TSN)</a:t>
            </a:r>
          </a:p>
          <a:p>
            <a:pPr lvl="1" algn="just"/>
            <a:endParaRPr lang="en-GB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Motion </a:t>
            </a:r>
            <a:r>
              <a:rPr lang="de-DE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controller</a:t>
            </a: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 in a </a:t>
            </a:r>
            <a:r>
              <a:rPr lang="de-DE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production</a:t>
            </a: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line</a:t>
            </a:r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algn="just"/>
            <a:r>
              <a:rPr lang="de-DE" sz="1600" i="1" dirty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sz="1600" i="1" dirty="0" err="1">
                <a:latin typeface="Calibri" panose="020F0502020204030204" pitchFamily="34" charset="0"/>
                <a:cs typeface="Calibri" panose="020F0502020204030204" pitchFamily="34" charset="0"/>
              </a:rPr>
              <a:t>otion</a:t>
            </a: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 controller connected to </a:t>
            </a:r>
            <a:r>
              <a:rPr lang="en-US" sz="1600" i="1" dirty="0" err="1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endParaRPr lang="en-US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en-GB" sz="1600" i="1" dirty="0">
                <a:latin typeface="Calibri" panose="020F0502020204030204" pitchFamily="34" charset="0"/>
                <a:cs typeface="Calibri" panose="020F0502020204030204" pitchFamily="34" charset="0"/>
              </a:rPr>
              <a:t>Motion controller connected to a UE </a:t>
            </a:r>
          </a:p>
          <a:p>
            <a:pPr lvl="1" algn="just"/>
            <a:endParaRPr lang="en-GB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Field device (sensor/actuator) connected to PLC (controller)</a:t>
            </a:r>
          </a:p>
          <a:p>
            <a:pPr lvl="1"/>
            <a:r>
              <a:rPr lang="en-GB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Deployment 1: </a:t>
            </a:r>
            <a:r>
              <a:rPr lang="en-GB" sz="1600" i="1" dirty="0">
                <a:latin typeface="Calibri" panose="020F0502020204030204" pitchFamily="34" charset="0"/>
                <a:cs typeface="Calibri" panose="020F0502020204030204" pitchFamily="34" charset="0"/>
              </a:rPr>
              <a:t>Each field device(S/A) in an industrial network may require wireless connectivity to a controller as illustrated in the right figure (e.g., UE-2)</a:t>
            </a:r>
          </a:p>
          <a:p>
            <a:pPr lvl="1" algn="just"/>
            <a:r>
              <a:rPr lang="en-GB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Deployment 2: </a:t>
            </a:r>
            <a:r>
              <a:rPr lang="en-GB" sz="1600" i="1" dirty="0">
                <a:latin typeface="Calibri" panose="020F0502020204030204" pitchFamily="34" charset="0"/>
                <a:cs typeface="Calibri" panose="020F0502020204030204" pitchFamily="34" charset="0"/>
              </a:rPr>
              <a:t>Field devices (S/A) connected to a wireless gateway using wired interface and gateway UE wirelessly connected to a controller as illustrated in the right figure (e.g., UE-1)</a:t>
            </a:r>
          </a:p>
          <a:p>
            <a:pPr algn="just"/>
            <a:endParaRPr lang="en-GB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/>
            <a:endParaRPr lang="de-DE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CBB36B-20F1-4AC7-8FA8-BBD2B2CDDE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865AC-AAA6-477A-A7B1-234678662B03}"/>
              </a:ext>
            </a:extLst>
          </p:cNvPr>
          <p:cNvSpPr txBox="1"/>
          <p:nvPr/>
        </p:nvSpPr>
        <p:spPr>
          <a:xfrm>
            <a:off x="7219709" y="2338156"/>
            <a:ext cx="44214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i="1" u="sng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Table: R</a:t>
            </a:r>
            <a:r>
              <a:rPr lang="de-DE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equirements of motion control use case requiring </a:t>
            </a:r>
            <a:r>
              <a:rPr lang="en-GB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99.999 to 99.999 99</a:t>
            </a:r>
            <a:r>
              <a:rPr lang="en-US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b="1" i="1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de-DE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de-DE" sz="1100" b="1" i="1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lang="de-DE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b="1" i="1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lang="de-DE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b="1" i="1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100" b="1" i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50 m x 10 m x 10 m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1DD9262-04F3-4A0E-97C7-EB3A1AD858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16180"/>
              </p:ext>
            </p:extLst>
          </p:nvPr>
        </p:nvGraphicFramePr>
        <p:xfrm>
          <a:off x="6984246" y="748951"/>
          <a:ext cx="4637778" cy="1549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44">
                  <a:extLst>
                    <a:ext uri="{9D8B030D-6E8A-4147-A177-3AD203B41FA5}">
                      <a16:colId xmlns:a16="http://schemas.microsoft.com/office/drawing/2014/main" val="1585465160"/>
                    </a:ext>
                  </a:extLst>
                </a:gridCol>
                <a:gridCol w="1159497">
                  <a:extLst>
                    <a:ext uri="{9D8B030D-6E8A-4147-A177-3AD203B41FA5}">
                      <a16:colId xmlns:a16="http://schemas.microsoft.com/office/drawing/2014/main" val="3134445494"/>
                    </a:ext>
                  </a:extLst>
                </a:gridCol>
                <a:gridCol w="1300899">
                  <a:extLst>
                    <a:ext uri="{9D8B030D-6E8A-4147-A177-3AD203B41FA5}">
                      <a16:colId xmlns:a16="http://schemas.microsoft.com/office/drawing/2014/main" val="963456337"/>
                    </a:ext>
                  </a:extLst>
                </a:gridCol>
                <a:gridCol w="1349338">
                  <a:extLst>
                    <a:ext uri="{9D8B030D-6E8A-4147-A177-3AD203B41FA5}">
                      <a16:colId xmlns:a16="http://schemas.microsoft.com/office/drawing/2014/main" val="3399005642"/>
                    </a:ext>
                  </a:extLst>
                </a:gridCol>
              </a:tblGrid>
              <a:tr h="549757">
                <a:tc>
                  <a:txBody>
                    <a:bodyPr/>
                    <a:lstStyle/>
                    <a:p>
                      <a:pPr marL="0" algn="l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Message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size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byte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Transfer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interval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8987" rtl="0" eaLnBrk="1" latinLnBrk="0" hangingPunct="1"/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No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UEs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Survival time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13350"/>
                  </a:ext>
                </a:extLst>
              </a:tr>
              <a:tr h="318510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50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0.5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200" b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≤ 20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049612"/>
                  </a:ext>
                </a:extLst>
              </a:tr>
              <a:tr h="318510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40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≤ 50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207396"/>
                  </a:ext>
                </a:extLst>
              </a:tr>
              <a:tr h="318510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20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  <a:endParaRPr lang="en-US" sz="1200" b="1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≤ 100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08532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F86AE245-B5ED-41CB-81FC-491BA626E276}"/>
              </a:ext>
            </a:extLst>
          </p:cNvPr>
          <p:cNvGrpSpPr/>
          <p:nvPr/>
        </p:nvGrpSpPr>
        <p:grpSpPr>
          <a:xfrm>
            <a:off x="6740238" y="3128944"/>
            <a:ext cx="5171605" cy="3509349"/>
            <a:chOff x="6740238" y="3128944"/>
            <a:chExt cx="5171605" cy="350934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BC5D28B-81E7-4B57-B8C6-CD755EC7C542}"/>
                </a:ext>
              </a:extLst>
            </p:cNvPr>
            <p:cNvGrpSpPr/>
            <p:nvPr/>
          </p:nvGrpSpPr>
          <p:grpSpPr>
            <a:xfrm>
              <a:off x="9412408" y="3128944"/>
              <a:ext cx="2286043" cy="3052968"/>
              <a:chOff x="9412408" y="3128944"/>
              <a:chExt cx="2286043" cy="3052968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8DA6F2BD-1634-4F0B-BBB2-13DBDECE7078}"/>
                  </a:ext>
                </a:extLst>
              </p:cNvPr>
              <p:cNvSpPr/>
              <p:nvPr/>
            </p:nvSpPr>
            <p:spPr>
              <a:xfrm>
                <a:off x="9842912" y="3128944"/>
                <a:ext cx="1733665" cy="51335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Controller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912CD0DF-1F2C-4A42-8228-524239820F1D}"/>
                  </a:ext>
                </a:extLst>
              </p:cNvPr>
              <p:cNvSpPr/>
              <p:nvPr/>
            </p:nvSpPr>
            <p:spPr>
              <a:xfrm>
                <a:off x="10797933" y="5390337"/>
                <a:ext cx="882593" cy="295916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S/A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BDE02839-A136-4DF5-A57E-F68BD6CC6B6A}"/>
                  </a:ext>
                </a:extLst>
              </p:cNvPr>
              <p:cNvCxnSpPr>
                <a:cxnSpLocks/>
                <a:stCxn id="60" idx="2"/>
                <a:endCxn id="56" idx="0"/>
              </p:cNvCxnSpPr>
              <p:nvPr/>
            </p:nvCxnSpPr>
            <p:spPr>
              <a:xfrm>
                <a:off x="11239229" y="5251336"/>
                <a:ext cx="0" cy="139001"/>
              </a:xfrm>
              <a:prstGeom prst="line">
                <a:avLst/>
              </a:prstGeom>
              <a:noFill/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0A7EA124-FF09-43CF-80F5-A2AF5E4216C0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>
                <a:off x="10671608" y="3796863"/>
                <a:ext cx="576391" cy="708209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Dot"/>
                <a:miter lim="800000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3E771B55-FE4A-4849-A5F6-A7D2FE4C3DE7}"/>
                  </a:ext>
                </a:extLst>
              </p:cNvPr>
              <p:cNvSpPr/>
              <p:nvPr/>
            </p:nvSpPr>
            <p:spPr>
              <a:xfrm>
                <a:off x="10815857" y="4531238"/>
                <a:ext cx="882594" cy="437104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UE-2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895B157-DDD9-4E49-855E-511164D23E06}"/>
                  </a:ext>
                </a:extLst>
              </p:cNvPr>
              <p:cNvSpPr/>
              <p:nvPr/>
            </p:nvSpPr>
            <p:spPr>
              <a:xfrm>
                <a:off x="10797933" y="4968411"/>
                <a:ext cx="882594" cy="282925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DS--TT</a:t>
                </a:r>
                <a:endPara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14463FD4-194F-4A7E-9A4C-B3115DF421BC}"/>
                  </a:ext>
                </a:extLst>
              </p:cNvPr>
              <p:cNvSpPr/>
              <p:nvPr/>
            </p:nvSpPr>
            <p:spPr>
              <a:xfrm>
                <a:off x="10064880" y="3513937"/>
                <a:ext cx="1213456" cy="282925"/>
              </a:xfrm>
              <a:prstGeom prst="rect">
                <a:avLst/>
              </a:prstGeom>
              <a:solidFill>
                <a:srgbClr val="A5A5A5">
                  <a:lumMod val="20000"/>
                  <a:lumOff val="80000"/>
                </a:srgb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5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gNB</a:t>
                </a:r>
                <a:endPara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411A64DD-A69B-431D-8975-AC9F5A33376D}"/>
                  </a:ext>
                </a:extLst>
              </p:cNvPr>
              <p:cNvSpPr/>
              <p:nvPr/>
            </p:nvSpPr>
            <p:spPr>
              <a:xfrm>
                <a:off x="9452397" y="5373985"/>
                <a:ext cx="805365" cy="31787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S/A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024785B1-6F06-4A29-8C8C-C1DF52C47898}"/>
                  </a:ext>
                </a:extLst>
              </p:cNvPr>
              <p:cNvSpPr/>
              <p:nvPr/>
            </p:nvSpPr>
            <p:spPr>
              <a:xfrm>
                <a:off x="9425274" y="5876364"/>
                <a:ext cx="859609" cy="30554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S/A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D0C42203-77CB-4637-9B62-32039E46CA39}"/>
                  </a:ext>
                </a:extLst>
              </p:cNvPr>
              <p:cNvCxnSpPr>
                <a:cxnSpLocks/>
                <a:stCxn id="67" idx="2"/>
                <a:endCxn id="62" idx="0"/>
              </p:cNvCxnSpPr>
              <p:nvPr/>
            </p:nvCxnSpPr>
            <p:spPr>
              <a:xfrm>
                <a:off x="9848645" y="5217301"/>
                <a:ext cx="6434" cy="156684"/>
              </a:xfrm>
              <a:prstGeom prst="line">
                <a:avLst/>
              </a:prstGeom>
              <a:noFill/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C4E4E4B-0EF3-4440-A81F-3577E2358F61}"/>
                  </a:ext>
                </a:extLst>
              </p:cNvPr>
              <p:cNvCxnSpPr>
                <a:cxnSpLocks/>
                <a:stCxn id="62" idx="2"/>
                <a:endCxn id="63" idx="0"/>
              </p:cNvCxnSpPr>
              <p:nvPr/>
            </p:nvCxnSpPr>
            <p:spPr>
              <a:xfrm>
                <a:off x="9855079" y="5691864"/>
                <a:ext cx="0" cy="184501"/>
              </a:xfrm>
              <a:prstGeom prst="line">
                <a:avLst/>
              </a:prstGeom>
              <a:noFill/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C1CF854-5677-41C4-9AEF-AE06524B80D5}"/>
                  </a:ext>
                </a:extLst>
              </p:cNvPr>
              <p:cNvSpPr/>
              <p:nvPr/>
            </p:nvSpPr>
            <p:spPr>
              <a:xfrm>
                <a:off x="9412408" y="4530593"/>
                <a:ext cx="872475" cy="485822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UE-1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(GW)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98F70663-9D75-4B94-98C4-440E5B39B93B}"/>
                  </a:ext>
                </a:extLst>
              </p:cNvPr>
              <p:cNvSpPr/>
              <p:nvPr/>
            </p:nvSpPr>
            <p:spPr>
              <a:xfrm>
                <a:off x="9412408" y="4934376"/>
                <a:ext cx="872475" cy="282925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DS--TT</a:t>
                </a:r>
                <a:endPara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7521D6AA-5B1E-449C-AB66-F3A8D2C554A3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 flipH="1">
                <a:off x="9842912" y="3796863"/>
                <a:ext cx="828696" cy="714487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Dot"/>
                <a:miter lim="800000"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E2CBF00-A8B0-4811-A95F-8F76CEA4428E}"/>
                  </a:ext>
                </a:extLst>
              </p:cNvPr>
              <p:cNvSpPr txBox="1"/>
              <p:nvPr/>
            </p:nvSpPr>
            <p:spPr>
              <a:xfrm>
                <a:off x="9687002" y="4000055"/>
                <a:ext cx="142590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rPr>
                  <a:t>NR-</a:t>
                </a:r>
                <a:r>
                  <a:rPr kumimoji="0" lang="de-DE" sz="1100" b="1" i="1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rPr>
                  <a:t>Uu</a:t>
                </a:r>
                <a:endParaRPr kumimoji="0" lang="en-US" sz="1100" b="1" i="1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E63A4B0-51ED-48AE-B8A0-54DF8EDD39EC}"/>
                  </a:ext>
                </a:extLst>
              </p:cNvPr>
              <p:cNvSpPr txBox="1"/>
              <p:nvPr/>
            </p:nvSpPr>
            <p:spPr>
              <a:xfrm>
                <a:off x="10671608" y="4019068"/>
                <a:ext cx="88259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05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rPr>
                  <a:t>NR-</a:t>
                </a:r>
                <a:r>
                  <a:rPr kumimoji="0" lang="de-DE" sz="1050" b="1" i="1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rPr>
                  <a:t>Uu</a:t>
                </a:r>
                <a:endPara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00CDFE7-7C04-43CF-979A-5401194DDA02}"/>
                </a:ext>
              </a:extLst>
            </p:cNvPr>
            <p:cNvGrpSpPr/>
            <p:nvPr/>
          </p:nvGrpSpPr>
          <p:grpSpPr>
            <a:xfrm>
              <a:off x="6740238" y="3134377"/>
              <a:ext cx="5171605" cy="3503916"/>
              <a:chOff x="6740238" y="3134377"/>
              <a:chExt cx="5171605" cy="3503916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7B64CD81-8C43-42AF-9419-984A9EF5F980}"/>
                  </a:ext>
                </a:extLst>
              </p:cNvPr>
              <p:cNvGrpSpPr/>
              <p:nvPr/>
            </p:nvGrpSpPr>
            <p:grpSpPr>
              <a:xfrm>
                <a:off x="6740238" y="3134377"/>
                <a:ext cx="3296876" cy="3503916"/>
                <a:chOff x="8381034" y="348654"/>
                <a:chExt cx="3296876" cy="3503916"/>
              </a:xfrm>
            </p:grpSpPr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F6F3169A-A8C1-4C88-8DF1-133C10568650}"/>
                    </a:ext>
                  </a:extLst>
                </p:cNvPr>
                <p:cNvSpPr/>
                <p:nvPr/>
              </p:nvSpPr>
              <p:spPr>
                <a:xfrm>
                  <a:off x="8879034" y="348654"/>
                  <a:ext cx="1560753" cy="50860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Controller</a:t>
                  </a: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8DC903C9-BB2B-4F31-94F6-490F76B2ACE4}"/>
                    </a:ext>
                  </a:extLst>
                </p:cNvPr>
                <p:cNvSpPr/>
                <p:nvPr/>
              </p:nvSpPr>
              <p:spPr>
                <a:xfrm>
                  <a:off x="9754531" y="2667148"/>
                  <a:ext cx="794565" cy="293178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S/A</a:t>
                  </a:r>
                  <a:endPara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BBBBADE7-8F36-4389-9269-1287439DEE4B}"/>
                    </a:ext>
                  </a:extLst>
                </p:cNvPr>
                <p:cNvCxnSpPr>
                  <a:cxnSpLocks/>
                  <a:stCxn id="76" idx="2"/>
                  <a:endCxn id="72" idx="0"/>
                </p:cNvCxnSpPr>
                <p:nvPr/>
              </p:nvCxnSpPr>
              <p:spPr>
                <a:xfrm>
                  <a:off x="10151815" y="2529433"/>
                  <a:ext cx="0" cy="13771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FFC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74" name="Straight Arrow Connector 73">
                  <a:extLst>
                    <a:ext uri="{FF2B5EF4-FFF2-40B4-BE49-F238E27FC236}">
                      <a16:creationId xmlns:a16="http://schemas.microsoft.com/office/drawing/2014/main" id="{7E32D1B0-3B72-4BE3-9314-9B46D750422D}"/>
                    </a:ext>
                  </a:extLst>
                </p:cNvPr>
                <p:cNvCxnSpPr>
                  <a:cxnSpLocks/>
                  <a:stCxn id="77" idx="2"/>
                  <a:endCxn id="75" idx="0"/>
                </p:cNvCxnSpPr>
                <p:nvPr/>
              </p:nvCxnSpPr>
              <p:spPr>
                <a:xfrm>
                  <a:off x="9625077" y="1010394"/>
                  <a:ext cx="542874" cy="805604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chemeClr val="bg1"/>
                  </a:solidFill>
                  <a:prstDash val="dashDot"/>
                  <a:miter lim="800000"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4BA57B77-A9E7-45FA-BF64-3622FDC35FCF}"/>
                    </a:ext>
                  </a:extLst>
                </p:cNvPr>
                <p:cNvSpPr/>
                <p:nvPr/>
              </p:nvSpPr>
              <p:spPr>
                <a:xfrm>
                  <a:off x="9770668" y="1815998"/>
                  <a:ext cx="794566" cy="43306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UE-2</a:t>
                  </a: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45FAC135-DE96-4534-9D6B-6A582204A171}"/>
                    </a:ext>
                  </a:extLst>
                </p:cNvPr>
                <p:cNvSpPr/>
                <p:nvPr/>
              </p:nvSpPr>
              <p:spPr>
                <a:xfrm>
                  <a:off x="9754531" y="2249125"/>
                  <a:ext cx="794566" cy="280308"/>
                </a:xfrm>
                <a:prstGeom prst="rect">
                  <a:avLst/>
                </a:prstGeom>
                <a:solidFill>
                  <a:srgbClr val="5B9BD5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DS--TT</a:t>
                  </a:r>
                  <a:endPara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9E9CFF5E-AF40-4A7A-8FB0-059F4A5648C8}"/>
                    </a:ext>
                  </a:extLst>
                </p:cNvPr>
                <p:cNvSpPr/>
                <p:nvPr/>
              </p:nvSpPr>
              <p:spPr>
                <a:xfrm>
                  <a:off x="9078863" y="730086"/>
                  <a:ext cx="1092428" cy="280308"/>
                </a:xfrm>
                <a:prstGeom prst="rect">
                  <a:avLst/>
                </a:prstGeom>
                <a:solidFill>
                  <a:srgbClr val="70AD47">
                    <a:lumMod val="20000"/>
                    <a:lumOff val="80000"/>
                  </a:srgbClr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UE</a:t>
                  </a:r>
                  <a:endPara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D173F8DE-0A2E-447D-AEC9-584FCC473942}"/>
                    </a:ext>
                  </a:extLst>
                </p:cNvPr>
                <p:cNvSpPr/>
                <p:nvPr/>
              </p:nvSpPr>
              <p:spPr>
                <a:xfrm>
                  <a:off x="8500490" y="2597481"/>
                  <a:ext cx="725038" cy="31493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S/A</a:t>
                  </a:r>
                  <a:endPara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D8C1B635-7166-4415-AAFC-7D01732DDF95}"/>
                    </a:ext>
                  </a:extLst>
                </p:cNvPr>
                <p:cNvSpPr/>
                <p:nvPr/>
              </p:nvSpPr>
              <p:spPr>
                <a:xfrm>
                  <a:off x="8476072" y="3095212"/>
                  <a:ext cx="773873" cy="30272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S/A</a:t>
                  </a:r>
                  <a:endPara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7CE0B287-28FF-4A32-8F67-D2090192A822}"/>
                    </a:ext>
                  </a:extLst>
                </p:cNvPr>
                <p:cNvCxnSpPr>
                  <a:cxnSpLocks/>
                  <a:stCxn id="83" idx="2"/>
                  <a:endCxn id="78" idx="0"/>
                </p:cNvCxnSpPr>
                <p:nvPr/>
              </p:nvCxnSpPr>
              <p:spPr>
                <a:xfrm>
                  <a:off x="8857218" y="2442246"/>
                  <a:ext cx="5792" cy="155235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FFC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D079F2C7-577C-4566-889A-4B75D5F6DE5C}"/>
                    </a:ext>
                  </a:extLst>
                </p:cNvPr>
                <p:cNvCxnSpPr>
                  <a:cxnSpLocks/>
                  <a:stCxn id="78" idx="2"/>
                  <a:endCxn id="79" idx="0"/>
                </p:cNvCxnSpPr>
                <p:nvPr/>
              </p:nvCxnSpPr>
              <p:spPr>
                <a:xfrm>
                  <a:off x="8863010" y="2912418"/>
                  <a:ext cx="0" cy="182794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FFC000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4BB558E3-1BC5-4388-ADF9-59A46CC01D7E}"/>
                    </a:ext>
                  </a:extLst>
                </p:cNvPr>
                <p:cNvSpPr/>
                <p:nvPr/>
              </p:nvSpPr>
              <p:spPr>
                <a:xfrm>
                  <a:off x="8464490" y="1761892"/>
                  <a:ext cx="785456" cy="48132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UE-1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(GW)</a:t>
                  </a: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BA315A25-B870-4CE4-81E2-33CAF0D538E2}"/>
                    </a:ext>
                  </a:extLst>
                </p:cNvPr>
                <p:cNvSpPr/>
                <p:nvPr/>
              </p:nvSpPr>
              <p:spPr>
                <a:xfrm>
                  <a:off x="8464490" y="2161938"/>
                  <a:ext cx="785456" cy="280308"/>
                </a:xfrm>
                <a:prstGeom prst="rect">
                  <a:avLst/>
                </a:prstGeom>
                <a:solidFill>
                  <a:srgbClr val="5B9BD5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5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DS--TT</a:t>
                  </a:r>
                  <a:endPara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2B2C1C84-B31D-4A7D-BE82-D13A67FFDCC5}"/>
                    </a:ext>
                  </a:extLst>
                </p:cNvPr>
                <p:cNvCxnSpPr>
                  <a:cxnSpLocks/>
                  <a:stCxn id="77" idx="2"/>
                  <a:endCxn id="82" idx="0"/>
                </p:cNvCxnSpPr>
                <p:nvPr/>
              </p:nvCxnSpPr>
              <p:spPr>
                <a:xfrm flipH="1">
                  <a:off x="8857218" y="1010394"/>
                  <a:ext cx="767859" cy="751498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chemeClr val="bg1"/>
                  </a:solidFill>
                  <a:prstDash val="dashDot"/>
                  <a:miter lim="800000"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69B00AA3-603F-460B-AF2A-098ED34F4EC6}"/>
                    </a:ext>
                  </a:extLst>
                </p:cNvPr>
                <p:cNvSpPr txBox="1"/>
                <p:nvPr/>
              </p:nvSpPr>
              <p:spPr>
                <a:xfrm>
                  <a:off x="8868129" y="1310654"/>
                  <a:ext cx="1283686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85000"/>
                        </a:schemeClr>
                      </a:solidFill>
                      <a:effectLst/>
                      <a:uLnTx/>
                      <a:uFillTx/>
                    </a:rPr>
                    <a:t>SL</a:t>
                  </a:r>
                  <a:endPara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93890D03-161E-40A5-9F0B-3FB9C380BF0E}"/>
                    </a:ext>
                  </a:extLst>
                </p:cNvPr>
                <p:cNvSpPr txBox="1"/>
                <p:nvPr/>
              </p:nvSpPr>
              <p:spPr>
                <a:xfrm>
                  <a:off x="9756585" y="1309011"/>
                  <a:ext cx="79456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05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85000"/>
                        </a:schemeClr>
                      </a:solidFill>
                      <a:effectLst/>
                      <a:uLnTx/>
                      <a:uFillTx/>
                    </a:rPr>
                    <a:t>SL</a:t>
                  </a:r>
                  <a:endParaRPr kumimoji="0" lang="en-US" sz="14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AE546175-3906-4807-B7B8-2FE06F441175}"/>
                    </a:ext>
                  </a:extLst>
                </p:cNvPr>
                <p:cNvSpPr txBox="1"/>
                <p:nvPr/>
              </p:nvSpPr>
              <p:spPr>
                <a:xfrm>
                  <a:off x="8381034" y="3421683"/>
                  <a:ext cx="3296876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Figure: Controller </a:t>
                  </a:r>
                  <a:r>
                    <a:rPr kumimoji="0" lang="de-DE" sz="1100" b="1" i="1" u="none" strike="noStrike" kern="0" cap="none" spc="0" normalizeH="0" baseline="0" noProof="0" dirty="0" err="1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connected</a:t>
                  </a: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</a:t>
                  </a:r>
                  <a:r>
                    <a:rPr kumimoji="0" lang="de-DE" sz="1100" b="1" i="1" u="none" strike="noStrike" kern="0" cap="none" spc="0" normalizeH="0" baseline="0" noProof="0" dirty="0" err="1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to</a:t>
                  </a: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a UE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and </a:t>
                  </a:r>
                  <a:r>
                    <a:rPr kumimoji="0" lang="de-DE" sz="1100" b="1" i="1" u="none" strike="noStrike" kern="0" cap="none" spc="0" normalizeH="0" baseline="0" noProof="0" dirty="0" err="1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illustrating</a:t>
                  </a: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</a:t>
                  </a:r>
                  <a:r>
                    <a:rPr kumimoji="0" lang="de-DE" sz="1100" b="1" i="1" u="none" strike="noStrike" kern="0" cap="none" spc="0" normalizeH="0" baseline="0" noProof="0" dirty="0" err="1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sidelink</a:t>
                  </a: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</a:t>
                  </a:r>
                  <a:r>
                    <a:rPr kumimoji="0" lang="de-DE" sz="1100" b="1" i="1" u="none" strike="noStrike" kern="0" cap="none" spc="0" normalizeH="0" baseline="0" noProof="0" dirty="0" err="1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deployments</a:t>
                  </a:r>
                  <a:r>
                    <a:rPr kumimoji="0" lang="de-DE" sz="1100" b="1" i="1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6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</a:t>
                  </a:r>
                  <a:endParaRPr kumimoji="0" lang="en-US" sz="1100" b="1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</p:grp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0BE7600-EFE9-4B37-9693-EC567124E6A0}"/>
                  </a:ext>
                </a:extLst>
              </p:cNvPr>
              <p:cNvSpPr txBox="1"/>
              <p:nvPr/>
            </p:nvSpPr>
            <p:spPr>
              <a:xfrm>
                <a:off x="9234892" y="6180942"/>
                <a:ext cx="267695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/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Figure: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Showing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field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devices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exchanging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data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directly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without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routing</a:t>
                </a:r>
                <a:r>
                  <a:rPr lang="de-DE" sz="1100" b="1" i="1" dirty="0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 via </a:t>
                </a:r>
                <a:r>
                  <a:rPr lang="de-DE" sz="1100" b="1" i="1" dirty="0" err="1">
                    <a:solidFill>
                      <a:schemeClr val="bg1">
                        <a:lumMod val="65000"/>
                      </a:schemeClr>
                    </a:solidFill>
                    <a:latin typeface="Calibri" panose="020F0502020204030204"/>
                  </a:rPr>
                  <a:t>controller</a:t>
                </a:r>
                <a:endParaRPr lang="en-US" sz="1100" b="1" i="1" dirty="0">
                  <a:solidFill>
                    <a:schemeClr val="bg1">
                      <a:lumMod val="65000"/>
                    </a:schemeClr>
                  </a:solidFill>
                  <a:latin typeface="Calibri" panose="020F05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476018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1783B-981B-4B0D-97FE-177D51D9F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Sidelink URLLC/IIoT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19043-B5E4-41B6-8113-DE59470A41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067149"/>
            <a:ext cx="6072753" cy="4919589"/>
          </a:xfrm>
        </p:spPr>
        <p:txBody>
          <a:bodyPr/>
          <a:lstStyle/>
          <a:p>
            <a:pPr marL="0" indent="0">
              <a:buNone/>
            </a:pPr>
            <a:r>
              <a:rPr lang="en-GB" u="sng" dirty="0">
                <a:latin typeface="Calibri" panose="020F0502020204030204" pitchFamily="34" charset="0"/>
                <a:cs typeface="Calibri" panose="020F0502020204030204" pitchFamily="34" charset="0"/>
              </a:rPr>
              <a:t>Use Case 2:</a:t>
            </a:r>
            <a:r>
              <a:rPr lang="en-GB" sz="1600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/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Cooperative carrying robots/AGVs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supporting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device-to-device communication requires</a:t>
            </a: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Exchange of control commands and control feedback done using periodic deterministic communication and time-sensitive networking</a:t>
            </a:r>
            <a:endParaRPr lang="en-GB" sz="1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/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</a:rPr>
              <a:t>High reliability low-latency communication:99.9999%@2.5ms</a:t>
            </a:r>
          </a:p>
          <a:p>
            <a:pPr lvl="1" algn="just"/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</a:rPr>
              <a:t>Time sensitive communication (TSN) @1µs clock synchronicity</a:t>
            </a:r>
          </a:p>
          <a:p>
            <a:pPr lvl="1" algn="just"/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u="sng" dirty="0">
                <a:latin typeface="Calibri" panose="020F0502020204030204" pitchFamily="34" charset="0"/>
                <a:cs typeface="Calibri" panose="020F0502020204030204" pitchFamily="34" charset="0"/>
              </a:rPr>
              <a:t>Use Case 3:</a:t>
            </a:r>
            <a:r>
              <a:rPr lang="en-GB" sz="1600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Controller to controller wireless communication; 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Several controller communicate in large printing machine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Individual machine handling common task involves coordinated handover of work pieces </a:t>
            </a:r>
          </a:p>
          <a:p>
            <a:pPr marL="0" indent="0" algn="just">
              <a:buNone/>
            </a:pP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device-to-device communication for C2C requires</a:t>
            </a:r>
          </a:p>
          <a:p>
            <a:pPr lvl="1"/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</a:rPr>
              <a:t>High reliability low-latency: 1 k </a:t>
            </a:r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@99.9999%</a:t>
            </a:r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</a:rPr>
              <a:t> and 10ms &amp; 50ms latency</a:t>
            </a:r>
          </a:p>
          <a:p>
            <a:pPr lvl="1" algn="just"/>
            <a:r>
              <a:rPr lang="en-GB" sz="1400" i="1" dirty="0">
                <a:latin typeface="Calibri" panose="020F0502020204030204" pitchFamily="34" charset="0"/>
                <a:cs typeface="Calibri" panose="020F0502020204030204" pitchFamily="34" charset="0"/>
              </a:rPr>
              <a:t>Time sensitive communication (TSN) @1µs clock synchronicity</a:t>
            </a:r>
          </a:p>
          <a:p>
            <a:pPr lvl="1" algn="just"/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Stationary UEs</a:t>
            </a:r>
          </a:p>
          <a:p>
            <a:pPr lvl="1" algn="just"/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/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de-DE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0F93C1-37D5-4AE4-A14D-7AAE57B041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2BD119-D69B-46B5-BA52-E9F489A72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102" y="258731"/>
            <a:ext cx="3607152" cy="8700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92B779-0BCF-4C22-983A-AF2C7A0CB982}"/>
              </a:ext>
            </a:extLst>
          </p:cNvPr>
          <p:cNvSpPr/>
          <p:nvPr/>
        </p:nvSpPr>
        <p:spPr>
          <a:xfrm>
            <a:off x="6669248" y="1128817"/>
            <a:ext cx="55439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Figure: </a:t>
            </a:r>
            <a:r>
              <a:rPr lang="en-GB" sz="105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Mobile robots / AGVs carrying a large work piece cooperatively from 3GPP TS 22.104</a:t>
            </a:r>
            <a:endParaRPr lang="en-US" sz="1100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D50AA2DD-6DF0-486D-8E4C-9D03649E5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486455"/>
              </p:ext>
            </p:extLst>
          </p:nvPr>
        </p:nvGraphicFramePr>
        <p:xfrm>
          <a:off x="6669247" y="1472124"/>
          <a:ext cx="5185327" cy="13689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3313">
                  <a:extLst>
                    <a:ext uri="{9D8B030D-6E8A-4147-A177-3AD203B41FA5}">
                      <a16:colId xmlns:a16="http://schemas.microsoft.com/office/drawing/2014/main" val="1585465160"/>
                    </a:ext>
                  </a:extLst>
                </a:gridCol>
                <a:gridCol w="831473">
                  <a:extLst>
                    <a:ext uri="{9D8B030D-6E8A-4147-A177-3AD203B41FA5}">
                      <a16:colId xmlns:a16="http://schemas.microsoft.com/office/drawing/2014/main" val="3134445494"/>
                    </a:ext>
                  </a:extLst>
                </a:gridCol>
                <a:gridCol w="823844">
                  <a:extLst>
                    <a:ext uri="{9D8B030D-6E8A-4147-A177-3AD203B41FA5}">
                      <a16:colId xmlns:a16="http://schemas.microsoft.com/office/drawing/2014/main" val="3830979426"/>
                    </a:ext>
                  </a:extLst>
                </a:gridCol>
                <a:gridCol w="829872">
                  <a:extLst>
                    <a:ext uri="{9D8B030D-6E8A-4147-A177-3AD203B41FA5}">
                      <a16:colId xmlns:a16="http://schemas.microsoft.com/office/drawing/2014/main" val="963456337"/>
                    </a:ext>
                  </a:extLst>
                </a:gridCol>
                <a:gridCol w="1516825">
                  <a:extLst>
                    <a:ext uri="{9D8B030D-6E8A-4147-A177-3AD203B41FA5}">
                      <a16:colId xmlns:a16="http://schemas.microsoft.com/office/drawing/2014/main" val="3399005642"/>
                    </a:ext>
                  </a:extLst>
                </a:gridCol>
              </a:tblGrid>
              <a:tr h="544843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Message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size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byte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Transfer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interval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Latency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UEs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Survival time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13350"/>
                  </a:ext>
                </a:extLst>
              </a:tr>
              <a:tr h="774573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250;</a:t>
                      </a:r>
                    </a:p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500</a:t>
                      </a:r>
                    </a:p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with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localisation</a:t>
                      </a:r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 5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 2.5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&gt; 1.7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ctr" defTabSz="1218987" rtl="0" eaLnBrk="1" latinLnBrk="0" hangingPunct="1"/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 0.5 x transfer interval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to 8 </a:t>
                      </a:r>
                      <a:endParaRPr lang="en-US" sz="1100" b="1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 </a:t>
                      </a:r>
                      <a:r>
                        <a:rPr lang="de-DE" sz="1100" b="1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transfer</a:t>
                      </a:r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100" b="1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interval</a:t>
                      </a:r>
                      <a:endParaRPr lang="de-DE" sz="1100" b="1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 hangingPunct="0"/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x </a:t>
                      </a:r>
                      <a:r>
                        <a:rPr lang="de-DE" sz="1100" b="1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transfer</a:t>
                      </a:r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100" b="1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interval</a:t>
                      </a:r>
                      <a:endParaRPr lang="de-DE" sz="1100" b="1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04961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3CA4E96-18EF-4F49-BC16-CDFF9F6C06C7}"/>
              </a:ext>
            </a:extLst>
          </p:cNvPr>
          <p:cNvSpPr txBox="1"/>
          <p:nvPr/>
        </p:nvSpPr>
        <p:spPr>
          <a:xfrm>
            <a:off x="6551258" y="2841057"/>
            <a:ext cx="5661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Table: Requirements of cooperative carrying robot use case </a:t>
            </a:r>
            <a:r>
              <a:rPr lang="de-DE" sz="1100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requiring</a:t>
            </a:r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99.9999 to 99.999 999 availability </a:t>
            </a:r>
            <a:r>
              <a:rPr lang="de-DE" sz="1100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de-DE" sz="1100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100" b="1" i="1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10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 m x 10 m x 5 m from 3GPP TS 22.104</a:t>
            </a:r>
            <a:endParaRPr lang="en-US" sz="1100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Table 2">
            <a:extLst>
              <a:ext uri="{FF2B5EF4-FFF2-40B4-BE49-F238E27FC236}">
                <a16:creationId xmlns:a16="http://schemas.microsoft.com/office/drawing/2014/main" id="{4902DDF5-CE0D-465E-9C0A-7FBB05C89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986739"/>
              </p:ext>
            </p:extLst>
          </p:nvPr>
        </p:nvGraphicFramePr>
        <p:xfrm>
          <a:off x="6717101" y="4925049"/>
          <a:ext cx="5032811" cy="161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258">
                  <a:extLst>
                    <a:ext uri="{9D8B030D-6E8A-4147-A177-3AD203B41FA5}">
                      <a16:colId xmlns:a16="http://schemas.microsoft.com/office/drawing/2014/main" val="1585465160"/>
                    </a:ext>
                  </a:extLst>
                </a:gridCol>
                <a:gridCol w="917285">
                  <a:extLst>
                    <a:ext uri="{9D8B030D-6E8A-4147-A177-3AD203B41FA5}">
                      <a16:colId xmlns:a16="http://schemas.microsoft.com/office/drawing/2014/main" val="3134445494"/>
                    </a:ext>
                  </a:extLst>
                </a:gridCol>
                <a:gridCol w="921207">
                  <a:extLst>
                    <a:ext uri="{9D8B030D-6E8A-4147-A177-3AD203B41FA5}">
                      <a16:colId xmlns:a16="http://schemas.microsoft.com/office/drawing/2014/main" val="3830979426"/>
                    </a:ext>
                  </a:extLst>
                </a:gridCol>
                <a:gridCol w="783676">
                  <a:extLst>
                    <a:ext uri="{9D8B030D-6E8A-4147-A177-3AD203B41FA5}">
                      <a16:colId xmlns:a16="http://schemas.microsoft.com/office/drawing/2014/main" val="963456337"/>
                    </a:ext>
                  </a:extLst>
                </a:gridCol>
                <a:gridCol w="1432385">
                  <a:extLst>
                    <a:ext uri="{9D8B030D-6E8A-4147-A177-3AD203B41FA5}">
                      <a16:colId xmlns:a16="http://schemas.microsoft.com/office/drawing/2014/main" val="3399005642"/>
                    </a:ext>
                  </a:extLst>
                </a:gridCol>
              </a:tblGrid>
              <a:tr h="545492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Message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size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byte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Transfer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interval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Latency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UEs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Survival time [</a:t>
                      </a:r>
                      <a:r>
                        <a:rPr lang="de-DE" sz="11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r>
                        <a:rPr lang="de-DE" sz="11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]</a:t>
                      </a:r>
                      <a:endParaRPr lang="en-US" sz="11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13350"/>
                  </a:ext>
                </a:extLst>
              </a:tr>
              <a:tr h="391635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1k</a:t>
                      </a:r>
                    </a:p>
                    <a:p>
                      <a:pPr marL="0" algn="ctr" defTabSz="1218987" rtl="0" eaLnBrk="1" latinLnBrk="0" hangingPunct="1"/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≤ 10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 transfer interval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 to 10 </a:t>
                      </a:r>
                      <a:endParaRPr lang="en-US" sz="1100" b="1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04961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marL="0" algn="ctr" defTabSz="1218987" rtl="0" eaLnBrk="1" latinLnBrk="0" hangingPunct="1"/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≤ 50 </a:t>
                      </a:r>
                      <a:r>
                        <a:rPr lang="en-US" sz="1100" b="1" kern="1200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ms</a:t>
                      </a:r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ctr" defTabSz="1218987" rtl="0" eaLnBrk="1" latinLnBrk="0" hangingPunct="1"/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&lt; transfer interval</a:t>
                      </a:r>
                    </a:p>
                    <a:p>
                      <a:pPr marL="0" algn="ctr" defTabSz="1218987" rtl="0" eaLnBrk="1" latinLnBrk="0" hangingPunct="1"/>
                      <a:endParaRPr lang="en-US" sz="1100" b="1" kern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 </a:t>
                      </a:r>
                      <a:r>
                        <a:rPr lang="de-DE" sz="1100" b="1" dirty="0" err="1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</a:t>
                      </a:r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10 </a:t>
                      </a:r>
                      <a:endParaRPr lang="en-US" sz="1100" b="1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de-DE" sz="11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95136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CCDBF983-5F0A-4B81-B725-8066BC526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592" y="3262776"/>
            <a:ext cx="3571659" cy="143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748E11D-2195-4D35-8A10-3BC75733658C}"/>
              </a:ext>
            </a:extLst>
          </p:cNvPr>
          <p:cNvSpPr/>
          <p:nvPr/>
        </p:nvSpPr>
        <p:spPr>
          <a:xfrm>
            <a:off x="7416592" y="4646008"/>
            <a:ext cx="386660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Figure: </a:t>
            </a:r>
            <a:r>
              <a:rPr lang="en-GB" sz="105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controller to controller use case from 3GPP TS 22.104</a:t>
            </a:r>
            <a:endParaRPr lang="en-US" sz="1100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C048D0-7335-4A6C-8AF1-4288B239B4D6}"/>
              </a:ext>
            </a:extLst>
          </p:cNvPr>
          <p:cNvSpPr/>
          <p:nvPr/>
        </p:nvSpPr>
        <p:spPr>
          <a:xfrm>
            <a:off x="6864297" y="6365410"/>
            <a:ext cx="510507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5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Table: </a:t>
            </a:r>
            <a:r>
              <a:rPr lang="en-GB" sz="1050" b="1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 from controller to controller use case from 3GPP TS 22.104</a:t>
            </a:r>
            <a:endParaRPr lang="en-US" sz="1100" b="1" i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9124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1EDF8-008E-4C3F-9236-E0A998071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Areas of Study for </a:t>
            </a:r>
            <a:r>
              <a:rPr lang="nn-NO" dirty="0"/>
              <a:t>Sidelink Enhancements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DAAB5-9AFD-49F4-A6EF-DBEC08D38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969205"/>
            <a:ext cx="11073384" cy="5393887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URLLC/</a:t>
            </a:r>
            <a:r>
              <a:rPr lang="en-US" u="sng" dirty="0" err="1">
                <a:latin typeface="Calibri" panose="020F0502020204030204" pitchFamily="34" charset="0"/>
                <a:cs typeface="Calibri" panose="020F0502020204030204" pitchFamily="34" charset="0"/>
              </a:rPr>
              <a:t>IIoT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895243" lvl="1" indent="-457200" algn="just"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Feasibility study for supporting URLLC communication for various industrial factory applications using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taking into account Rel17 URLLC-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IIoT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as baseline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[RAN1/RAN2] targeting:</a:t>
            </a:r>
          </a:p>
          <a:p>
            <a:pPr marL="1121688" lvl="2" indent="-457200" algn="just">
              <a:lnSpc>
                <a:spcPct val="15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Improvements to physical layer reliability and latency of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control/data channel communications</a:t>
            </a:r>
          </a:p>
          <a:p>
            <a:pPr marL="664488" lvl="2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        In-coverage, partial coverage and out-of-coverage scenarios for FR1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895243" lvl="1" indent="-457200" algn="just"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Study on the need and implementation of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based time sensitive communication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[RAN1/RAN2]</a:t>
            </a:r>
          </a:p>
          <a:p>
            <a:pPr marL="1121688" lvl="2" indent="-457200" algn="just">
              <a:lnSpc>
                <a:spcPct val="15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Potential impact on 3GPP architecture in collaborations with SA WG2 </a:t>
            </a:r>
          </a:p>
          <a:p>
            <a:endParaRPr lang="de-DE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0059CE-AF12-4D3A-9AD0-5CADF3974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61403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1139</Words>
  <Application>Microsoft Office PowerPoint</Application>
  <PresentationFormat>Custom</PresentationFormat>
  <Paragraphs>219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Lenovo Master</vt:lpstr>
      <vt:lpstr>Rel-19: Motivation for studying enhancements to URLLC for industrial factory applications</vt:lpstr>
      <vt:lpstr>NR Sidelink Evolution </vt:lpstr>
      <vt:lpstr>Motivation for using sidelink in industrial communications (1/2)</vt:lpstr>
      <vt:lpstr>Motivation for using sidelink in industrial communications (1/2)</vt:lpstr>
      <vt:lpstr>Sidelink URLLC/IIoT (1)</vt:lpstr>
      <vt:lpstr>Sidelink URLLC/IIoT (2)</vt:lpstr>
      <vt:lpstr>Proposed Areas of Study for Sidelink Enhancements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Ravi.Kuchibhotla@motorola.com</dc:creator>
  <cp:lastModifiedBy>Karthikeyan Ganesan</cp:lastModifiedBy>
  <cp:revision>329</cp:revision>
  <dcterms:created xsi:type="dcterms:W3CDTF">2020-11-11T10:47:48Z</dcterms:created>
  <dcterms:modified xsi:type="dcterms:W3CDTF">2023-03-13T18:10:19Z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2023-03-08T20:03:43Z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17e111c4-ee1b-447e-be0d-07dfb02fa50a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