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76" r:id="rId2"/>
    <p:sldId id="1933" r:id="rId3"/>
    <p:sldId id="1934" r:id="rId4"/>
    <p:sldId id="1943" r:id="rId5"/>
    <p:sldId id="1936" r:id="rId6"/>
    <p:sldId id="1946" r:id="rId7"/>
    <p:sldId id="1947" r:id="rId8"/>
    <p:sldId id="1941" r:id="rId9"/>
    <p:sldId id="1944" r:id="rId10"/>
    <p:sldId id="1945" r:id="rId11"/>
    <p:sldId id="421" r:id="rId12"/>
    <p:sldId id="347" r:id="rId13"/>
    <p:sldId id="194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0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e Si" initials="YS" lastIdx="1" clrIdx="0">
    <p:extLst>
      <p:ext uri="{19B8F6BF-5375-455C-9EA6-DF929625EA0E}">
        <p15:presenceInfo xmlns:p15="http://schemas.microsoft.com/office/powerpoint/2012/main" userId="S-1-5-21-2660122827-3251746268-3620619969-308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0" autoAdjust="0"/>
    <p:restoredTop sz="90413" autoAdjust="0"/>
  </p:normalViewPr>
  <p:slideViewPr>
    <p:cSldViewPr snapToGrid="0">
      <p:cViewPr varScale="1">
        <p:scale>
          <a:sx n="93" d="100"/>
          <a:sy n="93" d="100"/>
        </p:scale>
        <p:origin x="117" y="57"/>
      </p:cViewPr>
      <p:guideLst>
        <p:guide orient="horz" pos="2183"/>
        <p:guide pos="38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vivo_5g_files\&#31169;&#20154;&#25991;&#26723;\&#23004;&#28828;\&#39033;&#30446;&#32452;&#24037;&#20316;\sidelink%20underlay\sidelink%20underlay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altLang="zh-CN" sz="900" b="1"/>
              <a:t>Uplink </a:t>
            </a:r>
            <a:r>
              <a:rPr lang="en-US" sz="900" b="1"/>
              <a:t>UPT loss in Dense Urban Scenario</a:t>
            </a:r>
            <a:endParaRPr lang="zh-CN" sz="900" b="1"/>
          </a:p>
        </c:rich>
      </c:tx>
      <c:layout>
        <c:manualLayout>
          <c:xMode val="edge"/>
          <c:yMode val="edge"/>
          <c:x val="0.25670258431380499"/>
          <c:y val="7.650066302487078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9719305225073749"/>
          <c:y val="0.1428174308663174"/>
          <c:w val="0.66471517680880932"/>
          <c:h val="0.689742261023841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Mean UPT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193247962747380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CC-469B-9E4E-BC177F915EE7}"/>
                </c:ext>
              </c:extLst>
            </c:dLbl>
            <c:dLbl>
              <c:idx val="1"/>
              <c:layout>
                <c:manualLayout>
                  <c:x val="0"/>
                  <c:y val="2.3573923166472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BCC-469B-9E4E-BC177F915EE7}"/>
                </c:ext>
              </c:extLst>
            </c:dLbl>
            <c:dLbl>
              <c:idx val="2"/>
              <c:layout>
                <c:manualLayout>
                  <c:x val="0"/>
                  <c:y val="2.3573923166472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BCC-469B-9E4E-BC177F915EE7}"/>
                </c:ext>
              </c:extLst>
            </c:dLbl>
            <c:dLbl>
              <c:idx val="3"/>
              <c:layout>
                <c:manualLayout>
                  <c:x val="-8.7383801465914159E-17"/>
                  <c:y val="2.3573923166472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BCC-469B-9E4E-BC177F915E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Baseline</c:v>
                </c:pt>
                <c:pt idx="1">
                  <c:v>PSD=-20</c:v>
                </c:pt>
                <c:pt idx="2">
                  <c:v>PSD=-40</c:v>
                </c:pt>
                <c:pt idx="3">
                  <c:v>PSD=-60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419.95100000000002</c:v>
                </c:pt>
                <c:pt idx="1">
                  <c:v>400.39769999999999</c:v>
                </c:pt>
                <c:pt idx="2">
                  <c:v>417.846</c:v>
                </c:pt>
                <c:pt idx="3">
                  <c:v>419.2269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BCC-469B-9E4E-BC177F915E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4"/>
        <c:overlap val="-27"/>
        <c:axId val="594864064"/>
        <c:axId val="594025984"/>
      </c:barChart>
      <c:lineChart>
        <c:grouping val="standard"/>
        <c:varyColors val="0"/>
        <c:ser>
          <c:idx val="1"/>
          <c:order val="1"/>
          <c:tx>
            <c:strRef>
              <c:f>Sheet1!$F$1</c:f>
              <c:strCache>
                <c:ptCount val="1"/>
                <c:pt idx="0">
                  <c:v>UPT loss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triangle"/>
            <c:size val="3"/>
            <c:spPr>
              <a:solidFill>
                <a:schemeClr val="accent2"/>
              </a:solidFill>
              <a:ln w="317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700" b="0" i="0" u="none" strike="noStrike" kern="1200" baseline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Baseline</c:v>
                </c:pt>
                <c:pt idx="1">
                  <c:v>PSD=-20</c:v>
                </c:pt>
                <c:pt idx="2">
                  <c:v>PSD=-40</c:v>
                </c:pt>
                <c:pt idx="3">
                  <c:v>PSD=-60</c:v>
                </c:pt>
              </c:strCache>
            </c:strRef>
          </c:cat>
          <c:val>
            <c:numRef>
              <c:f>Sheet1!$F$2:$F$5</c:f>
              <c:numCache>
                <c:formatCode>0.00%</c:formatCode>
                <c:ptCount val="4"/>
                <c:pt idx="1">
                  <c:v>4.6558637933087281E-2</c:v>
                </c:pt>
                <c:pt idx="2">
                  <c:v>5.0101202524109661E-3</c:v>
                </c:pt>
                <c:pt idx="3">
                  <c:v>1.7218716513870416E-3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BCC-469B-9E4E-BC177F915E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4858864"/>
        <c:axId val="594025568"/>
      </c:lineChart>
      <c:catAx>
        <c:axId val="59486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594025984"/>
        <c:crosses val="autoZero"/>
        <c:auto val="1"/>
        <c:lblAlgn val="ctr"/>
        <c:lblOffset val="100"/>
        <c:noMultiLvlLbl val="0"/>
      </c:catAx>
      <c:valAx>
        <c:axId val="594025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800" b="1"/>
                  <a:t>UPT(Mbps)</a:t>
                </a:r>
                <a:endParaRPr lang="zh-CN" sz="800" b="1"/>
              </a:p>
            </c:rich>
          </c:tx>
          <c:layout>
            <c:manualLayout>
              <c:xMode val="edge"/>
              <c:yMode val="edge"/>
              <c:x val="4.0576181781294381E-3"/>
              <c:y val="0.3292122399722796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zh-CN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594864064"/>
        <c:crosses val="autoZero"/>
        <c:crossBetween val="between"/>
      </c:valAx>
      <c:valAx>
        <c:axId val="594025568"/>
        <c:scaling>
          <c:orientation val="minMax"/>
          <c:max val="6.0000000000000012E-2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594858864"/>
        <c:crosses val="max"/>
        <c:crossBetween val="between"/>
      </c:valAx>
      <c:catAx>
        <c:axId val="5948588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940255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3777347267952"/>
          <c:y val="0.91034139505596445"/>
          <c:w val="0.56479776607351961"/>
          <c:h val="8.96586333385109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latin typeface="Times New Roman" panose="02020603050405020304" pitchFamily="18" charset="0"/>
          <a:cs typeface="Times New Roman" panose="02020603050405020304" pitchFamily="18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/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/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 sz="1800" b="0" i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  <a:lvl2pPr marL="4572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4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6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8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/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/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/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/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/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/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4863" y="762246"/>
            <a:ext cx="979572" cy="257702"/>
          </a:xfrm>
          <a:prstGeom prst="rect">
            <a:avLst/>
          </a:prstGeom>
        </p:spPr>
      </p:pic>
      <p:sp>
        <p:nvSpPr>
          <p:cNvPr id="7" name="内容占位符 6"/>
          <p:cNvSpPr txBox="1"/>
          <p:nvPr/>
        </p:nvSpPr>
        <p:spPr>
          <a:xfrm>
            <a:off x="734862" y="2433345"/>
            <a:ext cx="10267917" cy="2622508"/>
          </a:xfrm>
          <a:prstGeom prst="rect">
            <a:avLst/>
          </a:prstGeom>
          <a:solidFill>
            <a:schemeClr val="accent5">
              <a:lumMod val="75000"/>
              <a:alpha val="82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" b="0" i="0" kern="1200">
                <a:solidFill>
                  <a:schemeClr val="accent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#9</a:t>
            </a:r>
            <a:r>
              <a:rPr lang="en-US" altLang="zh-CN" sz="1600" b="1" dirty="0">
                <a:solidFill>
                  <a:schemeClr val="bg1"/>
                </a:solidFill>
              </a:rPr>
              <a:t>9 </a:t>
            </a:r>
            <a:r>
              <a:rPr lang="en-GB" altLang="zh-CN" sz="1600" b="1" dirty="0">
                <a:solidFill>
                  <a:schemeClr val="bg1"/>
                </a:solidFill>
              </a:rPr>
              <a:t>	 					            </a:t>
            </a:r>
            <a:r>
              <a:rPr lang="en-US" altLang="zh-CN" sz="1600" b="1" dirty="0">
                <a:solidFill>
                  <a:schemeClr val="bg1"/>
                </a:solidFill>
              </a:rPr>
              <a:t>RP-230380</a:t>
            </a:r>
            <a:endParaRPr lang="zh-CN" altLang="zh-CN" sz="1600" b="1" dirty="0">
              <a:solidFill>
                <a:schemeClr val="bg1"/>
              </a:solidFill>
            </a:endParaRPr>
          </a:p>
          <a:p>
            <a:r>
              <a:rPr lang="nl-NL" altLang="zh-CN" sz="1600" b="1" dirty="0">
                <a:solidFill>
                  <a:schemeClr val="bg1"/>
                </a:solidFill>
              </a:rPr>
              <a:t>Rotterdam, Netherlands, March 20-23, 2023</a:t>
            </a:r>
            <a:endParaRPr lang="zh-CN" altLang="zh-CN" sz="1600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16" name="文本占位符 4"/>
          <p:cNvSpPr txBox="1"/>
          <p:nvPr/>
        </p:nvSpPr>
        <p:spPr>
          <a:xfrm>
            <a:off x="803756" y="3429000"/>
            <a:ext cx="10199023" cy="4987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b="0" i="0" kern="120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400" b="1" dirty="0">
                <a:latin typeface="vivo type CNS Light" charset="-122"/>
                <a:ea typeface="vivo type CNS Light" charset="-122"/>
                <a:cs typeface="vivo type CNS Light" charset="-122"/>
              </a:rPr>
              <a:t>Motivations on further sidelink enhancement in Rel-19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734863" y="4328212"/>
            <a:ext cx="3709464" cy="60734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 </a:t>
            </a:r>
            <a:r>
              <a:rPr lang="en-US" altLang="zh-CN" b="1" dirty="0"/>
              <a:t>9.13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398500-C201-4421-88D0-E916E9FCC79C}"/>
              </a:ext>
            </a:extLst>
          </p:cNvPr>
          <p:cNvSpPr>
            <a:spLocks noGrp="1"/>
          </p:cNvSpPr>
          <p:nvPr>
            <p:ph sz="quarter" idx="59"/>
          </p:nvPr>
        </p:nvSpPr>
        <p:spPr/>
        <p:txBody>
          <a:bodyPr/>
          <a:lstStyle/>
          <a:p>
            <a:r>
              <a:rPr lang="en-US" dirty="0">
                <a:latin typeface="方正兰亭黑简体"/>
                <a:sym typeface="Wingdings" panose="05000000000000000000" pitchFamily="2" charset="2"/>
              </a:rPr>
              <a:t>NR </a:t>
            </a:r>
            <a:r>
              <a:rPr lang="en-US" dirty="0">
                <a:sym typeface="Wingdings" panose="05000000000000000000" pitchFamily="2" charset="2"/>
              </a:rPr>
              <a:t>sidelink</a:t>
            </a:r>
            <a:r>
              <a:rPr lang="en-US" dirty="0">
                <a:latin typeface="方正兰亭黑简体"/>
                <a:sym typeface="Wingdings" panose="05000000000000000000" pitchFamily="2" charset="2"/>
              </a:rPr>
              <a:t> has very high potentials to enable 3GPP system in the personal IoT market</a:t>
            </a:r>
          </a:p>
          <a:p>
            <a:pPr lvl="1"/>
            <a:r>
              <a:rPr lang="en-US" dirty="0">
                <a:latin typeface="方正兰亭黑简体"/>
                <a:sym typeface="Wingdings" panose="05000000000000000000" pitchFamily="2" charset="2"/>
              </a:rPr>
              <a:t>E.g., highly controllable/manageable with operators involved</a:t>
            </a:r>
          </a:p>
          <a:p>
            <a:endParaRPr lang="en-US" dirty="0">
              <a:latin typeface="方正兰亭黑简体"/>
            </a:endParaRPr>
          </a:p>
          <a:p>
            <a:r>
              <a:rPr lang="en-US" dirty="0">
                <a:latin typeface="方正兰亭黑简体"/>
              </a:rPr>
              <a:t>However, the </a:t>
            </a:r>
            <a:r>
              <a:rPr lang="en-US" b="1" dirty="0">
                <a:latin typeface="方正兰亭黑简体"/>
              </a:rPr>
              <a:t>power consumption and device complexity </a:t>
            </a:r>
            <a:r>
              <a:rPr lang="en-US" dirty="0">
                <a:latin typeface="方正兰亭黑简体"/>
              </a:rPr>
              <a:t>level are not good enough for many commercial personal devices</a:t>
            </a:r>
            <a:r>
              <a:rPr lang="en-US" dirty="0"/>
              <a:t> (HMD, watch, earbud, etc.)</a:t>
            </a:r>
            <a:r>
              <a:rPr lang="en-US" dirty="0">
                <a:latin typeface="方正兰亭黑简体"/>
              </a:rPr>
              <a:t>.</a:t>
            </a:r>
          </a:p>
          <a:p>
            <a:pPr marL="0" indent="0">
              <a:buNone/>
            </a:pPr>
            <a:endParaRPr lang="en-US" b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0D41CD-CD3A-438F-8603-5F57BB27410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ED2EB1-6031-4BD9-B606-656E41DD2830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267033"/>
          </a:xfrm>
        </p:spPr>
        <p:txBody>
          <a:bodyPr/>
          <a:lstStyle/>
          <a:p>
            <a:r>
              <a:rPr lang="en-US" dirty="0"/>
              <a:t>SL </a:t>
            </a:r>
            <a:r>
              <a:rPr lang="en-US" dirty="0" err="1"/>
              <a:t>RedCap</a:t>
            </a:r>
            <a:endParaRPr 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FF72E3F-4A83-44CA-996A-D890BB647A9D}"/>
              </a:ext>
            </a:extLst>
          </p:cNvPr>
          <p:cNvSpPr txBox="1">
            <a:spLocks/>
          </p:cNvSpPr>
          <p:nvPr/>
        </p:nvSpPr>
        <p:spPr>
          <a:xfrm>
            <a:off x="629587" y="3919388"/>
            <a:ext cx="10603043" cy="2451702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Proposal: </a:t>
            </a:r>
            <a:r>
              <a:rPr kumimoji="1" lang="en-US" altLang="zh-CN" sz="1600" dirty="0">
                <a:ea typeface="方正兰亭黑简体" panose="02000000000000000000" pitchFamily="2" charset="-122"/>
              </a:rPr>
              <a:t>Supporting SL </a:t>
            </a:r>
            <a:r>
              <a:rPr kumimoji="1" lang="en-US" altLang="zh-CN" sz="1600" dirty="0" err="1">
                <a:ea typeface="方正兰亭黑简体" panose="02000000000000000000" pitchFamily="2" charset="-122"/>
              </a:rPr>
              <a:t>RedCap</a:t>
            </a:r>
            <a:r>
              <a:rPr kumimoji="1" lang="en-US" altLang="zh-CN" sz="1600" dirty="0">
                <a:ea typeface="方正兰亭黑简体" panose="02000000000000000000" pitchFamily="2" charset="-122"/>
              </a:rPr>
              <a:t> in Rel-19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u="sng" dirty="0">
                <a:solidFill>
                  <a:schemeClr val="tx1"/>
                </a:solidFill>
                <a:latin typeface="+mn-lt"/>
                <a:ea typeface="方正兰亭黑简体" panose="02000000000000000000" pitchFamily="2" charset="-122"/>
              </a:rPr>
              <a:t>Enabling PA-less sidelink device (next page)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方正兰亭黑简体" panose="02000000000000000000" pitchFamily="2" charset="-122"/>
              </a:rPr>
              <a:t>Enabling very low power (VLP) operations (such as SL underlay, VLP channel access, etc.)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方正兰亭黑简体" panose="02000000000000000000" pitchFamily="2" charset="-122"/>
              </a:rPr>
              <a:t>Introducing SL WUS signal and operations</a:t>
            </a: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5296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75849CD-9309-4DBA-A90C-6BED8EBB96E9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0744" y="1206111"/>
            <a:ext cx="11033080" cy="117607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UE power class</a:t>
            </a:r>
          </a:p>
          <a:p>
            <a:pPr lvl="1"/>
            <a:r>
              <a:rPr lang="en-US" dirty="0"/>
              <a:t>Power class 3 (23dBm), Power class 2(26dBm) supported for general use cases of Uu (as well as for sidelink)</a:t>
            </a:r>
          </a:p>
          <a:p>
            <a:pPr lvl="1"/>
            <a:r>
              <a:rPr lang="en-US" dirty="0"/>
              <a:t>LTE </a:t>
            </a:r>
            <a:r>
              <a:rPr lang="en-US" dirty="0" err="1"/>
              <a:t>eMTC</a:t>
            </a:r>
            <a:r>
              <a:rPr lang="en-US" dirty="0"/>
              <a:t> and NB-IOT supports power class 5 (20dBm) and power class 6 (14dBm) (Not supported for sidelink</a:t>
            </a:r>
            <a:r>
              <a:rPr lang="en-US" dirty="0">
                <a:latin typeface="vivo Bold"/>
                <a:ea typeface="方正兰亭黑简体" panose="02000000000000000000"/>
                <a:cs typeface="Calibri" panose="020F0502020204030204" pitchFamily="34" charset="0"/>
              </a:rPr>
              <a:t>)</a:t>
            </a:r>
            <a:endParaRPr 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577C90-1788-4901-9B9E-5ADEF2C85638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PA-less sidelink devices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6DD6F15-5009-4A24-98D2-EAEC0BD69699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SL </a:t>
            </a:r>
            <a:r>
              <a:rPr lang="en-US" dirty="0" err="1"/>
              <a:t>RedCap</a:t>
            </a:r>
            <a:endParaRPr 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D6C285C-C390-46EE-9E4D-662E1BE57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4540" y="2444096"/>
            <a:ext cx="6417460" cy="4047691"/>
          </a:xfrm>
          <a:prstGeom prst="rect">
            <a:avLst/>
          </a:prstGeom>
        </p:spPr>
      </p:pic>
      <p:sp>
        <p:nvSpPr>
          <p:cNvPr id="6" name="内容占位符 1">
            <a:extLst>
              <a:ext uri="{FF2B5EF4-FFF2-40B4-BE49-F238E27FC236}">
                <a16:creationId xmlns:a16="http://schemas.microsoft.com/office/drawing/2014/main" id="{0764D97E-89A5-41AE-A37F-B9FF3D4ECF61}"/>
              </a:ext>
            </a:extLst>
          </p:cNvPr>
          <p:cNvSpPr txBox="1">
            <a:spLocks/>
          </p:cNvSpPr>
          <p:nvPr/>
        </p:nvSpPr>
        <p:spPr>
          <a:xfrm>
            <a:off x="560744" y="2924324"/>
            <a:ext cx="5310217" cy="342009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228600" indent="-228600" algn="l" defTabSz="914355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GaAs based external PA is required to support 23dBm</a:t>
            </a:r>
          </a:p>
          <a:p>
            <a:pPr lvl="1"/>
            <a:r>
              <a:rPr lang="en-US" sz="1400" dirty="0"/>
              <a:t>The </a:t>
            </a:r>
            <a:r>
              <a:rPr lang="en-US" sz="1400" u="sng" dirty="0"/>
              <a:t>PAE (PA efficiency) </a:t>
            </a:r>
            <a:r>
              <a:rPr lang="en-US" sz="1400" dirty="0"/>
              <a:t>is very low (less than 5%) at low power level, e.g. 0~10dBm</a:t>
            </a:r>
          </a:p>
          <a:p>
            <a:pPr lvl="2"/>
            <a:r>
              <a:rPr lang="en-US" sz="1400" dirty="0"/>
              <a:t>Typically for personal IoT or XR/gaming where the traffic is predominately within the localized area</a:t>
            </a:r>
          </a:p>
          <a:p>
            <a:pPr lvl="1"/>
            <a:r>
              <a:rPr lang="en-US" sz="1400" dirty="0"/>
              <a:t>GaAs based PA also increases the </a:t>
            </a:r>
            <a:r>
              <a:rPr lang="en-US" sz="1400" u="sng" dirty="0"/>
              <a:t>device cost</a:t>
            </a:r>
          </a:p>
          <a:p>
            <a:pPr lvl="2"/>
            <a:r>
              <a:rPr lang="en-US" sz="1400" dirty="0"/>
              <a:t>10-12% overall relative cost saving</a:t>
            </a:r>
          </a:p>
          <a:p>
            <a:pPr lvl="1"/>
            <a:r>
              <a:rPr lang="en-US" sz="1400" dirty="0"/>
              <a:t>Consuming internal </a:t>
            </a:r>
            <a:r>
              <a:rPr lang="en-US" sz="1400" u="sng" dirty="0"/>
              <a:t>device space</a:t>
            </a:r>
          </a:p>
          <a:p>
            <a:pPr lvl="2"/>
            <a:r>
              <a:rPr lang="en-US" sz="1400" dirty="0"/>
              <a:t>Especially for some personal IoT device such as glasses frames, earbuds, blood pressure monitor, </a:t>
            </a:r>
            <a:r>
              <a:rPr lang="en-US" sz="1400" dirty="0" err="1"/>
              <a:t>etc</a:t>
            </a:r>
            <a:endParaRPr lang="en-US" sz="1400" dirty="0"/>
          </a:p>
          <a:p>
            <a:pPr lvl="2"/>
            <a:endParaRPr lang="en-US" sz="1400" dirty="0"/>
          </a:p>
          <a:p>
            <a:pPr lvl="1"/>
            <a:endParaRPr lang="en-US" sz="1400" dirty="0"/>
          </a:p>
          <a:p>
            <a:endParaRPr lang="en-US" sz="1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4880B4-7D07-44C6-9B04-0C4CB24EDF81}"/>
              </a:ext>
            </a:extLst>
          </p:cNvPr>
          <p:cNvSpPr txBox="1"/>
          <p:nvPr/>
        </p:nvSpPr>
        <p:spPr>
          <a:xfrm>
            <a:off x="5505077" y="6406328"/>
            <a:ext cx="69563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>
                <a:latin typeface="Arial" panose="020B0604020202020204" pitchFamily="34" charset="0"/>
                <a:cs typeface="Arial" panose="020B0604020202020204" pitchFamily="34" charset="0"/>
              </a:rPr>
              <a:t>Figure 1. Power efficiency (marked red when less than 5%), N78 and N41 </a:t>
            </a:r>
          </a:p>
          <a:p>
            <a:pPr algn="ctr"/>
            <a:r>
              <a:rPr lang="en-US" altLang="zh-CN" sz="1100" b="1" dirty="0">
                <a:latin typeface="Arial" panose="020B0604020202020204" pitchFamily="34" charset="0"/>
                <a:cs typeface="Arial" panose="020B0604020202020204" pitchFamily="34" charset="0"/>
              </a:rPr>
              <a:t>Two PA implementation choices:</a:t>
            </a:r>
            <a:r>
              <a:rPr lang="zh-CN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100" b="1" dirty="0">
                <a:latin typeface="Arial" panose="020B0604020202020204" pitchFamily="34" charset="0"/>
                <a:cs typeface="Arial" panose="020B0604020202020204" pitchFamily="34" charset="0"/>
              </a:rPr>
              <a:t>1) Constant 4.2V P_DC; 2) APT (adaptive power tracking)</a:t>
            </a:r>
          </a:p>
        </p:txBody>
      </p:sp>
    </p:spTree>
    <p:extLst>
      <p:ext uri="{BB962C8B-B14F-4D97-AF65-F5344CB8AC3E}">
        <p14:creationId xmlns:p14="http://schemas.microsoft.com/office/powerpoint/2010/main" val="2091154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577C90-1788-4901-9B9E-5ADEF2C85638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6DD6F15-5009-4A24-98D2-EAEC0BD69699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SLS evaluation assumption for sidelink underlay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B97F0A56-5262-0B96-2FA3-D85E1AB499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595358"/>
              </p:ext>
            </p:extLst>
          </p:nvPr>
        </p:nvGraphicFramePr>
        <p:xfrm>
          <a:off x="1303106" y="1343505"/>
          <a:ext cx="9585788" cy="51005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1218">
                  <a:extLst>
                    <a:ext uri="{9D8B030D-6E8A-4147-A177-3AD203B41FA5}">
                      <a16:colId xmlns:a16="http://schemas.microsoft.com/office/drawing/2014/main" val="2326770180"/>
                    </a:ext>
                  </a:extLst>
                </a:gridCol>
                <a:gridCol w="7114570">
                  <a:extLst>
                    <a:ext uri="{9D8B030D-6E8A-4147-A177-3AD203B41FA5}">
                      <a16:colId xmlns:a16="http://schemas.microsoft.com/office/drawing/2014/main" val="250372550"/>
                    </a:ext>
                  </a:extLst>
                </a:gridCol>
              </a:tblGrid>
              <a:tr h="20926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Parameters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Value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2095540152"/>
                  </a:ext>
                </a:extLst>
              </a:tr>
              <a:tr h="20926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Scenario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Dense Urban single layer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4201934403"/>
                  </a:ext>
                </a:extLst>
              </a:tr>
              <a:tr h="236189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Layout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hexagonal grid, 7 macro sites, 3 sectors per site with wrap around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1402491043"/>
                  </a:ext>
                </a:extLst>
              </a:tr>
              <a:tr h="18066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Inter-BS distance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200m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2538066187"/>
                  </a:ext>
                </a:extLst>
              </a:tr>
              <a:tr h="20464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Minimum BS-UE (2D) distance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35m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1277294899"/>
                  </a:ext>
                </a:extLst>
              </a:tr>
              <a:tr h="20464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Minimum UE-UE (2D) distance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2m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89362782"/>
                  </a:ext>
                </a:extLst>
              </a:tr>
              <a:tr h="202337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Carrier frequency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4GHz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2270245380"/>
                  </a:ext>
                </a:extLst>
              </a:tr>
              <a:tr h="21080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Simulation bandwidth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100MHz (273RB for 30kHz SCS)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2087468514"/>
                  </a:ext>
                </a:extLst>
              </a:tr>
              <a:tr h="148099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Subcarrier spacing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30kHz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503146106"/>
                  </a:ext>
                </a:extLst>
              </a:tr>
              <a:tr h="150406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TDD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All UL slot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33584229"/>
                  </a:ext>
                </a:extLst>
              </a:tr>
              <a:tr h="20926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BS Tx power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49dBm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2704059181"/>
                  </a:ext>
                </a:extLst>
              </a:tr>
              <a:tr h="20926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UE Tx power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23dBm, P0 = -80, Alpha = 0.8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1723345145"/>
                  </a:ext>
                </a:extLst>
              </a:tr>
              <a:tr h="20926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UE distribution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80% indoor 3km/h and 20% outdoor 30km/h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1757634448"/>
                  </a:ext>
                </a:extLst>
              </a:tr>
              <a:tr h="162331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BS receiver noise figure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5dB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614531331"/>
                  </a:ext>
                </a:extLst>
              </a:tr>
              <a:tr h="88159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UE receiver noise figure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9dB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1685305140"/>
                  </a:ext>
                </a:extLst>
              </a:tr>
              <a:tr h="19919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0">
                          <a:effectLst/>
                        </a:rPr>
                        <a:t>UE number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10 </a:t>
                      </a:r>
                      <a:r>
                        <a:rPr lang="en-US" sz="1200" kern="100" dirty="0" err="1">
                          <a:effectLst/>
                        </a:rPr>
                        <a:t>uu</a:t>
                      </a:r>
                      <a:r>
                        <a:rPr lang="en-US" sz="1200" kern="100" dirty="0">
                          <a:effectLst/>
                        </a:rPr>
                        <a:t> users/cell, </a:t>
                      </a:r>
                      <a:r>
                        <a:rPr lang="en-US" sz="1200" kern="0" dirty="0">
                          <a:effectLst/>
                        </a:rPr>
                        <a:t>5 D2D pairs/cell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1401136061"/>
                  </a:ext>
                </a:extLst>
              </a:tr>
              <a:tr h="9555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BS antenna height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25m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2424140339"/>
                  </a:ext>
                </a:extLst>
              </a:tr>
              <a:tr h="9555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UE antenna height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 err="1">
                          <a:effectLst/>
                        </a:rPr>
                        <a:t>h</a:t>
                      </a:r>
                      <a:r>
                        <a:rPr lang="en-US" sz="1200" kern="100" baseline="-25000" dirty="0" err="1">
                          <a:effectLst/>
                        </a:rPr>
                        <a:t>UT</a:t>
                      </a:r>
                      <a:r>
                        <a:rPr lang="en-US" sz="1200" kern="100" baseline="-25000" dirty="0">
                          <a:effectLst/>
                        </a:rPr>
                        <a:t> </a:t>
                      </a:r>
                      <a:r>
                        <a:rPr lang="en-US" sz="1200" kern="100" dirty="0">
                          <a:effectLst/>
                        </a:rPr>
                        <a:t>= 3(nf</a:t>
                      </a:r>
                      <a:r>
                        <a:rPr lang="en-US" sz="1200" kern="100" baseline="-25000" dirty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-1) +1.5, nf</a:t>
                      </a:r>
                      <a:r>
                        <a:rPr lang="en-US" sz="1200" kern="100" baseline="-25000" dirty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 for outdoor UEs: 1, nf</a:t>
                      </a:r>
                      <a:r>
                        <a:rPr lang="en-US" sz="1200" kern="100" baseline="-25000" dirty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 for indoor UEs: nf</a:t>
                      </a:r>
                      <a:r>
                        <a:rPr lang="en-US" sz="1200" kern="100" baseline="-25000" dirty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~uniform (1, Nf</a:t>
                      </a:r>
                      <a:r>
                        <a:rPr lang="en-US" sz="1200" kern="100" baseline="-25000" dirty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) where Nf</a:t>
                      </a:r>
                      <a:r>
                        <a:rPr lang="en-US" sz="1200" kern="100" baseline="-25000" dirty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 = 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62786173"/>
                  </a:ext>
                </a:extLst>
              </a:tr>
              <a:tr h="9555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BS antenna configurations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(</a:t>
                      </a:r>
                      <a:r>
                        <a:rPr lang="en-US" sz="1200" kern="100" dirty="0" err="1">
                          <a:effectLst/>
                        </a:rPr>
                        <a:t>M,N,P,Mg,Ng;Mp,Np</a:t>
                      </a:r>
                      <a:r>
                        <a:rPr lang="en-US" sz="1200" kern="100" dirty="0">
                          <a:effectLst/>
                        </a:rPr>
                        <a:t>)= (8,8,2,1,1;2,8), (</a:t>
                      </a:r>
                      <a:r>
                        <a:rPr lang="en-US" sz="1200" kern="100" dirty="0" err="1">
                          <a:effectLst/>
                        </a:rPr>
                        <a:t>dH</a:t>
                      </a:r>
                      <a:r>
                        <a:rPr lang="en-US" sz="1200" kern="100" dirty="0">
                          <a:effectLst/>
                        </a:rPr>
                        <a:t>, </a:t>
                      </a:r>
                      <a:r>
                        <a:rPr lang="en-US" sz="1200" kern="100" dirty="0" err="1">
                          <a:effectLst/>
                        </a:rPr>
                        <a:t>dV</a:t>
                      </a:r>
                      <a:r>
                        <a:rPr lang="en-US" sz="1200" kern="100" dirty="0">
                          <a:effectLst/>
                        </a:rPr>
                        <a:t>) =(0.5, 0.8)λ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2396878749"/>
                  </a:ext>
                </a:extLst>
              </a:tr>
              <a:tr h="9555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Uu UE antenna configurations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(</a:t>
                      </a:r>
                      <a:r>
                        <a:rPr lang="en-US" sz="1200" kern="100" dirty="0" err="1">
                          <a:effectLst/>
                        </a:rPr>
                        <a:t>M,N,P,Mg,Ng;Mp,Np</a:t>
                      </a:r>
                      <a:r>
                        <a:rPr lang="en-US" sz="1200" kern="100" dirty="0">
                          <a:effectLst/>
                        </a:rPr>
                        <a:t>)= (1,2,2,1,1; 1,2)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839073486"/>
                  </a:ext>
                </a:extLst>
              </a:tr>
              <a:tr h="9555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SL UE antenna configurations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(</a:t>
                      </a:r>
                      <a:r>
                        <a:rPr lang="en-US" sz="1200" kern="100" dirty="0" err="1">
                          <a:effectLst/>
                        </a:rPr>
                        <a:t>M,N,P,Mg,Ng;Mp,Np</a:t>
                      </a:r>
                      <a:r>
                        <a:rPr lang="en-US" sz="1200" kern="100" dirty="0">
                          <a:effectLst/>
                        </a:rPr>
                        <a:t>)= (1,1,1,1,1; 1,1)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720801060"/>
                  </a:ext>
                </a:extLst>
              </a:tr>
              <a:tr h="9555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receiver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MMSE-IRC as the baseline receiver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1204140418"/>
                  </a:ext>
                </a:extLst>
              </a:tr>
              <a:tr h="22673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Traffic model for Uu UL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0.5Mbytes/packet, 18 packet/s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13292607"/>
                  </a:ext>
                </a:extLst>
              </a:tr>
              <a:tr h="7406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altLang="zh-CN" sz="12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Traffic model for sidelink</a:t>
                      </a:r>
                      <a:endParaRPr lang="zh-CN" altLang="en-US" sz="1200" b="1" kern="1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</a:pPr>
                      <a:r>
                        <a:rPr lang="en-US" altLang="zh-CN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 buffer</a:t>
                      </a:r>
                      <a:endParaRPr lang="zh-CN" altLang="en-US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257695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181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71A9E0-71F0-409E-8A1B-0731FA148DD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b="1" dirty="0"/>
              <a:t>SL underlay</a:t>
            </a:r>
          </a:p>
          <a:p>
            <a:r>
              <a:rPr lang="en-US" dirty="0"/>
              <a:t>SL </a:t>
            </a:r>
            <a:r>
              <a:rPr lang="en-US" dirty="0" err="1"/>
              <a:t>RedCap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E92BBF5-9182-4326-A693-D3BE4DC3EF0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77501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1">
            <a:extLst>
              <a:ext uri="{FF2B5EF4-FFF2-40B4-BE49-F238E27FC236}">
                <a16:creationId xmlns:a16="http://schemas.microsoft.com/office/drawing/2014/main" id="{DF0FBC1F-8469-1DFC-69D3-A36FF1ABE2FF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194219" cy="4568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700" dirty="0">
                <a:latin typeface="方正兰亭黑简体" panose="02000000000000000000" pitchFamily="2" charset="-122"/>
                <a:ea typeface="方正兰亭黑简体" panose="02000000000000000000" pitchFamily="2" charset="-122"/>
                <a:cs typeface="FZLanTingHei-R-GBK" charset="-122"/>
              </a:rPr>
              <a:t>Motivations</a:t>
            </a:r>
          </a:p>
        </p:txBody>
      </p:sp>
      <p:sp>
        <p:nvSpPr>
          <p:cNvPr id="24" name="文本占位符 5">
            <a:extLst>
              <a:ext uri="{FF2B5EF4-FFF2-40B4-BE49-F238E27FC236}">
                <a16:creationId xmlns:a16="http://schemas.microsoft.com/office/drawing/2014/main" id="{88582182-26EE-FA13-CE7F-FF41FDC50AC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1104" y="736932"/>
            <a:ext cx="9193621" cy="354911"/>
          </a:xfrm>
        </p:spPr>
        <p:txBody>
          <a:bodyPr>
            <a:noAutofit/>
          </a:bodyPr>
          <a:lstStyle/>
          <a:p>
            <a:r>
              <a:rPr lang="en-US" altLang="zh-CN" dirty="0"/>
              <a:t>Sidelink Underlay</a:t>
            </a:r>
            <a:endParaRPr lang="zh-CN" altLang="en-US" dirty="0"/>
          </a:p>
        </p:txBody>
      </p:sp>
      <p:sp>
        <p:nvSpPr>
          <p:cNvPr id="25" name="内容占位符 2">
            <a:extLst>
              <a:ext uri="{FF2B5EF4-FFF2-40B4-BE49-F238E27FC236}">
                <a16:creationId xmlns:a16="http://schemas.microsoft.com/office/drawing/2014/main" id="{1C9EA30E-833A-A6ED-A324-4559B73AEEBE}"/>
              </a:ext>
            </a:extLst>
          </p:cNvPr>
          <p:cNvSpPr txBox="1">
            <a:spLocks/>
          </p:cNvSpPr>
          <p:nvPr/>
        </p:nvSpPr>
        <p:spPr>
          <a:xfrm>
            <a:off x="561104" y="1290985"/>
            <a:ext cx="11049767" cy="5180936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In addition to traditional Uu communication, there is increasing demand for short range device to device (D2D) communication (e.g. P1-G1) due to XR services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NR sidelink technologies are designed for D2D but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Sidelink over dedicated ITS spectrum: Only available for V2X use cases. 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Sidelink over licensed spectrum (Uu): The current design (and RAN4 spec) assumes that sidelink (if deployed) uses orthogonal resource than Uu, leading to capacity degradation to Uu and/or complicated NW scheduler. 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Sidelink over unlicensed spectrum: Not reliable and need to employ complex channel access mechanism, with little/limited involvement of operators.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</a:endParaRPr>
          </a:p>
          <a:p>
            <a:pPr marL="8636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8636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8636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8636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rgbClr val="00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53F0B437-02B5-6AC2-3157-874AD998C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50" y="2046716"/>
            <a:ext cx="5649680" cy="1605707"/>
          </a:xfrm>
          <a:prstGeom prst="rect">
            <a:avLst/>
          </a:prstGeom>
          <a:noFill/>
        </p:spPr>
      </p:pic>
      <p:graphicFrame>
        <p:nvGraphicFramePr>
          <p:cNvPr id="27" name="表格 26">
            <a:extLst>
              <a:ext uri="{FF2B5EF4-FFF2-40B4-BE49-F238E27FC236}">
                <a16:creationId xmlns:a16="http://schemas.microsoft.com/office/drawing/2014/main" id="{D0F15B03-5F17-5A01-852A-6930DFD413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47599"/>
              </p:ext>
            </p:extLst>
          </p:nvPr>
        </p:nvGraphicFramePr>
        <p:xfrm>
          <a:off x="7065551" y="2219404"/>
          <a:ext cx="4119570" cy="1102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1957">
                  <a:extLst>
                    <a:ext uri="{9D8B030D-6E8A-4147-A177-3AD203B41FA5}">
                      <a16:colId xmlns:a16="http://schemas.microsoft.com/office/drawing/2014/main" val="1961874386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91263124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4204038205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761957979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343087085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2030747540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1545503810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190311726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127504348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4125277173"/>
                    </a:ext>
                  </a:extLst>
                </a:gridCol>
              </a:tblGrid>
              <a:tr h="1102925"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1618174994"/>
                  </a:ext>
                </a:extLst>
              </a:tr>
            </a:tbl>
          </a:graphicData>
        </a:graphic>
      </p:graphicFrame>
      <p:sp>
        <p:nvSpPr>
          <p:cNvPr id="28" name="矩形 27">
            <a:extLst>
              <a:ext uri="{FF2B5EF4-FFF2-40B4-BE49-F238E27FC236}">
                <a16:creationId xmlns:a16="http://schemas.microsoft.com/office/drawing/2014/main" id="{CB20B3AD-110D-1F43-8EBA-70FC6F448A9F}"/>
              </a:ext>
            </a:extLst>
          </p:cNvPr>
          <p:cNvSpPr/>
          <p:nvPr/>
        </p:nvSpPr>
        <p:spPr>
          <a:xfrm>
            <a:off x="8293721" y="2525327"/>
            <a:ext cx="1240386" cy="540232"/>
          </a:xfrm>
          <a:prstGeom prst="rect">
            <a:avLst/>
          </a:prstGeom>
          <a:solidFill>
            <a:schemeClr val="tx1">
              <a:lumMod val="50000"/>
              <a:lumOff val="50000"/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F8CB23B-199D-A396-71BB-DB9C0A6C875A}"/>
              </a:ext>
            </a:extLst>
          </p:cNvPr>
          <p:cNvSpPr/>
          <p:nvPr/>
        </p:nvSpPr>
        <p:spPr>
          <a:xfrm>
            <a:off x="7065551" y="3503827"/>
            <a:ext cx="261859" cy="1835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8F26A70-55A1-008A-B2E6-7DA11597345E}"/>
              </a:ext>
            </a:extLst>
          </p:cNvPr>
          <p:cNvSpPr txBox="1"/>
          <p:nvPr/>
        </p:nvSpPr>
        <p:spPr>
          <a:xfrm>
            <a:off x="7330468" y="3451777"/>
            <a:ext cx="872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Candidate Uu  </a:t>
            </a:r>
          </a:p>
          <a:p>
            <a:r>
              <a:rPr lang="en-US" altLang="zh-CN" sz="900" dirty="0"/>
              <a:t>resource</a:t>
            </a:r>
            <a:endParaRPr lang="zh-CN" altLang="en-US" sz="900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182F435-0D44-2F81-EFBC-92BBFA2DD385}"/>
              </a:ext>
            </a:extLst>
          </p:cNvPr>
          <p:cNvSpPr/>
          <p:nvPr/>
        </p:nvSpPr>
        <p:spPr>
          <a:xfrm>
            <a:off x="8224994" y="3516033"/>
            <a:ext cx="261538" cy="171386"/>
          </a:xfrm>
          <a:prstGeom prst="rect">
            <a:avLst/>
          </a:prstGeom>
          <a:solidFill>
            <a:schemeClr val="tx1">
              <a:lumMod val="50000"/>
              <a:lumOff val="50000"/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F394706-4BF3-0E1D-D65F-B1DBFACE939A}"/>
              </a:ext>
            </a:extLst>
          </p:cNvPr>
          <p:cNvSpPr txBox="1"/>
          <p:nvPr/>
        </p:nvSpPr>
        <p:spPr>
          <a:xfrm>
            <a:off x="8597211" y="3457757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Sidelink </a:t>
            </a:r>
            <a:br>
              <a:rPr lang="en-US" altLang="zh-CN" sz="900" dirty="0"/>
            </a:br>
            <a:r>
              <a:rPr lang="en-US" altLang="zh-CN" sz="900" dirty="0"/>
              <a:t>resource pool</a:t>
            </a:r>
            <a:endParaRPr lang="zh-CN" altLang="en-US" sz="900" dirty="0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8081BA8-6CB3-B6FE-7F1E-98C5855B3D54}"/>
              </a:ext>
            </a:extLst>
          </p:cNvPr>
          <p:cNvSpPr/>
          <p:nvPr/>
        </p:nvSpPr>
        <p:spPr>
          <a:xfrm>
            <a:off x="5547528" y="2806961"/>
            <a:ext cx="2743200" cy="318962"/>
          </a:xfrm>
          <a:custGeom>
            <a:avLst/>
            <a:gdLst>
              <a:gd name="connsiteX0" fmla="*/ 0 w 5486400"/>
              <a:gd name="connsiteY0" fmla="*/ 0 h 637923"/>
              <a:gd name="connsiteX1" fmla="*/ 1744579 w 5486400"/>
              <a:gd name="connsiteY1" fmla="*/ 637674 h 637923"/>
              <a:gd name="connsiteX2" fmla="*/ 5486400 w 5486400"/>
              <a:gd name="connsiteY2" fmla="*/ 60158 h 63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6400" h="637923">
                <a:moveTo>
                  <a:pt x="0" y="0"/>
                </a:moveTo>
                <a:cubicBezTo>
                  <a:pt x="415089" y="313824"/>
                  <a:pt x="830179" y="627648"/>
                  <a:pt x="1744579" y="637674"/>
                </a:cubicBezTo>
                <a:cubicBezTo>
                  <a:pt x="2658979" y="647700"/>
                  <a:pt x="4072689" y="353929"/>
                  <a:pt x="5486400" y="60158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67EBE7F-8B52-8752-9665-9A68B96657A5}"/>
              </a:ext>
            </a:extLst>
          </p:cNvPr>
          <p:cNvSpPr/>
          <p:nvPr/>
        </p:nvSpPr>
        <p:spPr>
          <a:xfrm>
            <a:off x="4064394" y="2091019"/>
            <a:ext cx="3137477" cy="318962"/>
          </a:xfrm>
          <a:custGeom>
            <a:avLst/>
            <a:gdLst>
              <a:gd name="connsiteX0" fmla="*/ 66658 w 6274953"/>
              <a:gd name="connsiteY0" fmla="*/ 782179 h 782179"/>
              <a:gd name="connsiteX1" fmla="*/ 884805 w 6274953"/>
              <a:gd name="connsiteY1" fmla="*/ 127 h 782179"/>
              <a:gd name="connsiteX2" fmla="*/ 6274953 w 6274953"/>
              <a:gd name="connsiteY2" fmla="*/ 734053 h 782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74953" h="782179">
                <a:moveTo>
                  <a:pt x="66658" y="782179"/>
                </a:moveTo>
                <a:cubicBezTo>
                  <a:pt x="-41627" y="395163"/>
                  <a:pt x="-149911" y="8148"/>
                  <a:pt x="884805" y="127"/>
                </a:cubicBezTo>
                <a:cubicBezTo>
                  <a:pt x="1919521" y="-7894"/>
                  <a:pt x="4097237" y="363079"/>
                  <a:pt x="6274953" y="734053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789F5F42-4F49-4400-A151-7ECA7F7D8ABB}"/>
              </a:ext>
            </a:extLst>
          </p:cNvPr>
          <p:cNvSpPr txBox="1">
            <a:spLocks/>
          </p:cNvSpPr>
          <p:nvPr/>
        </p:nvSpPr>
        <p:spPr>
          <a:xfrm>
            <a:off x="560744" y="5915908"/>
            <a:ext cx="11135001" cy="819263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Observation: </a:t>
            </a:r>
            <a:r>
              <a:rPr kumimoji="1" lang="en-US" altLang="zh-CN" sz="1600" dirty="0">
                <a:ea typeface="方正兰亭黑简体" panose="02000000000000000000" pitchFamily="2" charset="-122"/>
              </a:rPr>
              <a:t>It is desirable to enable operators to deploy high quality commercial D2D business on existing licensed spectrum without degradation to existing Uu cellular service. </a:t>
            </a:r>
            <a:endParaRPr kumimoji="1" lang="en-US" altLang="zh-CN" sz="1800" dirty="0">
              <a:solidFill>
                <a:schemeClr val="tx1"/>
              </a:solidFill>
              <a:latin typeface="+mn-lt"/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7133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剪去顶角 25">
            <a:extLst>
              <a:ext uri="{FF2B5EF4-FFF2-40B4-BE49-F238E27FC236}">
                <a16:creationId xmlns:a16="http://schemas.microsoft.com/office/drawing/2014/main" id="{4D61A158-EDC6-E6B4-1964-0111CC2762B2}"/>
              </a:ext>
            </a:extLst>
          </p:cNvPr>
          <p:cNvSpPr/>
          <p:nvPr/>
        </p:nvSpPr>
        <p:spPr>
          <a:xfrm>
            <a:off x="8637859" y="4341630"/>
            <a:ext cx="1792706" cy="123014"/>
          </a:xfrm>
          <a:prstGeom prst="snip2SameRect">
            <a:avLst/>
          </a:prstGeom>
          <a:pattFill prst="pct20">
            <a:fgClr>
              <a:srgbClr val="00B0F0"/>
            </a:fgClr>
            <a:bgClr>
              <a:schemeClr val="bg1"/>
            </a:bgClr>
          </a:pattFill>
          <a:ln w="19050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文本占位符 1">
            <a:extLst>
              <a:ext uri="{FF2B5EF4-FFF2-40B4-BE49-F238E27FC236}">
                <a16:creationId xmlns:a16="http://schemas.microsoft.com/office/drawing/2014/main" id="{CCB889AC-4A5B-DC10-FEEC-2C0165A16991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659421" cy="456860"/>
          </a:xfrm>
        </p:spPr>
        <p:txBody>
          <a:bodyPr>
            <a:noAutofit/>
          </a:bodyPr>
          <a:lstStyle/>
          <a:p>
            <a:r>
              <a:rPr kumimoji="1" lang="en-US" altLang="zh-CN" sz="2700" dirty="0">
                <a:latin typeface="方正兰亭黑简体" panose="02000000000000000000" pitchFamily="2" charset="-122"/>
                <a:ea typeface="方正兰亭黑简体" panose="02000000000000000000" pitchFamily="2" charset="-122"/>
                <a:cs typeface="FZLanTingHei-R-GBK" charset="-122"/>
              </a:rPr>
              <a:t>Key idea for potential enhancement</a:t>
            </a:r>
          </a:p>
        </p:txBody>
      </p:sp>
      <p:sp>
        <p:nvSpPr>
          <p:cNvPr id="11" name="文本占位符 5">
            <a:extLst>
              <a:ext uri="{FF2B5EF4-FFF2-40B4-BE49-F238E27FC236}">
                <a16:creationId xmlns:a16="http://schemas.microsoft.com/office/drawing/2014/main" id="{D46F0B50-C2A9-0F11-8BA5-C14D88B00C1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1104" y="742370"/>
            <a:ext cx="9193621" cy="354911"/>
          </a:xfrm>
        </p:spPr>
        <p:txBody>
          <a:bodyPr>
            <a:noAutofit/>
          </a:bodyPr>
          <a:lstStyle/>
          <a:p>
            <a:r>
              <a:rPr lang="en-US" altLang="zh-CN" dirty="0"/>
              <a:t>Sidelink Underlay</a:t>
            </a:r>
            <a:endParaRPr lang="zh-CN" altLang="en-US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CA5089AD-2126-0168-45F7-DBD6D7A0B9B8}"/>
              </a:ext>
            </a:extLst>
          </p:cNvPr>
          <p:cNvSpPr txBox="1">
            <a:spLocks/>
          </p:cNvSpPr>
          <p:nvPr/>
        </p:nvSpPr>
        <p:spPr>
          <a:xfrm>
            <a:off x="561105" y="1297435"/>
            <a:ext cx="7159112" cy="3243790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Sidelink Underlay Transmission over licensed spectrum uses wide bandwidth and a stringent PSD restriction, to exploit higher spatial multiplexing gain from existing cellular spectrum.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Power domain: Sidelink underlay transmission follows a UWB-like PSD restriction (e.g. &lt;-40dBm/MHz)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Frequency domain: Sidelink underlay transmission spans a wideband (e.g. 100MHz) that is fully shared with cellular transmission (Uu)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Time domain: Sidelink underlay transmission is limited to in certain slots (e.g. UL slots)</a:t>
            </a: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DDF1904B-4453-C6CA-8BEB-DB22A649727E}"/>
              </a:ext>
            </a:extLst>
          </p:cNvPr>
          <p:cNvCxnSpPr>
            <a:cxnSpLocks/>
          </p:cNvCxnSpPr>
          <p:nvPr/>
        </p:nvCxnSpPr>
        <p:spPr>
          <a:xfrm>
            <a:off x="8094361" y="2684132"/>
            <a:ext cx="320263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5555511-88D5-938A-7079-C87BC2D4E2AF}"/>
              </a:ext>
            </a:extLst>
          </p:cNvPr>
          <p:cNvSpPr txBox="1"/>
          <p:nvPr/>
        </p:nvSpPr>
        <p:spPr>
          <a:xfrm>
            <a:off x="10587174" y="2684132"/>
            <a:ext cx="1139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i="1" dirty="0"/>
              <a:t>frequency</a:t>
            </a:r>
            <a:endParaRPr lang="zh-CN" altLang="en-US" sz="1400" i="1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4D71CC0-AD62-071E-6D97-516EEAB6D910}"/>
              </a:ext>
            </a:extLst>
          </p:cNvPr>
          <p:cNvSpPr/>
          <p:nvPr/>
        </p:nvSpPr>
        <p:spPr>
          <a:xfrm>
            <a:off x="8804780" y="1775132"/>
            <a:ext cx="289391" cy="909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4CCB660-3B33-E921-9FFA-D7630E653417}"/>
              </a:ext>
            </a:extLst>
          </p:cNvPr>
          <p:cNvSpPr/>
          <p:nvPr/>
        </p:nvSpPr>
        <p:spPr>
          <a:xfrm>
            <a:off x="9952951" y="1943571"/>
            <a:ext cx="289390" cy="74056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310C68B-421C-7BF8-68E4-CCE19C4EC25D}"/>
              </a:ext>
            </a:extLst>
          </p:cNvPr>
          <p:cNvSpPr txBox="1"/>
          <p:nvPr/>
        </p:nvSpPr>
        <p:spPr>
          <a:xfrm>
            <a:off x="8837184" y="1565661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Uu</a:t>
            </a:r>
            <a:endParaRPr lang="zh-CN" altLang="en-US" sz="900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9FBF19D-2E1F-4C6C-E920-6A2F7411F9F5}"/>
              </a:ext>
            </a:extLst>
          </p:cNvPr>
          <p:cNvSpPr txBox="1"/>
          <p:nvPr/>
        </p:nvSpPr>
        <p:spPr>
          <a:xfrm>
            <a:off x="10017760" y="1731527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Uu</a:t>
            </a:r>
            <a:endParaRPr lang="zh-CN" altLang="en-US" sz="900" dirty="0"/>
          </a:p>
        </p:txBody>
      </p:sp>
      <p:sp>
        <p:nvSpPr>
          <p:cNvPr id="19" name="矩形: 剪去顶角 25">
            <a:extLst>
              <a:ext uri="{FF2B5EF4-FFF2-40B4-BE49-F238E27FC236}">
                <a16:creationId xmlns:a16="http://schemas.microsoft.com/office/drawing/2014/main" id="{C8237F43-0E78-31AD-DA6E-08BD388599DC}"/>
              </a:ext>
            </a:extLst>
          </p:cNvPr>
          <p:cNvSpPr/>
          <p:nvPr/>
        </p:nvSpPr>
        <p:spPr>
          <a:xfrm>
            <a:off x="9094171" y="2329221"/>
            <a:ext cx="485049" cy="354911"/>
          </a:xfrm>
          <a:prstGeom prst="snip2SameRect">
            <a:avLst/>
          </a:prstGeom>
          <a:pattFill prst="pct20">
            <a:fgClr>
              <a:srgbClr val="00B0F0"/>
            </a:fgClr>
            <a:bgClr>
              <a:schemeClr val="bg1"/>
            </a:bgClr>
          </a:pattFill>
          <a:ln w="19050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0" name="矩形: 剪去顶角 25">
            <a:extLst>
              <a:ext uri="{FF2B5EF4-FFF2-40B4-BE49-F238E27FC236}">
                <a16:creationId xmlns:a16="http://schemas.microsoft.com/office/drawing/2014/main" id="{1D4C5E69-D135-D8C2-9DE7-A10FA623D081}"/>
              </a:ext>
            </a:extLst>
          </p:cNvPr>
          <p:cNvSpPr/>
          <p:nvPr/>
        </p:nvSpPr>
        <p:spPr>
          <a:xfrm>
            <a:off x="9579219" y="2178188"/>
            <a:ext cx="373732" cy="505944"/>
          </a:xfrm>
          <a:prstGeom prst="snip2SameRect">
            <a:avLst/>
          </a:prstGeom>
          <a:pattFill prst="pct20">
            <a:fgClr>
              <a:srgbClr val="00B0F0"/>
            </a:fgClr>
            <a:bgClr>
              <a:schemeClr val="bg1"/>
            </a:bgClr>
          </a:pattFill>
          <a:ln w="19050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4D3950-F409-400D-4E88-55A20AF7F6DE}"/>
              </a:ext>
            </a:extLst>
          </p:cNvPr>
          <p:cNvSpPr txBox="1"/>
          <p:nvPr/>
        </p:nvSpPr>
        <p:spPr>
          <a:xfrm>
            <a:off x="9450999" y="4310394"/>
            <a:ext cx="4001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SL</a:t>
            </a:r>
            <a:endParaRPr lang="zh-CN" altLang="en-US" sz="900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C8721C5-E59E-AC25-ACA4-45BE85CAE23C}"/>
              </a:ext>
            </a:extLst>
          </p:cNvPr>
          <p:cNvSpPr txBox="1"/>
          <p:nvPr/>
        </p:nvSpPr>
        <p:spPr>
          <a:xfrm>
            <a:off x="9666059" y="2382157"/>
            <a:ext cx="2856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SL</a:t>
            </a:r>
            <a:endParaRPr lang="zh-CN" altLang="en-US" sz="900" dirty="0"/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A222C785-D179-0183-1192-BAC6B9FC1654}"/>
              </a:ext>
            </a:extLst>
          </p:cNvPr>
          <p:cNvCxnSpPr>
            <a:cxnSpLocks/>
          </p:cNvCxnSpPr>
          <p:nvPr/>
        </p:nvCxnSpPr>
        <p:spPr>
          <a:xfrm>
            <a:off x="8090920" y="4464645"/>
            <a:ext cx="320263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AAC08D9E-83BD-50C4-2A2A-152F40F636DE}"/>
              </a:ext>
            </a:extLst>
          </p:cNvPr>
          <p:cNvSpPr txBox="1"/>
          <p:nvPr/>
        </p:nvSpPr>
        <p:spPr>
          <a:xfrm>
            <a:off x="10583733" y="4464645"/>
            <a:ext cx="1139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i="1" dirty="0"/>
              <a:t>frequency</a:t>
            </a:r>
            <a:endParaRPr lang="zh-CN" altLang="en-US" sz="1400" i="1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3C8658D-306D-EC5C-945E-C54E0221D10F}"/>
              </a:ext>
            </a:extLst>
          </p:cNvPr>
          <p:cNvSpPr/>
          <p:nvPr/>
        </p:nvSpPr>
        <p:spPr>
          <a:xfrm>
            <a:off x="8801338" y="3555645"/>
            <a:ext cx="289391" cy="909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16160A2-C61B-F967-9CA5-3FE617AC4BED}"/>
              </a:ext>
            </a:extLst>
          </p:cNvPr>
          <p:cNvSpPr/>
          <p:nvPr/>
        </p:nvSpPr>
        <p:spPr>
          <a:xfrm>
            <a:off x="9949510" y="3724084"/>
            <a:ext cx="289390" cy="74056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E8FB5F1-25E2-C368-7037-11732E71F2A9}"/>
              </a:ext>
            </a:extLst>
          </p:cNvPr>
          <p:cNvSpPr txBox="1"/>
          <p:nvPr/>
        </p:nvSpPr>
        <p:spPr>
          <a:xfrm>
            <a:off x="8833743" y="334617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Uu</a:t>
            </a:r>
            <a:endParaRPr lang="zh-CN" altLang="en-US" sz="9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CBADFBA-3E65-DE42-83C3-B2CA3D325BE7}"/>
              </a:ext>
            </a:extLst>
          </p:cNvPr>
          <p:cNvSpPr txBox="1"/>
          <p:nvPr/>
        </p:nvSpPr>
        <p:spPr>
          <a:xfrm>
            <a:off x="10014318" y="3512040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Uu</a:t>
            </a:r>
            <a:endParaRPr lang="zh-CN" altLang="en-US" sz="9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DDCD6A6-050B-55C5-FF14-182C1EDBD26A}"/>
              </a:ext>
            </a:extLst>
          </p:cNvPr>
          <p:cNvSpPr txBox="1"/>
          <p:nvPr/>
        </p:nvSpPr>
        <p:spPr>
          <a:xfrm>
            <a:off x="9253783" y="2423378"/>
            <a:ext cx="2856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SL</a:t>
            </a:r>
            <a:endParaRPr lang="zh-CN" altLang="en-US" sz="900" dirty="0"/>
          </a:p>
        </p:txBody>
      </p:sp>
      <p:sp>
        <p:nvSpPr>
          <p:cNvPr id="30" name="箭头: 下 29">
            <a:extLst>
              <a:ext uri="{FF2B5EF4-FFF2-40B4-BE49-F238E27FC236}">
                <a16:creationId xmlns:a16="http://schemas.microsoft.com/office/drawing/2014/main" id="{58AD9D66-0903-1B23-F833-B5365EAA26FD}"/>
              </a:ext>
            </a:extLst>
          </p:cNvPr>
          <p:cNvSpPr/>
          <p:nvPr/>
        </p:nvSpPr>
        <p:spPr>
          <a:xfrm>
            <a:off x="9259799" y="2993342"/>
            <a:ext cx="786918" cy="372184"/>
          </a:xfrm>
          <a:prstGeom prst="downArrow">
            <a:avLst/>
          </a:prstGeom>
          <a:solidFill>
            <a:schemeClr val="tx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25BAF0B-83DB-E3BD-CD97-EB7874014523}"/>
              </a:ext>
            </a:extLst>
          </p:cNvPr>
          <p:cNvSpPr txBox="1"/>
          <p:nvPr/>
        </p:nvSpPr>
        <p:spPr>
          <a:xfrm>
            <a:off x="10663570" y="1875269"/>
            <a:ext cx="689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/>
              <a:t>Typical </a:t>
            </a:r>
            <a:br>
              <a:rPr lang="en-US" altLang="zh-CN" sz="1200" b="1" dirty="0"/>
            </a:br>
            <a:r>
              <a:rPr lang="en-US" altLang="zh-CN" sz="1200" b="1" dirty="0"/>
              <a:t>Sidelink</a:t>
            </a:r>
            <a:endParaRPr lang="zh-CN" altLang="en-US" sz="1200" b="1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CF485CB-437B-8AC0-7534-049C878FEFFA}"/>
              </a:ext>
            </a:extLst>
          </p:cNvPr>
          <p:cNvSpPr txBox="1"/>
          <p:nvPr/>
        </p:nvSpPr>
        <p:spPr>
          <a:xfrm>
            <a:off x="10621432" y="3655162"/>
            <a:ext cx="767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/>
              <a:t>Sidelink</a:t>
            </a:r>
            <a:br>
              <a:rPr lang="en-US" altLang="zh-CN" sz="1200" b="1" dirty="0"/>
            </a:br>
            <a:r>
              <a:rPr lang="en-US" altLang="zh-CN" sz="1200" b="1" dirty="0"/>
              <a:t>Underlay</a:t>
            </a:r>
            <a:endParaRPr lang="zh-CN" altLang="en-US" sz="1200" b="1" dirty="0"/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0634A5AE-124E-7AE8-1952-DBDAF51101B2}"/>
              </a:ext>
            </a:extLst>
          </p:cNvPr>
          <p:cNvCxnSpPr>
            <a:cxnSpLocks/>
          </p:cNvCxnSpPr>
          <p:nvPr/>
        </p:nvCxnSpPr>
        <p:spPr>
          <a:xfrm flipV="1">
            <a:off x="8094361" y="1657994"/>
            <a:ext cx="0" cy="10274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54511260-CF6C-DDB5-3818-DCD5CE24AA7A}"/>
              </a:ext>
            </a:extLst>
          </p:cNvPr>
          <p:cNvSpPr txBox="1"/>
          <p:nvPr/>
        </p:nvSpPr>
        <p:spPr>
          <a:xfrm>
            <a:off x="8017708" y="1486598"/>
            <a:ext cx="7484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i="1" dirty="0"/>
              <a:t>Tx Power</a:t>
            </a:r>
            <a:endParaRPr lang="zh-CN" altLang="en-US" sz="1200" i="1" dirty="0"/>
          </a:p>
        </p:txBody>
      </p: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7654B55D-025F-1674-4E0A-FC3A8ACE2528}"/>
              </a:ext>
            </a:extLst>
          </p:cNvPr>
          <p:cNvCxnSpPr>
            <a:cxnSpLocks/>
          </p:cNvCxnSpPr>
          <p:nvPr/>
        </p:nvCxnSpPr>
        <p:spPr>
          <a:xfrm flipV="1">
            <a:off x="8100377" y="3435880"/>
            <a:ext cx="0" cy="10274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4B16145E-79F7-EEF2-1519-569F15874667}"/>
              </a:ext>
            </a:extLst>
          </p:cNvPr>
          <p:cNvSpPr txBox="1"/>
          <p:nvPr/>
        </p:nvSpPr>
        <p:spPr>
          <a:xfrm>
            <a:off x="7977443" y="3232330"/>
            <a:ext cx="7484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i="1" dirty="0"/>
              <a:t>Tx Power</a:t>
            </a:r>
            <a:endParaRPr lang="zh-CN" altLang="en-US" sz="1200" i="1" dirty="0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58DA046-BE2B-8A42-BFF0-613370E9AE5D}"/>
              </a:ext>
            </a:extLst>
          </p:cNvPr>
          <p:cNvSpPr/>
          <p:nvPr/>
        </p:nvSpPr>
        <p:spPr>
          <a:xfrm flipV="1">
            <a:off x="9128017" y="3960079"/>
            <a:ext cx="224581" cy="50325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4BE4FD3-6F83-2CFF-6373-C72691F6F8BA}"/>
              </a:ext>
            </a:extLst>
          </p:cNvPr>
          <p:cNvSpPr txBox="1"/>
          <p:nvPr/>
        </p:nvSpPr>
        <p:spPr>
          <a:xfrm>
            <a:off x="9118130" y="3789173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Uu</a:t>
            </a:r>
            <a:endParaRPr lang="zh-CN" altLang="en-US" sz="900" dirty="0"/>
          </a:p>
        </p:txBody>
      </p:sp>
      <p:sp>
        <p:nvSpPr>
          <p:cNvPr id="39" name="内容占位符 2">
            <a:extLst>
              <a:ext uri="{FF2B5EF4-FFF2-40B4-BE49-F238E27FC236}">
                <a16:creationId xmlns:a16="http://schemas.microsoft.com/office/drawing/2014/main" id="{14F89C4A-B04C-25DD-66A8-41E0325131A1}"/>
              </a:ext>
            </a:extLst>
          </p:cNvPr>
          <p:cNvSpPr txBox="1">
            <a:spLocks/>
          </p:cNvSpPr>
          <p:nvPr/>
        </p:nvSpPr>
        <p:spPr>
          <a:xfrm>
            <a:off x="607931" y="4337236"/>
            <a:ext cx="11115015" cy="2451702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accent1"/>
              </a:solidFill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accent1"/>
              </a:solidFill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accent1"/>
              </a:solidFill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accent1"/>
              </a:solidFill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accent1"/>
              </a:solidFill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Proposal: </a:t>
            </a:r>
            <a:r>
              <a:rPr kumimoji="1" lang="en-US" altLang="zh-CN" sz="1600" dirty="0">
                <a:ea typeface="方正兰亭黑简体" panose="02000000000000000000" pitchFamily="2" charset="-122"/>
              </a:rPr>
              <a:t>Study the feasibility and benefit, and specify necessary specification changes to support Sidelink underlay transmission over licensed spectrum</a:t>
            </a: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265DDEC-E5E9-10BB-CC8F-882EACE2E723}"/>
              </a:ext>
            </a:extLst>
          </p:cNvPr>
          <p:cNvSpPr txBox="1"/>
          <p:nvPr/>
        </p:nvSpPr>
        <p:spPr>
          <a:xfrm>
            <a:off x="8807927" y="4575157"/>
            <a:ext cx="16049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Licensed carrier (e.g. 100MHz)</a:t>
            </a:r>
            <a:endParaRPr lang="zh-CN" altLang="en-US" sz="900" dirty="0"/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1823D05C-E49A-FF40-1985-8A6697DEE7B6}"/>
              </a:ext>
            </a:extLst>
          </p:cNvPr>
          <p:cNvCxnSpPr>
            <a:cxnSpLocks/>
          </p:cNvCxnSpPr>
          <p:nvPr/>
        </p:nvCxnSpPr>
        <p:spPr>
          <a:xfrm>
            <a:off x="8624345" y="2383764"/>
            <a:ext cx="0" cy="239982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AA58AC80-81A5-8B2E-43CB-6E8498F13527}"/>
              </a:ext>
            </a:extLst>
          </p:cNvPr>
          <p:cNvCxnSpPr>
            <a:cxnSpLocks/>
          </p:cNvCxnSpPr>
          <p:nvPr/>
        </p:nvCxnSpPr>
        <p:spPr>
          <a:xfrm>
            <a:off x="10430565" y="2378551"/>
            <a:ext cx="0" cy="239982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3718838F-302D-A6A2-3EDD-A110DFDB9DA4}"/>
              </a:ext>
            </a:extLst>
          </p:cNvPr>
          <p:cNvCxnSpPr>
            <a:cxnSpLocks/>
          </p:cNvCxnSpPr>
          <p:nvPr/>
        </p:nvCxnSpPr>
        <p:spPr>
          <a:xfrm>
            <a:off x="8637859" y="4568192"/>
            <a:ext cx="1792706" cy="0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44" name="图片 43">
            <a:extLst>
              <a:ext uri="{FF2B5EF4-FFF2-40B4-BE49-F238E27FC236}">
                <a16:creationId xmlns:a16="http://schemas.microsoft.com/office/drawing/2014/main" id="{0BC8869B-EA0E-50CB-616A-DA797B3D2C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30" y="4454360"/>
            <a:ext cx="5649680" cy="16057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9972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占位符 1">
            <a:extLst>
              <a:ext uri="{FF2B5EF4-FFF2-40B4-BE49-F238E27FC236}">
                <a16:creationId xmlns:a16="http://schemas.microsoft.com/office/drawing/2014/main" id="{3D9AFE4D-4E96-840B-6A1C-483C7DC5E7A9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659421" cy="456860"/>
          </a:xfrm>
        </p:spPr>
        <p:txBody>
          <a:bodyPr>
            <a:noAutofit/>
          </a:bodyPr>
          <a:lstStyle/>
          <a:p>
            <a:r>
              <a:rPr kumimoji="1" lang="en-US" altLang="zh-CN" sz="2700" dirty="0">
                <a:latin typeface="方正兰亭黑简体" panose="02000000000000000000" pitchFamily="2" charset="-122"/>
                <a:ea typeface="方正兰亭黑简体" panose="02000000000000000000" pitchFamily="2" charset="-122"/>
                <a:cs typeface="FZLanTingHei-R-GBK" charset="-122"/>
              </a:rPr>
              <a:t>Benefits</a:t>
            </a:r>
          </a:p>
        </p:txBody>
      </p:sp>
      <p:sp>
        <p:nvSpPr>
          <p:cNvPr id="50" name="文本占位符 5">
            <a:extLst>
              <a:ext uri="{FF2B5EF4-FFF2-40B4-BE49-F238E27FC236}">
                <a16:creationId xmlns:a16="http://schemas.microsoft.com/office/drawing/2014/main" id="{3A5629DF-AAD5-4A3D-EECA-2FB53A30C5B9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1104" y="742370"/>
            <a:ext cx="9193621" cy="354911"/>
          </a:xfrm>
        </p:spPr>
        <p:txBody>
          <a:bodyPr>
            <a:noAutofit/>
          </a:bodyPr>
          <a:lstStyle/>
          <a:p>
            <a:r>
              <a:rPr lang="en-US" altLang="zh-CN" dirty="0"/>
              <a:t>Sidelink Underlay</a:t>
            </a:r>
            <a:endParaRPr lang="zh-CN" altLang="en-US" dirty="0"/>
          </a:p>
        </p:txBody>
      </p:sp>
      <p:sp>
        <p:nvSpPr>
          <p:cNvPr id="51" name="内容占位符 2">
            <a:extLst>
              <a:ext uri="{FF2B5EF4-FFF2-40B4-BE49-F238E27FC236}">
                <a16:creationId xmlns:a16="http://schemas.microsoft.com/office/drawing/2014/main" id="{57E92A2D-192A-95A0-AC81-BB32673BD104}"/>
              </a:ext>
            </a:extLst>
          </p:cNvPr>
          <p:cNvSpPr txBox="1">
            <a:spLocks/>
          </p:cNvSpPr>
          <p:nvPr/>
        </p:nvSpPr>
        <p:spPr>
          <a:xfrm>
            <a:off x="504237" y="1237131"/>
            <a:ext cx="11316182" cy="5348401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Sidelink underlay transmission over licensed spectrum can have the following benefits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b="1" i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Benefit 1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: Increase the applicable spectrum to address the increasing demand of commercial D2D communication</a:t>
            </a:r>
          </a:p>
          <a:p>
            <a:pPr marL="11811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Reason: No need to reserve an orthogonal resource or coordinate resource allocation from Uu interface for sidelink underlay communication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b="1" i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Benefit 2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: Provides better QoS than unlicensed spectrum</a:t>
            </a:r>
          </a:p>
          <a:p>
            <a:pPr marL="11811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Reason: No need to perform channel access due to competing spectrum with other systems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b="1" i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Benefit 3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: Increase the spectrum efficiency (more spatial reuse of the spectrum) by serving D2D communication with no impact to cellular communications</a:t>
            </a:r>
          </a:p>
          <a:p>
            <a:pPr marL="11811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Reason: No reduction of Uu capacity due to very low power sidelink underlay transmission while additional D2D capacity is introduced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b="1" i="1" dirty="0">
                <a:solidFill>
                  <a:srgbClr val="000000"/>
                </a:solidFill>
                <a:latin typeface="Calibri"/>
                <a:ea typeface="Arial Unicode MS" panose="020B0604020202020204" pitchFamily="34" charset="-122"/>
                <a:cs typeface="Arial Unicode MS" panose="020B0604020202020204" pitchFamily="34" charset="-122"/>
              </a:rPr>
              <a:t>Benefit 4</a:t>
            </a:r>
            <a:r>
              <a:rPr kumimoji="1" lang="en-US" altLang="zh-CN" sz="1800" dirty="0">
                <a:solidFill>
                  <a:schemeClr val="tx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: 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Enables better involvement of operators into the commercial D2D business </a:t>
            </a:r>
          </a:p>
          <a:p>
            <a:pPr marL="11811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方正兰亭黑简体" panose="02000000000000000000" pitchFamily="2" charset="-122"/>
              </a:rPr>
              <a:t>Reason: Operators can step into the business by providing higher quality/less interfering spectrum (than unlicensed band), as well as radio link/network management/administration.</a:t>
            </a: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7135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>
            <a:extLst>
              <a:ext uri="{FF2B5EF4-FFF2-40B4-BE49-F238E27FC236}">
                <a16:creationId xmlns:a16="http://schemas.microsoft.com/office/drawing/2014/main" id="{6CF4DABE-58C7-5850-B85F-E25A3DB3D7D6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194219" cy="456860"/>
          </a:xfrm>
        </p:spPr>
        <p:txBody>
          <a:bodyPr>
            <a:noAutofit/>
          </a:bodyPr>
          <a:lstStyle/>
          <a:p>
            <a:r>
              <a:rPr kumimoji="1" lang="en-US" altLang="zh-CN" sz="2700" dirty="0">
                <a:latin typeface="方正兰亭黑简体" panose="02000000000000000000" pitchFamily="2" charset="-122"/>
                <a:ea typeface="方正兰亭黑简体" panose="02000000000000000000" pitchFamily="2" charset="-122"/>
                <a:cs typeface="FZLanTingHei-R-GBK" charset="-122"/>
              </a:rPr>
              <a:t>Feasibility study (sidelink-&gt;cellular interference)</a:t>
            </a:r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id="{75930A79-3F1C-C9C8-764A-9C4140FCA4B9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1104" y="742370"/>
            <a:ext cx="9193621" cy="406647"/>
          </a:xfrm>
        </p:spPr>
        <p:txBody>
          <a:bodyPr>
            <a:noAutofit/>
          </a:bodyPr>
          <a:lstStyle/>
          <a:p>
            <a:r>
              <a:rPr lang="en-US" altLang="zh-CN" dirty="0"/>
              <a:t>Sidelink Underlay</a:t>
            </a:r>
            <a:endParaRPr lang="zh-CN" altLang="en-US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8B518AD-BCA6-F938-8D8C-99C637F1E1AC}"/>
              </a:ext>
            </a:extLst>
          </p:cNvPr>
          <p:cNvSpPr txBox="1">
            <a:spLocks/>
          </p:cNvSpPr>
          <p:nvPr/>
        </p:nvSpPr>
        <p:spPr>
          <a:xfrm>
            <a:off x="561103" y="1290985"/>
            <a:ext cx="11377468" cy="4467680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Interference from sidelink D2D to cellular Uu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Baseline: Dense Urban with cellular Uu users only (10 Uu UEs/cell, 100MHz carrier)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Sidelink Underlay: Dense Urban with both cellular Uu users and sidelink D2D pairs (10 Uu UEs/cell, 5 D2D pairs/cell with full buffer traffic, 100MHz carrier) 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System level evaluation (assumption in Appendix) is performed to compare UPT performance of the above two scenarios</a:t>
            </a: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内容占位符 2">
            <a:extLst>
              <a:ext uri="{FF2B5EF4-FFF2-40B4-BE49-F238E27FC236}">
                <a16:creationId xmlns:a16="http://schemas.microsoft.com/office/drawing/2014/main" id="{12FB61FC-3591-11A7-E9A8-AA211C210FD9}"/>
              </a:ext>
            </a:extLst>
          </p:cNvPr>
          <p:cNvSpPr txBox="1">
            <a:spLocks/>
          </p:cNvSpPr>
          <p:nvPr/>
        </p:nvSpPr>
        <p:spPr>
          <a:xfrm>
            <a:off x="520007" y="5839293"/>
            <a:ext cx="11582950" cy="738635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Observation: </a:t>
            </a: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When UL resource is used for SL underlay transmission, the impact to Uu UL from sidelink D2D can be ignored (UPT loss &lt;=0.5%) if sidelink transmission PSD&lt;=-40dBm/MHz </a:t>
            </a:r>
            <a:endParaRPr kumimoji="1" lang="en-US" altLang="zh-CN" sz="14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3E5DEE2-E319-D304-6ED4-0D17B0E31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002" y="2941341"/>
            <a:ext cx="3422391" cy="285913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F983C5C1-0F50-4681-99B1-EF6FC7396F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4766174"/>
              </p:ext>
            </p:extLst>
          </p:nvPr>
        </p:nvGraphicFramePr>
        <p:xfrm>
          <a:off x="6096000" y="2941341"/>
          <a:ext cx="4406997" cy="2928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C1AD331E-7A66-D42B-D437-2F4E6073A700}"/>
              </a:ext>
            </a:extLst>
          </p:cNvPr>
          <p:cNvSpPr txBox="1"/>
          <p:nvPr/>
        </p:nvSpPr>
        <p:spPr>
          <a:xfrm>
            <a:off x="2922997" y="4320282"/>
            <a:ext cx="202972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Curve for PSD=-40/-60 dBm/MHz </a:t>
            </a:r>
            <a:br>
              <a:rPr lang="en-US" altLang="zh-CN" sz="1050" dirty="0"/>
            </a:br>
            <a:r>
              <a:rPr lang="en-US" altLang="zh-CN" sz="1050" dirty="0"/>
              <a:t>almost coincides with baseline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3748707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>
            <a:extLst>
              <a:ext uri="{FF2B5EF4-FFF2-40B4-BE49-F238E27FC236}">
                <a16:creationId xmlns:a16="http://schemas.microsoft.com/office/drawing/2014/main" id="{6CF4DABE-58C7-5850-B85F-E25A3DB3D7D6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194219" cy="456860"/>
          </a:xfrm>
        </p:spPr>
        <p:txBody>
          <a:bodyPr>
            <a:noAutofit/>
          </a:bodyPr>
          <a:lstStyle/>
          <a:p>
            <a:r>
              <a:rPr kumimoji="1" lang="en-US" altLang="zh-CN" sz="2700" dirty="0">
                <a:latin typeface="方正兰亭黑简体" panose="02000000000000000000" pitchFamily="2" charset="-122"/>
                <a:ea typeface="方正兰亭黑简体" panose="02000000000000000000" pitchFamily="2" charset="-122"/>
                <a:cs typeface="FZLanTingHei-R-GBK" charset="-122"/>
              </a:rPr>
              <a:t>Feasibility study (cellular-&gt;sidelink interference)</a:t>
            </a:r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id="{75930A79-3F1C-C9C8-764A-9C4140FCA4B9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1104" y="742370"/>
            <a:ext cx="9193621" cy="406647"/>
          </a:xfrm>
        </p:spPr>
        <p:txBody>
          <a:bodyPr>
            <a:noAutofit/>
          </a:bodyPr>
          <a:lstStyle/>
          <a:p>
            <a:r>
              <a:rPr lang="en-US" altLang="zh-CN" dirty="0"/>
              <a:t>Sidelink Underlay</a:t>
            </a:r>
            <a:endParaRPr lang="zh-CN" altLang="en-US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8B518AD-BCA6-F938-8D8C-99C637F1E1AC}"/>
              </a:ext>
            </a:extLst>
          </p:cNvPr>
          <p:cNvSpPr txBox="1">
            <a:spLocks/>
          </p:cNvSpPr>
          <p:nvPr/>
        </p:nvSpPr>
        <p:spPr>
          <a:xfrm>
            <a:off x="561103" y="1290985"/>
            <a:ext cx="11541854" cy="4467680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Interference from cellular Uu to sidelink D2D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Figure a: Interference CDF to SL in dense urban from Uu interface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Figure b: SL Link level performance with interference according to Fig. (a) with different traffic load (RU)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Table c: Equivalent sidelink (communication range 5m) SNR is ~8.5dB when PSD is -40dBm/MHz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</a:endParaRP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内容占位符 2">
            <a:extLst>
              <a:ext uri="{FF2B5EF4-FFF2-40B4-BE49-F238E27FC236}">
                <a16:creationId xmlns:a16="http://schemas.microsoft.com/office/drawing/2014/main" id="{12FB61FC-3591-11A7-E9A8-AA211C210FD9}"/>
              </a:ext>
            </a:extLst>
          </p:cNvPr>
          <p:cNvSpPr txBox="1">
            <a:spLocks/>
          </p:cNvSpPr>
          <p:nvPr/>
        </p:nvSpPr>
        <p:spPr>
          <a:xfrm>
            <a:off x="520007" y="5839293"/>
            <a:ext cx="11582950" cy="738635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Observation: </a:t>
            </a: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Sidelink underlay transmission with PSD=-40dBm/MHz can work (low MCS) even when the Uu UL traffic load is high, and higher MCS (e.g. 16QAM) can be possible when the Uu UL traffic load is low.</a:t>
            </a:r>
            <a:endParaRPr kumimoji="1" lang="en-US" altLang="zh-CN" sz="14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30FE100-1ECD-CB48-5EDC-EECA9FAF3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97" y="2832646"/>
            <a:ext cx="3648091" cy="273436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D4C3D35-C9F9-17C5-2C27-CE433BE89C5A}"/>
              </a:ext>
            </a:extLst>
          </p:cNvPr>
          <p:cNvSpPr txBox="1"/>
          <p:nvPr/>
        </p:nvSpPr>
        <p:spPr>
          <a:xfrm>
            <a:off x="6038359" y="5567015"/>
            <a:ext cx="6318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(b)</a:t>
            </a:r>
            <a:endParaRPr lang="zh-CN" altLang="en-US" sz="11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0AA41B-B22E-DC2A-43C6-6C01C54D8278}"/>
              </a:ext>
            </a:extLst>
          </p:cNvPr>
          <p:cNvSpPr txBox="1"/>
          <p:nvPr/>
        </p:nvSpPr>
        <p:spPr>
          <a:xfrm>
            <a:off x="2288535" y="5567283"/>
            <a:ext cx="6318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(a)</a:t>
            </a:r>
            <a:endParaRPr lang="zh-CN" altLang="en-US" sz="1100" dirty="0"/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7DA4457E-3F17-6130-EA9C-892E1BAE43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168568"/>
              </p:ext>
            </p:extLst>
          </p:nvPr>
        </p:nvGraphicFramePr>
        <p:xfrm>
          <a:off x="8312365" y="3074924"/>
          <a:ext cx="3708400" cy="22498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65400">
                  <a:extLst>
                    <a:ext uri="{9D8B030D-6E8A-4147-A177-3AD203B41FA5}">
                      <a16:colId xmlns:a16="http://schemas.microsoft.com/office/drawing/2014/main" val="3988104076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580463990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Frequency (GHz)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4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193371530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SCS (KHz)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30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98666705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PRB number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273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835264507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Bandwidth (MHz)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98.28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125517981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PSD (dBm/MHz)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-40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44429590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Total Tx Power (dBm)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-20.07534852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328890035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Tx power Per PRB (dBm)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-44.43697499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78905027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Noise power Per PRB (dBm)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-109.437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00400114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Range (m)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5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397322014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Channel model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InH - Office LOS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57571418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Pathloss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56.5333809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30120975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Rx power Per PRB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-100.9703559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10045085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Equivalent SNR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8.466644106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758448690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468A27A3-1DF7-9E0A-FB1A-1CF9C788F56D}"/>
              </a:ext>
            </a:extLst>
          </p:cNvPr>
          <p:cNvSpPr txBox="1"/>
          <p:nvPr/>
        </p:nvSpPr>
        <p:spPr>
          <a:xfrm>
            <a:off x="10036491" y="5532035"/>
            <a:ext cx="6318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(c)</a:t>
            </a:r>
            <a:endParaRPr lang="zh-CN" altLang="en-US" sz="11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3EEDDC0-2F1F-E685-0696-BD8207218F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088" y="2776138"/>
            <a:ext cx="3817953" cy="286517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DD96284-BB7D-7BA5-725B-5B442A4C0106}"/>
              </a:ext>
            </a:extLst>
          </p:cNvPr>
          <p:cNvCxnSpPr>
            <a:cxnSpLocks/>
          </p:cNvCxnSpPr>
          <p:nvPr/>
        </p:nvCxnSpPr>
        <p:spPr>
          <a:xfrm>
            <a:off x="7397393" y="2695510"/>
            <a:ext cx="46234" cy="287150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0318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71A9E0-71F0-409E-8A1B-0731FA148DD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SL underlay</a:t>
            </a:r>
          </a:p>
          <a:p>
            <a:r>
              <a:rPr lang="en-US" b="1" dirty="0"/>
              <a:t>SL </a:t>
            </a:r>
            <a:r>
              <a:rPr lang="en-US" b="1" dirty="0" err="1"/>
              <a:t>RedCap</a:t>
            </a:r>
            <a:endParaRPr lang="en-US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E92BBF5-9182-4326-A693-D3BE4DC3EF0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6639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03F064-E9C7-4506-99CD-39CF6AF8F29F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Personal local IoT Networks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781F3F-D08D-4AE8-A13F-C46B2F62DB4C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SL </a:t>
            </a:r>
            <a:r>
              <a:rPr lang="en-US" dirty="0" err="1"/>
              <a:t>RedCap</a:t>
            </a:r>
            <a:endParaRPr lang="en-US" dirty="0"/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75F15505-21EC-439F-860B-401892589FA9}"/>
              </a:ext>
            </a:extLst>
          </p:cNvPr>
          <p:cNvPicPr>
            <a:picLocks noGrp="1"/>
          </p:cNvPicPr>
          <p:nvPr>
            <p:ph sz="quarter" idx="59"/>
          </p:nvPr>
        </p:nvPicPr>
        <p:blipFill>
          <a:blip r:embed="rId2"/>
          <a:stretch>
            <a:fillRect/>
          </a:stretch>
        </p:blipFill>
        <p:spPr>
          <a:xfrm>
            <a:off x="158125" y="1134334"/>
            <a:ext cx="5208633" cy="26754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29FD24-EE9A-4BEA-AAAC-F7B7B8BF828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838003" y="1046640"/>
            <a:ext cx="6122035" cy="276542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4250DBE-AC98-4B89-A576-15FFCC636BC3}"/>
              </a:ext>
            </a:extLst>
          </p:cNvPr>
          <p:cNvSpPr/>
          <p:nvPr/>
        </p:nvSpPr>
        <p:spPr>
          <a:xfrm>
            <a:off x="1540312" y="3729878"/>
            <a:ext cx="1898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Home automation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9920CDA-32CB-4E37-97C2-18C5546BBACF}"/>
              </a:ext>
            </a:extLst>
          </p:cNvPr>
          <p:cNvSpPr/>
          <p:nvPr/>
        </p:nvSpPr>
        <p:spPr>
          <a:xfrm>
            <a:off x="7998389" y="3729878"/>
            <a:ext cx="1801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Wearable devices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BB77ABC-FE1D-49F8-BD28-67827E3A80B8}"/>
              </a:ext>
            </a:extLst>
          </p:cNvPr>
          <p:cNvSpPr/>
          <p:nvPr/>
        </p:nvSpPr>
        <p:spPr>
          <a:xfrm>
            <a:off x="158125" y="4023383"/>
            <a:ext cx="118019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方正兰亭黑简体"/>
                <a:ea typeface="Times New Roman" panose="02020603050405020304" pitchFamily="18" charset="0"/>
              </a:rPr>
              <a:t>Great demand in the industry on the non-cellular wireless commercial IoT use cases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方正兰亭黑简体"/>
                <a:ea typeface="Times New Roman" panose="02020603050405020304" pitchFamily="18" charset="0"/>
              </a:rPr>
              <a:t>Including such as the personal IoT device (earbuds, sensor, etc.), wireless docking, wireless streaming,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方正兰亭黑简体"/>
                <a:ea typeface="Times New Roman" panose="02020603050405020304" pitchFamily="18" charset="0"/>
              </a:rPr>
              <a:t>Personal local IoT networks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方正兰亭黑简体"/>
                <a:ea typeface="Times New Roman" panose="02020603050405020304" pitchFamily="18" charset="0"/>
              </a:rPr>
              <a:t>Becoming complex network topology while self organizing/management/maintenance is desirable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方正兰亭黑简体"/>
              </a:rPr>
              <a:t>Typically installed/maintained by a consumer, not a telecom or wireless specialist/professional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方正兰亭黑简体"/>
                <a:ea typeface="Times New Roman" panose="02020603050405020304" pitchFamily="18" charset="0"/>
              </a:rPr>
              <a:t>Demanding high traffic volume</a:t>
            </a:r>
            <a:r>
              <a:rPr lang="en-US" sz="1600" dirty="0">
                <a:latin typeface="方正兰亭黑简体"/>
              </a:rPr>
              <a:t>, e.g., Hi-Res Audio/Music, Wireless Display, gaming, etc.</a:t>
            </a:r>
            <a:endParaRPr lang="en-US" sz="1600" dirty="0">
              <a:latin typeface="方正兰亭黑简体"/>
              <a:ea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方正兰亭黑简体"/>
                <a:ea typeface="Times New Roman" panose="02020603050405020304" pitchFamily="18" charset="0"/>
              </a:rPr>
              <a:t>While devices are severely sensitive to </a:t>
            </a:r>
            <a:r>
              <a:rPr lang="en-US" sz="1600" dirty="0">
                <a:latin typeface="方正兰亭黑简体"/>
              </a:rPr>
              <a:t>the weight and size of the devices, and </a:t>
            </a:r>
            <a:r>
              <a:rPr lang="en-US" sz="1600" dirty="0">
                <a:latin typeface="方正兰亭黑简体"/>
                <a:ea typeface="Times New Roman" panose="02020603050405020304" pitchFamily="18" charset="0"/>
              </a:rPr>
              <a:t>most highly battery constrained.</a:t>
            </a:r>
            <a:endParaRPr lang="en-US" sz="1600" dirty="0">
              <a:latin typeface="方正兰亭黑简体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方正兰亭黑简体"/>
              </a:rPr>
              <a:t>Usually constrained by the physical dimension limitations, such as sensor, earbuds, etc.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1600" dirty="0">
              <a:latin typeface="方正兰亭黑简体"/>
            </a:endParaRP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F72E47A0-59B9-4131-8ADD-69D98A45AF58}"/>
              </a:ext>
            </a:extLst>
          </p:cNvPr>
          <p:cNvSpPr txBox="1">
            <a:spLocks/>
          </p:cNvSpPr>
          <p:nvPr/>
        </p:nvSpPr>
        <p:spPr>
          <a:xfrm>
            <a:off x="178113" y="5507421"/>
            <a:ext cx="11917178" cy="1341018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accent1"/>
              </a:solidFill>
              <a:ea typeface="方正兰亭黑简体" panose="02000000000000000000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zh-CN" sz="16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Observation: </a:t>
            </a:r>
            <a:r>
              <a:rPr lang="en-US" sz="1600" dirty="0">
                <a:latin typeface="方正兰亭黑简体"/>
                <a:sym typeface="Wingdings" panose="05000000000000000000" pitchFamily="2" charset="2"/>
              </a:rPr>
              <a:t>NR sidelink has very high potentials to enable 3GPP system in this market, E.g., highly controllable and manageable with operators involved.</a:t>
            </a: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536978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1588</Words>
  <Application>Microsoft Office PowerPoint</Application>
  <PresentationFormat>宽屏</PresentationFormat>
  <Paragraphs>218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vivo Bold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Arial</vt:lpstr>
      <vt:lpstr>Calibri</vt:lpstr>
      <vt:lpstr>Times New Roman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Gen Li(vivo)</cp:lastModifiedBy>
  <cp:revision>1230</cp:revision>
  <dcterms:created xsi:type="dcterms:W3CDTF">2019-03-21T01:16:00Z</dcterms:created>
  <dcterms:modified xsi:type="dcterms:W3CDTF">2023-03-13T08:11:52Z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ICV">
    <vt:lpwstr>A04CBDCD86744654B6F6935FADD8254A</vt:lpwstr>
  </property>
  <property fmtid="{D5CDD505-2E9C-101B-9397-08002B2CF9AE}" pid="4" name="KSOProductBuildVer">
    <vt:lpwstr>2052-11.1.0.10495</vt:lpwstr>
  </property>
</Properties>
</file>