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409" r:id="rId2"/>
    <p:sldId id="385" r:id="rId3"/>
    <p:sldId id="427" r:id="rId4"/>
    <p:sldId id="428" r:id="rId5"/>
    <p:sldId id="429" r:id="rId6"/>
    <p:sldId id="423" r:id="rId7"/>
    <p:sldId id="420" r:id="rId8"/>
    <p:sldId id="415" r:id="rId9"/>
    <p:sldId id="426" r:id="rId10"/>
    <p:sldId id="422" r:id="rId11"/>
    <p:sldId id="430" r:id="rId12"/>
    <p:sldId id="431" r:id="rId13"/>
    <p:sldId id="417" r:id="rId14"/>
    <p:sldId id="408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vivo" initials="vivo" lastIdx="0" clrIdx="6"/>
  <p:cmAuthor id="1" name="杨昂" initials="杨昂" lastIdx="2" clrIdx="0"/>
  <p:cmAuthor id="8" name="Erhao Song" initials="ES" lastIdx="5" clrIdx="7">
    <p:extLst>
      <p:ext uri="{19B8F6BF-5375-455C-9EA6-DF929625EA0E}">
        <p15:presenceInfo xmlns:p15="http://schemas.microsoft.com/office/powerpoint/2012/main" userId="S::11120113@vivo.com::1cd258bc-309f-4203-afac-2ed08bfa1a91" providerId="AD"/>
      </p:ext>
    </p:extLst>
  </p:cmAuthor>
  <p:cmAuthor id="2" name="宋扬" initials="宋扬" lastIdx="4" clrIdx="1"/>
  <p:cmAuthor id="9" name="vivo" initials="v" lastIdx="1" clrIdx="8">
    <p:extLst>
      <p:ext uri="{19B8F6BF-5375-455C-9EA6-DF929625EA0E}">
        <p15:presenceInfo xmlns:p15="http://schemas.microsoft.com/office/powerpoint/2012/main" userId="vivo" providerId="None"/>
      </p:ext>
    </p:extLst>
  </p:cmAuthor>
  <p:cmAuthor id="10" name="Xueming Pan" initials="pxm" lastIdx="3" clrIdx="9">
    <p:extLst>
      <p:ext uri="{19B8F6BF-5375-455C-9EA6-DF929625EA0E}">
        <p15:presenceInfo xmlns:p15="http://schemas.microsoft.com/office/powerpoint/2012/main" userId="Xueming Pan" providerId="None"/>
      </p:ext>
    </p:extLst>
  </p:cmAuthor>
  <p:cmAuthor id="4" name="Si Ye" initials="SY" lastIdx="1" clrIdx="3"/>
  <p:cmAuthor id="5" name="王园园" initials="王园园" lastIdx="5" clrIdx="4"/>
  <p:cmAuthor id="6" name="司晔" initials="司晔" lastIdx="4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5FFF"/>
    <a:srgbClr val="A8EEF8"/>
    <a:srgbClr val="A3B2FF"/>
    <a:srgbClr val="6699FF"/>
    <a:srgbClr val="3399FF"/>
    <a:srgbClr val="99CCFF"/>
    <a:srgbClr val="E848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652" autoAdjust="0"/>
    <p:restoredTop sz="95256" autoAdjust="0"/>
  </p:normalViewPr>
  <p:slideViewPr>
    <p:cSldViewPr snapToGrid="0">
      <p:cViewPr varScale="1">
        <p:scale>
          <a:sx n="68" d="100"/>
          <a:sy n="68" d="100"/>
        </p:scale>
        <p:origin x="476" y="48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4F19F-3FA9-4795-AFE1-3275E96BCBF1}" type="datetimeFigureOut">
              <a:rPr lang="zh-CN" altLang="en-US" smtClean="0"/>
              <a:t>2023/3/13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AD797-4B9C-4C3A-80C9-A27718EC9A7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6616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0785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18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57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4211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8572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884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7062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2955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1857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2459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262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2023/3/13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2023/3/13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2023/3/13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封面（品牌标志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占位符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78" name="图片占位符 5">
            <a:extLst>
              <a:ext uri="{FF2B5EF4-FFF2-40B4-BE49-F238E27FC236}">
                <a16:creationId xmlns:a16="http://schemas.microsoft.com/office/drawing/2014/main" id="{306741F4-943B-455E-8064-72C96DAA5F2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95" y="17379"/>
            <a:ext cx="12195175" cy="685800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endParaRPr lang="zh-CN" altLang="en-US" dirty="0"/>
          </a:p>
        </p:txBody>
      </p:sp>
      <p:sp>
        <p:nvSpPr>
          <p:cNvPr id="172" name="文本框 171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74" name="矩形 173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76" name="文本框 175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77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78" name="矩形 177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79" name="矩形 17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0" name="矩形 179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1" name="矩形 180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83" name="文本框 182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84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85" name="矩形 184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6" name="矩形 185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7" name="矩形 186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8" name="矩形 187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4" name="矩形 203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5" name="矩形 204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6" name="矩形 205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7" name="矩形 206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21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212" name="矩形 211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3" name="矩形 212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4" name="矩形 213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5" name="矩形 214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11" name="文本框 210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17" name="矩形 216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9" name="矩形 218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23" name="矩形 222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4" name="矩形 223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5" name="矩形 224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6" name="矩形 225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7" name="矩形 226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8" name="矩形 227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81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83" name="矩形 82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90" name="矩形 89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70" name="内容占位符 14"/>
          <p:cNvSpPr>
            <a:spLocks noGrp="1"/>
          </p:cNvSpPr>
          <p:nvPr>
            <p:ph sz="quarter" idx="37"/>
          </p:nvPr>
        </p:nvSpPr>
        <p:spPr>
          <a:xfrm>
            <a:off x="-993" y="3556922"/>
            <a:ext cx="8653431" cy="2087507"/>
          </a:xfrm>
          <a:solidFill>
            <a:schemeClr val="accent5">
              <a:lumMod val="75000"/>
              <a:alpha val="82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400"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0" name="Textplatzhalter 8"/>
          <p:cNvSpPr>
            <a:spLocks noGrp="1"/>
          </p:cNvSpPr>
          <p:nvPr>
            <p:ph type="body" sz="quarter" idx="14" hasCustomPrompt="1"/>
          </p:nvPr>
        </p:nvSpPr>
        <p:spPr>
          <a:xfrm>
            <a:off x="863349" y="4265758"/>
            <a:ext cx="7387570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封面副标题可在此处添加</a:t>
            </a:r>
            <a:endParaRPr lang="en-US" altLang="zh-CN" noProof="0" dirty="0"/>
          </a:p>
        </p:txBody>
      </p:sp>
      <p:sp>
        <p:nvSpPr>
          <p:cNvPr id="73" name="Textplatzhalter 3">
            <a:extLst>
              <a:ext uri="{FF2B5EF4-FFF2-40B4-BE49-F238E27FC236}">
                <a16:creationId xmlns:a16="http://schemas.microsoft.com/office/drawing/2014/main" id="{20E19EBB-5E87-324A-8532-4533415C7CBC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21781" y="5206233"/>
            <a:ext cx="3227360" cy="276283"/>
          </a:xfrm>
        </p:spPr>
        <p:txBody>
          <a:bodyPr anchor="b">
            <a:noAutofit/>
          </a:bodyPr>
          <a:lstStyle>
            <a:lvl1pPr marL="0" marR="0" indent="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marL="0" marR="0" lvl="0" indent="0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noProof="0" dirty="0"/>
              <a:t>部门名称  </a:t>
            </a:r>
            <a:r>
              <a:rPr lang="en-US" altLang="zh-CN" noProof="0" dirty="0"/>
              <a:t>|  </a:t>
            </a:r>
            <a:r>
              <a:rPr lang="zh-CN" altLang="en-US" noProof="0" dirty="0"/>
              <a:t>日期</a:t>
            </a:r>
            <a:endParaRPr lang="en-US" altLang="zh-CN" noProof="0" dirty="0"/>
          </a:p>
        </p:txBody>
      </p:sp>
      <p:sp>
        <p:nvSpPr>
          <p:cNvPr id="66" name="文本框 65"/>
          <p:cNvSpPr txBox="1"/>
          <p:nvPr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57306" y="3755487"/>
            <a:ext cx="7393613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en-US" altLang="zh-CN" noProof="0" dirty="0"/>
              <a:t>PPT</a:t>
            </a:r>
            <a:r>
              <a:rPr lang="zh-CN" altLang="en-US" noProof="0" dirty="0"/>
              <a:t>封面示意</a:t>
            </a:r>
            <a:endParaRPr lang="en-US" altLang="zh-CN" noProof="0" dirty="0"/>
          </a:p>
        </p:txBody>
      </p:sp>
      <p:pic>
        <p:nvPicPr>
          <p:cNvPr id="67" name="图片占位符 9">
            <a:extLst>
              <a:ext uri="{FF2B5EF4-FFF2-40B4-BE49-F238E27FC236}">
                <a16:creationId xmlns:a16="http://schemas.microsoft.com/office/drawing/2014/main" id="{2CCAB334-C536-4553-94E3-7A857B0DCF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68" name="文本框 67">
            <a:extLst>
              <a:ext uri="{FF2B5EF4-FFF2-40B4-BE49-F238E27FC236}">
                <a16:creationId xmlns:a16="http://schemas.microsoft.com/office/drawing/2014/main" id="{D967A343-53E4-4A2B-A1AE-34EB41C10449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91AB65B7-5168-4FA1-9CD0-9241506FCD11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8A186D8A-1412-46DC-A614-4E7447A51F0E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43B526AB-7B18-4AAF-818F-C56A77B910F3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6" name="组 176">
            <a:extLst>
              <a:ext uri="{FF2B5EF4-FFF2-40B4-BE49-F238E27FC236}">
                <a16:creationId xmlns:a16="http://schemas.microsoft.com/office/drawing/2014/main" id="{22C4FB35-8DA6-4F9E-9DB5-BE5A165655EE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30E28527-6E44-4A89-BC6A-DFC381E92CDF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2E58E048-B62E-4D65-80C8-5AAA78BAF67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17D8823C-5757-444B-8B1D-8DA0DD5DD627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1CEB8132-5188-4CA1-B1D8-003F36D182B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F4FCED97-50DF-4AFC-8D56-40ED6ED3B338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FA175D65-6532-4D4E-B1E3-B5D31B463150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5F57FF41-03B3-475B-85D9-95737AA0B3D7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79F38637-879F-444F-BC55-8C0C81AA91A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C1DEAF41-944F-46EF-BEF2-9A38B511E28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B15F312B-4312-440E-BA37-5DD9C3A181DC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矩形 106">
            <a:extLst>
              <a:ext uri="{FF2B5EF4-FFF2-40B4-BE49-F238E27FC236}">
                <a16:creationId xmlns:a16="http://schemas.microsoft.com/office/drawing/2014/main" id="{BD20A853-CC0B-4128-9FD9-7E2AB8787E29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21E36365-35CA-4EBF-B099-332B6F77D39B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C6537CBA-8DEC-496A-8B23-F3710B118881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id="{403CC930-795C-4CE8-A64D-9B3560C6A76C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4CA6DEB6-5E3C-4413-8C94-D319C3D6F601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2" name="组 209">
            <a:extLst>
              <a:ext uri="{FF2B5EF4-FFF2-40B4-BE49-F238E27FC236}">
                <a16:creationId xmlns:a16="http://schemas.microsoft.com/office/drawing/2014/main" id="{5DCACB47-B003-4258-8774-1C6624D0EF78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8C638061-244E-4C3E-A0A9-49AF14D65031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71645BF-CF74-425E-96AA-81D032F7559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6F490FCC-1844-416B-AD30-4FF55868F81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1E4BA4A3-5ABF-4C02-AF2B-587EAD3F429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7" name="文本框 116">
            <a:extLst>
              <a:ext uri="{FF2B5EF4-FFF2-40B4-BE49-F238E27FC236}">
                <a16:creationId xmlns:a16="http://schemas.microsoft.com/office/drawing/2014/main" id="{859F3931-71B3-439D-AB2D-5CD96799CBA6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59559819-147E-40A3-A9FA-0FDC9F50678E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6D29082E-DFD0-4E87-9116-33F321D6EBEC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id="{54EC09A7-925A-406F-A066-DE0D15FAAE5D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B21AE1D2-836D-4D4B-8FAE-E1333659011D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3848A460-7EC4-4550-82EA-F31D327909C8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CA21C14C-A663-481D-94AD-BEEB231A10B0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214D2382-5B9D-4551-B3FB-263701BB2180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D969076-F136-4CA9-92AF-2355F0054EBC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CA1AF179-8E6E-45CB-A65F-30D4D90E59BC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8F1882BC-9BFF-4085-A7C9-4D7132F28EF6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FB05EB2C-B4C9-4F95-B383-C9414A28CB43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45998546-24BB-4984-A206-B733043E641C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BCBDB587-CA23-4082-BA8D-A1948847E9A5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1" name="组 65">
            <a:extLst>
              <a:ext uri="{FF2B5EF4-FFF2-40B4-BE49-F238E27FC236}">
                <a16:creationId xmlns:a16="http://schemas.microsoft.com/office/drawing/2014/main" id="{678D17F5-C217-48A7-B687-1B48296E80A2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EE8BDE78-BF75-4E55-81A8-8CB6306981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6F3EF7EF-5FC7-45C2-82C3-33ED1725AF2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2F8AB00-6EF8-4FE1-88CD-52313E31949A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30FE2EA9-7D3A-425C-8613-0880447874A3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6" name="文本框 135">
            <a:extLst>
              <a:ext uri="{FF2B5EF4-FFF2-40B4-BE49-F238E27FC236}">
                <a16:creationId xmlns:a16="http://schemas.microsoft.com/office/drawing/2014/main" id="{86453F15-A539-4E89-8E66-4D371FDB4E76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37" name="组 88">
            <a:extLst>
              <a:ext uri="{FF2B5EF4-FFF2-40B4-BE49-F238E27FC236}">
                <a16:creationId xmlns:a16="http://schemas.microsoft.com/office/drawing/2014/main" id="{5D9944B9-59BE-4D2D-9370-DFA757DA22B8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31742AA8-4974-440D-A439-1AB66C47957D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DC9684F0-8589-4351-A306-BD494B1A739B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5D2E89C-9A7D-48E3-A9D9-C26C3FA2DE8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46360E4F-C1D7-452B-8700-0531FA24A3EB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2" name="文本框 141">
            <a:extLst>
              <a:ext uri="{FF2B5EF4-FFF2-40B4-BE49-F238E27FC236}">
                <a16:creationId xmlns:a16="http://schemas.microsoft.com/office/drawing/2014/main" id="{1B0142B7-A6B1-4F2F-9139-8343DFF72A27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92FD117-9192-4B05-8E36-418039AFE8C3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432CCE93-C15E-42BB-88DC-E20059AB4B4E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E7BEF2A0-AB58-4477-BAB0-21000008F039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349522C4-4C3E-4BD1-BD26-98E56227AC4C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0916C4D-1038-4E6E-98E5-5E9D5475F1F9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D494B82-3BF8-4BB1-B644-63382E4D4243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C63AEC17-8346-40E0-A323-0DBCBB7115B3}"/>
              </a:ext>
            </a:extLst>
          </p:cNvPr>
          <p:cNvSpPr txBox="1"/>
          <p:nvPr userDrawn="1"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45516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132">
          <p15:clr>
            <a:srgbClr val="FBAE40"/>
          </p15:clr>
        </p15:guide>
        <p15:guide id="2" pos="1080">
          <p15:clr>
            <a:srgbClr val="FBAE40"/>
          </p15:clr>
        </p15:guide>
        <p15:guide id="3" pos="717">
          <p15:clr>
            <a:srgbClr val="FBAE40"/>
          </p15:clr>
        </p15:guide>
        <p15:guide id="4" pos="10900">
          <p15:clr>
            <a:srgbClr val="FBAE40"/>
          </p15:clr>
        </p15:guide>
        <p15:guide id="5" orient="horz" pos="8153">
          <p15:clr>
            <a:srgbClr val="FBAE40"/>
          </p15:clr>
        </p15:guide>
        <p15:guide id="6" orient="horz" pos="5295">
          <p15:clr>
            <a:srgbClr val="FBAE40"/>
          </p15:clr>
        </p15:guide>
        <p15:guide id="7" orient="horz" pos="4479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尾页">
    <p:bg>
      <p:bgPr>
        <a:solidFill>
          <a:srgbClr val="415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17661" y="2845889"/>
            <a:ext cx="5543633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</a:t>
            </a: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8BA1FB61-1F86-4E3A-8ED9-11A8718BAC4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7EEBC3EE-6BBB-41A0-A575-A455A43D1FB9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134314B-CEC4-4196-AA16-46E719A94AE4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3" name="组 176">
            <a:extLst>
              <a:ext uri="{FF2B5EF4-FFF2-40B4-BE49-F238E27FC236}">
                <a16:creationId xmlns:a16="http://schemas.microsoft.com/office/drawing/2014/main" id="{279F56B0-D17E-407B-B410-C7368439E9C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3BDAA519-93EB-4F76-A63C-1B8BDECE59F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39B73C58-C3D3-49E7-9750-1C9D3565E71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88134088-92DE-4837-B8FE-49FF3E165A6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ACDB1D54-1422-436E-AA7D-DB36B30BAE6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CF30474B-D57F-48DA-A808-4DBED2B58027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9" name="组 183">
            <a:extLst>
              <a:ext uri="{FF2B5EF4-FFF2-40B4-BE49-F238E27FC236}">
                <a16:creationId xmlns:a16="http://schemas.microsoft.com/office/drawing/2014/main" id="{3D6AE417-D466-4C29-830B-E19B235AB638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01F3B9ED-C20C-454D-8D44-CE10F5DBE19A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4F4A1DB-D4B3-49E6-8E03-727B61BD35A5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670202E4-FDDF-45D4-9E64-44E3B6511E39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C995D01-822E-4171-80FF-E11E7B56BC6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4" name="矩形 83">
            <a:extLst>
              <a:ext uri="{FF2B5EF4-FFF2-40B4-BE49-F238E27FC236}">
                <a16:creationId xmlns:a16="http://schemas.microsoft.com/office/drawing/2014/main" id="{76A33746-EB32-41D5-9ACB-097C145A3D6A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5183DDE3-1E35-435A-A72B-DF27AC883C64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DEEC4770-5C05-4A3C-9BF2-59DE1F5D346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6ADB1B62-9209-41E9-9F0E-E9B3FCE3C8B8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A41F2385-FB49-4C2D-A0C6-CCDB96DE4BB9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0" name="组 209">
            <a:extLst>
              <a:ext uri="{FF2B5EF4-FFF2-40B4-BE49-F238E27FC236}">
                <a16:creationId xmlns:a16="http://schemas.microsoft.com/office/drawing/2014/main" id="{3D1563F0-C9DC-4387-9C95-CE8C4486512C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456C2ED5-9CC3-45AA-8AA3-95970443F8C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77F1527E-A913-4CEA-8E08-209D378E113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0551C959-CA45-4838-99A4-9F95ACA2E77D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97238B0-4283-4FC7-AE64-31C99FE7D514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0BA4F50-EA6A-4E4D-AA5E-0AEDC4446F36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id="{9664B0DD-0E5D-4DFC-B24C-58CDB576632E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id="{3690E41C-B5C2-472C-9B82-90BEF8ACB56A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81667544-25DC-4137-BC1A-39B73C51991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73F33CEC-6737-497E-A359-7EECA127634A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BD6C90E4-842B-4720-A096-ED17DA08B31F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F2132AB7-247A-4E57-9EA1-6B3AA3874F8D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5B80E99-8F56-4E85-87D6-28B34C728F5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F1CCEA5F-1A30-4CC9-8645-BAC1F7736089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651CA7F3-E9D8-4FBE-8D7E-5B4F99C98668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BF2830DA-4FC7-4672-8D4A-7175971B510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F2EFDBD1-2950-47DF-8FA5-70F9C59826E4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6EABDC17-A9A4-41C4-9291-2BBAA2DF0D16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6583D0A4-BA83-4094-99A2-90BB64DB279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29" name="组 65">
            <a:extLst>
              <a:ext uri="{FF2B5EF4-FFF2-40B4-BE49-F238E27FC236}">
                <a16:creationId xmlns:a16="http://schemas.microsoft.com/office/drawing/2014/main" id="{37174C01-51D8-4917-B3B3-A5048D508637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8DD66AF9-C1CE-43C0-9F6E-1041D3F55A81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A8417AF3-D383-4D8A-9D07-25BF5DD54792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053C3242-F499-4169-8A37-EFDD2D62197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2A47290F-9EF7-486A-823F-09FCBC452D1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1" name="文本框 150">
            <a:extLst>
              <a:ext uri="{FF2B5EF4-FFF2-40B4-BE49-F238E27FC236}">
                <a16:creationId xmlns:a16="http://schemas.microsoft.com/office/drawing/2014/main" id="{D37E9BE6-C49D-44CC-AF54-7B2833942577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2" name="组 88">
            <a:extLst>
              <a:ext uri="{FF2B5EF4-FFF2-40B4-BE49-F238E27FC236}">
                <a16:creationId xmlns:a16="http://schemas.microsoft.com/office/drawing/2014/main" id="{6D9886EA-6511-410A-BED4-74950AAF936E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2FA0CDC-C15B-4FCE-BF30-5544CD6EFF95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0EFAA0B3-CF36-4C99-BDC4-0BAF0CC98C9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C5F39394-0957-4AD2-BC7B-6A58F5201A2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72053F83-1056-4AAC-B8A1-FE516F9262B9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7" name="文本框 156">
            <a:extLst>
              <a:ext uri="{FF2B5EF4-FFF2-40B4-BE49-F238E27FC236}">
                <a16:creationId xmlns:a16="http://schemas.microsoft.com/office/drawing/2014/main" id="{6185B72B-CC30-4AA5-983B-6D242E48954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90EBE25D-35E2-4E95-A9FF-5709C1AF50F7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FD3DB394-8801-415A-A84E-F92BDEF111B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5B098FC0-534A-4996-AEE6-48FD70A7ACDB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5161F824-DE98-4485-87D8-5FCD1469B3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D61311A-F8D6-452E-AA73-F7213A490D39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6721CE36-3B39-4F63-AB1E-69AFC74809D9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80ED22A-128D-42AA-940C-F3C503644F0B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92" name="Textplatzhalter 3">
            <a:extLst>
              <a:ext uri="{FF2B5EF4-FFF2-40B4-BE49-F238E27FC236}">
                <a16:creationId xmlns:a16="http://schemas.microsoft.com/office/drawing/2014/main" id="{9AFD6035-52F9-4A87-8672-68CFBF320A8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735493" y="6096530"/>
            <a:ext cx="9160221" cy="151857"/>
          </a:xfrm>
        </p:spPr>
        <p:txBody>
          <a:bodyPr tIns="36000" bIns="36000" anchor="t">
            <a:noAutofit/>
          </a:bodyPr>
          <a:lstStyle>
            <a:lvl1pPr marL="0" indent="0">
              <a:lnSpc>
                <a:spcPct val="100000"/>
              </a:lnSpc>
              <a:buNone/>
              <a:defRPr sz="1600" b="0" i="0" spc="0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S" charset="-122"/>
              </a:defRPr>
            </a:lvl1pPr>
          </a:lstStyle>
          <a:p>
            <a:pPr lvl="0"/>
            <a:r>
              <a:rPr lang="en-US" altLang="zh-CN" noProof="0" dirty="0"/>
              <a:t>www.vivo.com</a:t>
            </a:r>
            <a:endParaRPr lang="zh-CN" altLang="en-US" noProof="0" dirty="0"/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  <p:sp>
        <p:nvSpPr>
          <p:cNvPr id="64" name="矩形 63">
            <a:extLst>
              <a:ext uri="{FF2B5EF4-FFF2-40B4-BE49-F238E27FC236}">
                <a16:creationId xmlns:a16="http://schemas.microsoft.com/office/drawing/2014/main" id="{85C87E0E-902F-4140-B0A1-2B79F388606A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0C0C8038-2D3E-40D8-AA43-FD5C1EDB3640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B8503914-6CE9-4F9D-882C-D81BE95A286D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67" name="组 176">
            <a:extLst>
              <a:ext uri="{FF2B5EF4-FFF2-40B4-BE49-F238E27FC236}">
                <a16:creationId xmlns:a16="http://schemas.microsoft.com/office/drawing/2014/main" id="{8B0B2478-3DAA-4963-80F1-7E484DF3082D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60AB0454-1038-4E52-B37C-496C6A6FB0DC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83630251-08D5-4764-8B9B-28C9716DE6C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3D68ADC-EB45-4D6E-A4C2-C1AA40C7542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B990BF3-9BB3-4E51-834A-CE891F7811F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DBDB738A-68BE-4A11-8B03-54B0F786F581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0" name="组 183">
            <a:extLst>
              <a:ext uri="{FF2B5EF4-FFF2-40B4-BE49-F238E27FC236}">
                <a16:creationId xmlns:a16="http://schemas.microsoft.com/office/drawing/2014/main" id="{CFD4501D-14DB-4A7F-ADAC-5B72054A4251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9CE95E7-F6E3-4537-8C9D-D8AE365898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B6C33016-F020-412B-9145-C66C9A5A4A8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5582A293-AED6-4744-8C7D-B2C974F10D9A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B16B2C74-1BD8-4A92-AE1B-C86BEDA4DB8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5" name="矩形 94">
            <a:extLst>
              <a:ext uri="{FF2B5EF4-FFF2-40B4-BE49-F238E27FC236}">
                <a16:creationId xmlns:a16="http://schemas.microsoft.com/office/drawing/2014/main" id="{A32BA1EE-8462-47A0-BF1E-3D2D9A8F1DB6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974025ED-E0D4-4C44-A726-29E18A395676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7EF99069-6A04-4203-A0E3-96B7C0B93124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6EB189A2-B699-4C99-84A9-127E59A7B2F0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0A0EB27F-2DFB-4C23-BBBA-63374FA3EC05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00" name="组 209">
            <a:extLst>
              <a:ext uri="{FF2B5EF4-FFF2-40B4-BE49-F238E27FC236}">
                <a16:creationId xmlns:a16="http://schemas.microsoft.com/office/drawing/2014/main" id="{7B0DE2DB-9BE6-476D-A9DB-760DE55AD004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58F52824-6F53-4139-85C9-AEF1F4F724D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ED9721EF-84C0-4715-A202-6E1C83847BDA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6135B451-7A48-40E7-87DA-362070E29656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FE0D0139-8D40-4A6E-BD57-4ED805D049ED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5" name="文本框 104">
            <a:extLst>
              <a:ext uri="{FF2B5EF4-FFF2-40B4-BE49-F238E27FC236}">
                <a16:creationId xmlns:a16="http://schemas.microsoft.com/office/drawing/2014/main" id="{673F1A72-8F30-4CEF-8715-29E5CB02C00D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4B0FF7EC-7D8C-487C-A829-018E048DE92A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F64AB6C0-8A0B-4D4C-8971-DE68839D373A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E127176F-59FE-4680-B9C8-4BCCFF04BBD5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87BEE52F-3370-42AE-BEE2-D4E0A13F78C5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497D3A03-C669-44E9-8C46-3229BEE38A15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91442137-822E-49A5-A5E0-EB5104C9E798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214B1FFE-BC32-4BE9-AA79-29282D2313BE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78F86C1D-4633-46CB-87C5-3ED96586F155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A934B038-4D14-4501-91BC-423B0BB01750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8DADDD-7919-43C7-B545-FDAB6E71293A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7A01CB75-D1C5-4472-A015-64DDE844618E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05B79341-C6F1-47EF-ACE7-3842D3825494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9233F9A9-9519-40B9-9DF5-692403680009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3A4F6A7C-A564-4B3C-87D3-73C38CE7FA44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5BF773F-C4B8-428C-90F8-E8028346C235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9AF3EED9-962D-40C4-8B14-DC79CB945D93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B024DAED-266A-4D9C-90EB-42194BA2BA2B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570A224D-67D9-4ADF-9792-128D3CFD9F8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42E0C74A-C3A1-4A0D-8D57-C5B1C2C6FA7D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87C076F-F0B5-4A18-9A8F-9121DFC83135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163ABDB-BCBF-4543-9F22-DC63D73B58A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2EA60AE2-343E-4F5D-AFEC-E29A2BA01FC9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654D9BB9-6D37-4474-BB2B-ACC20389126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6EF5AE66-F948-47C2-B14D-07E02BA32F2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CCF05B8-8C43-4AA4-92B3-2A4E28E7DC3D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C962B1A8-1E23-42E4-BA12-06B1401A043E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047ECF5C-09F8-4259-94BE-5FB2344FE26C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97B28D3F-5B6B-4846-9491-BEFE8363ED04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92C0151D-94B6-43CD-95E2-B54A9F2F2897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1E284BE1-A8C4-4BFB-800D-57F33E5B361A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8914F766-FEE6-4325-BF3F-14007CD400C4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CDD39159-3089-48A8-8DA3-85F173FE744F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178" name="图片 177">
            <a:extLst>
              <a:ext uri="{FF2B5EF4-FFF2-40B4-BE49-F238E27FC236}">
                <a16:creationId xmlns:a16="http://schemas.microsoft.com/office/drawing/2014/main" id="{3B594423-8E2C-4978-97D3-1DBCE24D28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470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944">
          <p15:clr>
            <a:srgbClr val="FBAE40"/>
          </p15:clr>
        </p15:guide>
        <p15:guide id="16" orient="horz" pos="7903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2023/3/13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2023/3/13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2023/3/13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2023/3/13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2023/3/13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2023/3/13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2023/3/13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2023/3/13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5DC95-CA93-4412-83B5-44E84C2AB4A2}" type="datetimeFigureOut">
              <a:rPr lang="zh-CN" altLang="en-US" smtClean="0"/>
              <a:t>2023/3/13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647" y="400505"/>
            <a:ext cx="979572" cy="257702"/>
          </a:xfrm>
          <a:prstGeom prst="rect">
            <a:avLst/>
          </a:prstGeom>
        </p:spPr>
      </p:pic>
      <p:sp>
        <p:nvSpPr>
          <p:cNvPr id="14" name="内容占位符 6">
            <a:extLst>
              <a:ext uri="{FF2B5EF4-FFF2-40B4-BE49-F238E27FC236}">
                <a16:creationId xmlns:a16="http://schemas.microsoft.com/office/drawing/2014/main" id="{E70936A9-FA99-4F41-BCBC-AFE8CD3063E4}"/>
              </a:ext>
            </a:extLst>
          </p:cNvPr>
          <p:cNvSpPr>
            <a:spLocks noGrp="1"/>
          </p:cNvSpPr>
          <p:nvPr/>
        </p:nvSpPr>
        <p:spPr>
          <a:xfrm>
            <a:off x="9525" y="3001617"/>
            <a:ext cx="8653431" cy="2622508"/>
          </a:xfrm>
          <a:prstGeom prst="rect">
            <a:avLst/>
          </a:prstGeom>
          <a:solidFill>
            <a:srgbClr val="8E9FFE">
              <a:lumMod val="75000"/>
              <a:alpha val="82000"/>
            </a:srgb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l" defTabSz="91435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" b="0" i="0" kern="1200">
                <a:solidFill>
                  <a:schemeClr val="accent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1pPr>
            <a:lvl2pPr marL="68576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2943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120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297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GB" altLang="zh-CN" sz="1600" b="1" dirty="0">
                <a:solidFill>
                  <a:schemeClr val="bg1"/>
                </a:solidFill>
              </a:rPr>
              <a:t>3GPP TSG RAN Meeting #9</a:t>
            </a:r>
            <a:r>
              <a:rPr lang="en-US" altLang="zh-CN" sz="1600" b="1" dirty="0">
                <a:solidFill>
                  <a:schemeClr val="bg1"/>
                </a:solidFill>
              </a:rPr>
              <a:t>9 </a:t>
            </a:r>
            <a:r>
              <a:rPr kumimoji="0" lang="en-GB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vivo type CNS Light" charset="-122"/>
              </a:rPr>
              <a:t>	                                                     </a:t>
            </a:r>
            <a:r>
              <a:rPr lang="en-US" altLang="zh-CN" sz="1600" b="1" dirty="0">
                <a:solidFill>
                  <a:srgbClr val="FFFFFF"/>
                </a:solidFill>
              </a:rPr>
              <a:t>RP-230377</a:t>
            </a:r>
          </a:p>
          <a:p>
            <a:r>
              <a:rPr lang="nl-NL" altLang="zh-CN" sz="1600" b="1" dirty="0">
                <a:solidFill>
                  <a:schemeClr val="bg1"/>
                </a:solidFill>
              </a:rPr>
              <a:t>Rotterdam, Netherlands, March 20-23, 2023</a:t>
            </a:r>
            <a:endParaRPr lang="zh-CN" altLang="zh-CN" sz="1600" dirty="0">
              <a:solidFill>
                <a:schemeClr val="bg1"/>
              </a:solidFill>
            </a:endParaRPr>
          </a:p>
        </p:txBody>
      </p:sp>
      <p:sp>
        <p:nvSpPr>
          <p:cNvPr id="15" name="文本占位符 2">
            <a:extLst>
              <a:ext uri="{FF2B5EF4-FFF2-40B4-BE49-F238E27FC236}">
                <a16:creationId xmlns:a16="http://schemas.microsoft.com/office/drawing/2014/main" id="{75E1CF55-5D8C-4B79-A585-18BB8FBE0785}"/>
              </a:ext>
            </a:extLst>
          </p:cNvPr>
          <p:cNvSpPr>
            <a:spLocks noGrp="1"/>
          </p:cNvSpPr>
          <p:nvPr/>
        </p:nvSpPr>
        <p:spPr>
          <a:xfrm>
            <a:off x="47625" y="4533900"/>
            <a:ext cx="3709464" cy="93703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marR="0" indent="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 kern="120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  <a:lvl2pPr marL="68576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2943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120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297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b="1" dirty="0">
                <a:solidFill>
                  <a:srgbClr val="FFFFFF"/>
                </a:solidFill>
              </a:rPr>
              <a:t>Source: vivo</a:t>
            </a:r>
            <a:endParaRPr lang="zh-CN" altLang="en-US" b="1" dirty="0">
              <a:solidFill>
                <a:srgbClr val="FFFFFF"/>
              </a:solidFill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b="1" dirty="0"/>
              <a:t>Document for: Discussion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altLang="zh-CN" b="1" dirty="0"/>
              <a:t>Agenda Item: </a:t>
            </a:r>
            <a:r>
              <a:rPr lang="en-US" altLang="zh-CN" b="1" dirty="0"/>
              <a:t>9.13</a:t>
            </a:r>
          </a:p>
        </p:txBody>
      </p:sp>
      <p:sp>
        <p:nvSpPr>
          <p:cNvPr id="16" name="文本占位符 4">
            <a:extLst>
              <a:ext uri="{FF2B5EF4-FFF2-40B4-BE49-F238E27FC236}">
                <a16:creationId xmlns:a16="http://schemas.microsoft.com/office/drawing/2014/main" id="{490B3290-6F4B-4312-B312-409B9035B7F5}"/>
              </a:ext>
            </a:extLst>
          </p:cNvPr>
          <p:cNvSpPr>
            <a:spLocks noGrp="1"/>
          </p:cNvSpPr>
          <p:nvPr/>
        </p:nvSpPr>
        <p:spPr>
          <a:xfrm>
            <a:off x="144117" y="3856011"/>
            <a:ext cx="8365196" cy="45686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355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3600" b="0" i="0" kern="120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  <a:lvl2pPr marL="68576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2943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120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297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Study on AI based 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mobility enhancement in 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Rel-19</a:t>
            </a:r>
          </a:p>
        </p:txBody>
      </p:sp>
    </p:spTree>
    <p:extLst>
      <p:ext uri="{BB962C8B-B14F-4D97-AF65-F5344CB8AC3E}">
        <p14:creationId xmlns:p14="http://schemas.microsoft.com/office/powerpoint/2010/main" val="21809123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59" y="349776"/>
            <a:ext cx="967363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defRPr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Feasibility evaluation - RSRP prediction based HO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0C84670-C315-4610-9F8D-92512FD58CC5}"/>
              </a:ext>
            </a:extLst>
          </p:cNvPr>
          <p:cNvSpPr txBox="1"/>
          <p:nvPr/>
        </p:nvSpPr>
        <p:spPr>
          <a:xfrm>
            <a:off x="481384" y="1025844"/>
            <a:ext cx="11190320" cy="45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RSRP prediction based HO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FED88DF1-D5C0-415A-A72A-903B71B9D9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7172918"/>
              </p:ext>
            </p:extLst>
          </p:nvPr>
        </p:nvGraphicFramePr>
        <p:xfrm>
          <a:off x="561859" y="1541500"/>
          <a:ext cx="11109846" cy="39838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7562">
                  <a:extLst>
                    <a:ext uri="{9D8B030D-6E8A-4147-A177-3AD203B41FA5}">
                      <a16:colId xmlns:a16="http://schemas.microsoft.com/office/drawing/2014/main" val="3770256724"/>
                    </a:ext>
                  </a:extLst>
                </a:gridCol>
                <a:gridCol w="2490281">
                  <a:extLst>
                    <a:ext uri="{9D8B030D-6E8A-4147-A177-3AD203B41FA5}">
                      <a16:colId xmlns:a16="http://schemas.microsoft.com/office/drawing/2014/main" val="4134135816"/>
                    </a:ext>
                  </a:extLst>
                </a:gridCol>
                <a:gridCol w="1322962">
                  <a:extLst>
                    <a:ext uri="{9D8B030D-6E8A-4147-A177-3AD203B41FA5}">
                      <a16:colId xmlns:a16="http://schemas.microsoft.com/office/drawing/2014/main" val="824641644"/>
                    </a:ext>
                  </a:extLst>
                </a:gridCol>
                <a:gridCol w="1293779">
                  <a:extLst>
                    <a:ext uri="{9D8B030D-6E8A-4147-A177-3AD203B41FA5}">
                      <a16:colId xmlns:a16="http://schemas.microsoft.com/office/drawing/2014/main" val="3756161238"/>
                    </a:ext>
                  </a:extLst>
                </a:gridCol>
                <a:gridCol w="1322961">
                  <a:extLst>
                    <a:ext uri="{9D8B030D-6E8A-4147-A177-3AD203B41FA5}">
                      <a16:colId xmlns:a16="http://schemas.microsoft.com/office/drawing/2014/main" val="402346767"/>
                    </a:ext>
                  </a:extLst>
                </a:gridCol>
                <a:gridCol w="1264596">
                  <a:extLst>
                    <a:ext uri="{9D8B030D-6E8A-4147-A177-3AD203B41FA5}">
                      <a16:colId xmlns:a16="http://schemas.microsoft.com/office/drawing/2014/main" val="3248620278"/>
                    </a:ext>
                  </a:extLst>
                </a:gridCol>
                <a:gridCol w="1359139">
                  <a:extLst>
                    <a:ext uri="{9D8B030D-6E8A-4147-A177-3AD203B41FA5}">
                      <a16:colId xmlns:a16="http://schemas.microsoft.com/office/drawing/2014/main" val="3814821215"/>
                    </a:ext>
                  </a:extLst>
                </a:gridCol>
                <a:gridCol w="1168566">
                  <a:extLst>
                    <a:ext uri="{9D8B030D-6E8A-4147-A177-3AD203B41FA5}">
                      <a16:colId xmlns:a16="http://schemas.microsoft.com/office/drawing/2014/main" val="2262123508"/>
                    </a:ext>
                  </a:extLst>
                </a:gridCol>
              </a:tblGrid>
              <a:tr h="5691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Legacy HO, TTT = 320</a:t>
                      </a:r>
                      <a:endParaRPr lang="zh-CN" sz="14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Legacy HO,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TTT = 40</a:t>
                      </a:r>
                      <a:endParaRPr lang="zh-CN" sz="14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 based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</a:t>
                      </a:r>
                      <a:endParaRPr lang="zh-CN" sz="14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CHO,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TTT = 320</a:t>
                      </a:r>
                      <a:endParaRPr lang="zh-CN" altLang="zh-CN" sz="14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CHO,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TTT = 40</a:t>
                      </a:r>
                      <a:endParaRPr lang="zh-CN" altLang="zh-CN" sz="14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AI based CHO</a:t>
                      </a:r>
                      <a:endParaRPr lang="zh-CN" sz="14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0199356"/>
                  </a:ext>
                </a:extLst>
              </a:tr>
              <a:tr h="569116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FR1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HOF rate</a:t>
                      </a:r>
                      <a:endParaRPr lang="zh-CN" sz="14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9.16%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2.2%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1.95%</a:t>
                      </a:r>
                      <a:endParaRPr lang="zh-CN" altLang="zh-CN" sz="14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0.28%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0.15%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0.32%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01914258"/>
                  </a:ext>
                </a:extLst>
              </a:tr>
              <a:tr h="569116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Ping-pong HO rate</a:t>
                      </a:r>
                      <a:endParaRPr lang="zh-CN" sz="14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1.1%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3.6%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0.37%</a:t>
                      </a:r>
                      <a:endParaRPr lang="zh-CN" sz="14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1.0%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3.7%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0.37%</a:t>
                      </a:r>
                      <a:endParaRPr lang="zh-CN" sz="14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4916741"/>
                  </a:ext>
                </a:extLst>
              </a:tr>
              <a:tr h="569116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Short Time of Stay (1s) rate</a:t>
                      </a:r>
                      <a:endParaRPr lang="zh-CN" sz="14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13.4%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18.9%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5.7%</a:t>
                      </a:r>
                      <a:endParaRPr lang="zh-CN" sz="14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13.6%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18.8%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5.67%</a:t>
                      </a:r>
                      <a:endParaRPr lang="zh-CN" sz="14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50912854"/>
                  </a:ext>
                </a:extLst>
              </a:tr>
              <a:tr h="569116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FR2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HOF rate</a:t>
                      </a:r>
                      <a:endParaRPr lang="zh-CN" sz="14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7.4%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2.5%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2.0%</a:t>
                      </a:r>
                      <a:endParaRPr lang="zh-CN" altLang="zh-CN" sz="14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0.42%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0.43%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0.44%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88000893"/>
                  </a:ext>
                </a:extLst>
              </a:tr>
              <a:tr h="569116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Ping-pong HO rate</a:t>
                      </a:r>
                      <a:endParaRPr lang="zh-CN" sz="14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5.2%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10.3%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2.7%</a:t>
                      </a:r>
                      <a:endParaRPr lang="zh-CN" sz="14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5.2%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10.3%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2.7%</a:t>
                      </a:r>
                      <a:endParaRPr lang="zh-CN" sz="14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41077815"/>
                  </a:ext>
                </a:extLst>
              </a:tr>
              <a:tr h="569116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Short Time of Stay (1s) rate</a:t>
                      </a:r>
                      <a:endParaRPr lang="zh-CN" sz="14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24.1%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36.7%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10.4%</a:t>
                      </a:r>
                      <a:endParaRPr lang="zh-CN" sz="14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24.4%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36.5%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10.8%</a:t>
                      </a:r>
                      <a:endParaRPr lang="zh-CN" sz="14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0683663"/>
                  </a:ext>
                </a:extLst>
              </a:tr>
            </a:tbl>
          </a:graphicData>
        </a:graphic>
      </p:graphicFrame>
      <p:sp>
        <p:nvSpPr>
          <p:cNvPr id="7" name="矩形 6">
            <a:extLst>
              <a:ext uri="{FF2B5EF4-FFF2-40B4-BE49-F238E27FC236}">
                <a16:creationId xmlns:a16="http://schemas.microsoft.com/office/drawing/2014/main" id="{2371D414-C6B6-46FA-9324-713348C0CCA1}"/>
              </a:ext>
            </a:extLst>
          </p:cNvPr>
          <p:cNvSpPr/>
          <p:nvPr/>
        </p:nvSpPr>
        <p:spPr>
          <a:xfrm>
            <a:off x="411119" y="5737842"/>
            <a:ext cx="11388532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en-US" altLang="zh-CN" sz="1600" b="1" dirty="0">
                <a:solidFill>
                  <a:srgbClr val="415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Observation 2</a:t>
            </a: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: With RSRP prediction, the unintended events rate during HO and CHO can be significantly reduced, including HOF rate, ping-pong HO rate and short time of stay rate. </a:t>
            </a:r>
          </a:p>
        </p:txBody>
      </p:sp>
    </p:spTree>
    <p:extLst>
      <p:ext uri="{BB962C8B-B14F-4D97-AF65-F5344CB8AC3E}">
        <p14:creationId xmlns:p14="http://schemas.microsoft.com/office/powerpoint/2010/main" val="34245143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59" y="349776"/>
            <a:ext cx="967363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defRPr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Feasibility evaluation - SINR prediction based HO</a:t>
            </a: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E420ABC1-CFA5-4499-8F99-DA17E74887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8840437"/>
              </p:ext>
            </p:extLst>
          </p:nvPr>
        </p:nvGraphicFramePr>
        <p:xfrm>
          <a:off x="2658039" y="1608499"/>
          <a:ext cx="6837010" cy="15710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29693">
                  <a:extLst>
                    <a:ext uri="{9D8B030D-6E8A-4147-A177-3AD203B41FA5}">
                      <a16:colId xmlns:a16="http://schemas.microsoft.com/office/drawing/2014/main" val="2239984920"/>
                    </a:ext>
                  </a:extLst>
                </a:gridCol>
                <a:gridCol w="4607317">
                  <a:extLst>
                    <a:ext uri="{9D8B030D-6E8A-4147-A177-3AD203B41FA5}">
                      <a16:colId xmlns:a16="http://schemas.microsoft.com/office/drawing/2014/main" val="4293617923"/>
                    </a:ext>
                  </a:extLst>
                </a:gridCol>
              </a:tblGrid>
              <a:tr h="35970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b="0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zh-CN" sz="1400" b="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prediction of the minimum SINR during TTT</a:t>
                      </a:r>
                      <a:endParaRPr lang="zh-CN" sz="14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238154"/>
                  </a:ext>
                </a:extLst>
              </a:tr>
              <a:tr h="3597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FR1</a:t>
                      </a:r>
                      <a:endParaRPr lang="zh-CN" sz="14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RMSE = 0.79 dB</a:t>
                      </a:r>
                      <a:endParaRPr lang="zh-CN" altLang="zh-CN" sz="1400" b="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1271833"/>
                  </a:ext>
                </a:extLst>
              </a:tr>
              <a:tr h="3597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FR2</a:t>
                      </a:r>
                      <a:endParaRPr lang="zh-CN" sz="14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RMSE = 2.12 dB</a:t>
                      </a:r>
                      <a:endParaRPr lang="zh-CN" sz="1400" b="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20313790"/>
                  </a:ext>
                </a:extLst>
              </a:tr>
              <a:tr h="49193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Training dataset: Same large scale channel parameters for different drops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9593110"/>
                  </a:ext>
                </a:extLst>
              </a:tr>
            </a:tbl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55F98166-12AB-4983-B117-784527F8BEBE}"/>
              </a:ext>
            </a:extLst>
          </p:cNvPr>
          <p:cNvSpPr txBox="1"/>
          <p:nvPr/>
        </p:nvSpPr>
        <p:spPr>
          <a:xfrm>
            <a:off x="481384" y="928564"/>
            <a:ext cx="11190320" cy="416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Accuracy of SINR prediction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AA146D5-DFAE-4B4F-8DDE-D10E5350465E}"/>
              </a:ext>
            </a:extLst>
          </p:cNvPr>
          <p:cNvSpPr/>
          <p:nvPr/>
        </p:nvSpPr>
        <p:spPr>
          <a:xfrm>
            <a:off x="651753" y="4160250"/>
            <a:ext cx="11540246" cy="13173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Legacy HO:</a:t>
            </a:r>
          </a:p>
          <a:p>
            <a:pPr marL="720000" indent="-285750">
              <a:lnSpc>
                <a:spcPct val="150000"/>
              </a:lnSpc>
              <a:buFontTx/>
              <a:buChar char="-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If the predicted </a:t>
            </a:r>
            <a:r>
              <a:rPr lang="en-US" altLang="zh-CN" sz="14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minimum SINR during TTT is below the threshold, UE can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trigger the legacy RRM reporting.</a:t>
            </a:r>
          </a:p>
          <a:p>
            <a:pPr marL="720000" indent="-285750">
              <a:lnSpc>
                <a:spcPct val="150000"/>
              </a:lnSpc>
              <a:buFontTx/>
              <a:buChar char="-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Source cell can determine the target cell based on the reporting RSRP, i.e., real measurement RSRP.</a:t>
            </a:r>
          </a:p>
          <a:p>
            <a:pPr marL="720000" indent="-285750">
              <a:lnSpc>
                <a:spcPct val="150000"/>
              </a:lnSpc>
              <a:buFontTx/>
              <a:buChar char="-"/>
            </a:pPr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3EA218C-C61B-43FE-A3C6-D0A5B260FF30}"/>
              </a:ext>
            </a:extLst>
          </p:cNvPr>
          <p:cNvSpPr txBox="1"/>
          <p:nvPr/>
        </p:nvSpPr>
        <p:spPr>
          <a:xfrm>
            <a:off x="481384" y="3678441"/>
            <a:ext cx="11190320" cy="416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Usage of SINR prediction</a:t>
            </a:r>
          </a:p>
        </p:txBody>
      </p:sp>
    </p:spTree>
    <p:extLst>
      <p:ext uri="{BB962C8B-B14F-4D97-AF65-F5344CB8AC3E}">
        <p14:creationId xmlns:p14="http://schemas.microsoft.com/office/powerpoint/2010/main" val="31195609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59" y="349776"/>
            <a:ext cx="967363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defRPr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Feasibility evaluation - SINR prediction based HO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0C84670-C315-4610-9F8D-92512FD58CC5}"/>
              </a:ext>
            </a:extLst>
          </p:cNvPr>
          <p:cNvSpPr txBox="1"/>
          <p:nvPr/>
        </p:nvSpPr>
        <p:spPr>
          <a:xfrm>
            <a:off x="481384" y="1025844"/>
            <a:ext cx="11190320" cy="45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SINR prediction based HO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FED88DF1-D5C0-415A-A72A-903B71B9D9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1369810"/>
              </p:ext>
            </p:extLst>
          </p:nvPr>
        </p:nvGraphicFramePr>
        <p:xfrm>
          <a:off x="561859" y="1431144"/>
          <a:ext cx="10295531" cy="43066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48769">
                  <a:extLst>
                    <a:ext uri="{9D8B030D-6E8A-4147-A177-3AD203B41FA5}">
                      <a16:colId xmlns:a16="http://schemas.microsoft.com/office/drawing/2014/main" val="3770256724"/>
                    </a:ext>
                  </a:extLst>
                </a:gridCol>
                <a:gridCol w="3503739">
                  <a:extLst>
                    <a:ext uri="{9D8B030D-6E8A-4147-A177-3AD203B41FA5}">
                      <a16:colId xmlns:a16="http://schemas.microsoft.com/office/drawing/2014/main" val="4134135816"/>
                    </a:ext>
                  </a:extLst>
                </a:gridCol>
                <a:gridCol w="1861361">
                  <a:extLst>
                    <a:ext uri="{9D8B030D-6E8A-4147-A177-3AD203B41FA5}">
                      <a16:colId xmlns:a16="http://schemas.microsoft.com/office/drawing/2014/main" val="824641644"/>
                    </a:ext>
                  </a:extLst>
                </a:gridCol>
                <a:gridCol w="1820302">
                  <a:extLst>
                    <a:ext uri="{9D8B030D-6E8A-4147-A177-3AD203B41FA5}">
                      <a16:colId xmlns:a16="http://schemas.microsoft.com/office/drawing/2014/main" val="3756161238"/>
                    </a:ext>
                  </a:extLst>
                </a:gridCol>
                <a:gridCol w="1861360">
                  <a:extLst>
                    <a:ext uri="{9D8B030D-6E8A-4147-A177-3AD203B41FA5}">
                      <a16:colId xmlns:a16="http://schemas.microsoft.com/office/drawing/2014/main" val="402346767"/>
                    </a:ext>
                  </a:extLst>
                </a:gridCol>
              </a:tblGrid>
              <a:tr h="3915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Legacy HO, TTT = 320</a:t>
                      </a:r>
                      <a:endParaRPr lang="zh-CN" sz="12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Legacy HO,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TTT = 40</a:t>
                      </a:r>
                      <a:endParaRPr lang="zh-CN" sz="12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1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 based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1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</a:t>
                      </a:r>
                      <a:endParaRPr lang="zh-CN" sz="12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0199356"/>
                  </a:ext>
                </a:extLst>
              </a:tr>
              <a:tr h="391518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FR1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HOF rate</a:t>
                      </a:r>
                      <a:endParaRPr lang="zh-CN" sz="12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9.16%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2.2%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1.60%</a:t>
                      </a:r>
                      <a:endParaRPr lang="zh-CN" altLang="en-US" sz="12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01914258"/>
                  </a:ext>
                </a:extLst>
              </a:tr>
              <a:tr h="391518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Ping-pong HO rate</a:t>
                      </a:r>
                      <a:endParaRPr lang="zh-CN" sz="12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1.1%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3.6%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1.87%</a:t>
                      </a:r>
                      <a:endParaRPr lang="zh-CN" altLang="en-US" sz="12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4916741"/>
                  </a:ext>
                </a:extLst>
              </a:tr>
              <a:tr h="391518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Short Time of Stay (1s) rate</a:t>
                      </a:r>
                      <a:endParaRPr lang="zh-CN" sz="12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13.4%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18.9%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13.5%</a:t>
                      </a:r>
                      <a:endParaRPr lang="zh-CN" altLang="en-US" sz="12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50912854"/>
                  </a:ext>
                </a:extLst>
              </a:tr>
              <a:tr h="391518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Average SINR during HO (dB)</a:t>
                      </a:r>
                      <a:endParaRPr lang="zh-CN" sz="12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1.81</a:t>
                      </a:r>
                      <a:endParaRPr lang="zh-CN" altLang="zh-CN" sz="1200" kern="1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3.00</a:t>
                      </a:r>
                      <a:endParaRPr lang="zh-CN" altLang="en-US" sz="1200" kern="1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6.01</a:t>
                      </a:r>
                      <a:endParaRPr lang="zh-CN" altLang="en-US" sz="12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15924480"/>
                  </a:ext>
                </a:extLst>
              </a:tr>
              <a:tr h="391518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5% SINR during HO (dB)</a:t>
                      </a:r>
                      <a:endParaRPr lang="zh-CN" sz="12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-8.05</a:t>
                      </a:r>
                      <a:endParaRPr lang="zh-CN" altLang="zh-CN" sz="1200" kern="1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-4.81</a:t>
                      </a:r>
                      <a:endParaRPr lang="zh-CN" altLang="en-US" sz="1200" kern="1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-0.19</a:t>
                      </a:r>
                      <a:endParaRPr lang="zh-CN" altLang="en-US" sz="12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36069223"/>
                  </a:ext>
                </a:extLst>
              </a:tr>
              <a:tr h="391518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FR2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HOF rate</a:t>
                      </a:r>
                      <a:endParaRPr lang="zh-CN" sz="12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7.4%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2.5%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1.7%</a:t>
                      </a:r>
                      <a:endParaRPr lang="zh-CN" altLang="zh-CN" sz="12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88000893"/>
                  </a:ext>
                </a:extLst>
              </a:tr>
              <a:tr h="391518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Ping-pong HO rate</a:t>
                      </a:r>
                      <a:endParaRPr lang="zh-CN" sz="12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5.2%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10.3%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9.8%</a:t>
                      </a:r>
                      <a:endParaRPr lang="zh-CN" sz="12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41077815"/>
                  </a:ext>
                </a:extLst>
              </a:tr>
              <a:tr h="391518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Short Time of Stay (1s) rate</a:t>
                      </a:r>
                      <a:endParaRPr lang="zh-CN" sz="12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24.1%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36.7%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33.8%</a:t>
                      </a:r>
                      <a:endParaRPr lang="zh-CN" sz="12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0683663"/>
                  </a:ext>
                </a:extLst>
              </a:tr>
              <a:tr h="391518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Average SINR during HO (dB)</a:t>
                      </a:r>
                      <a:endParaRPr lang="zh-CN" sz="12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6.24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10.28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12.7</a:t>
                      </a:r>
                      <a:endParaRPr lang="zh-CN" sz="12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09788370"/>
                  </a:ext>
                </a:extLst>
              </a:tr>
              <a:tr h="391518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5% SINR during HO (dB)</a:t>
                      </a:r>
                      <a:endParaRPr lang="zh-CN" altLang="zh-CN" sz="12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-5.26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-0.54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3.77</a:t>
                      </a:r>
                      <a:endParaRPr lang="zh-CN" sz="12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24264721"/>
                  </a:ext>
                </a:extLst>
              </a:tr>
            </a:tbl>
          </a:graphicData>
        </a:graphic>
      </p:graphicFrame>
      <p:sp>
        <p:nvSpPr>
          <p:cNvPr id="7" name="矩形 6">
            <a:extLst>
              <a:ext uri="{FF2B5EF4-FFF2-40B4-BE49-F238E27FC236}">
                <a16:creationId xmlns:a16="http://schemas.microsoft.com/office/drawing/2014/main" id="{2371D414-C6B6-46FA-9324-713348C0CCA1}"/>
              </a:ext>
            </a:extLst>
          </p:cNvPr>
          <p:cNvSpPr/>
          <p:nvPr/>
        </p:nvSpPr>
        <p:spPr>
          <a:xfrm>
            <a:off x="411119" y="5737842"/>
            <a:ext cx="11388532" cy="951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en-US" altLang="zh-CN" sz="1600" b="1" dirty="0">
                <a:solidFill>
                  <a:srgbClr val="415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Observation 3</a:t>
            </a: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: With SINR prediction, the average SINR during the HO can be increased 2~6dB and 5% SINR can be increased 4~8dB, which will reduce the HOF rate, reduce ping-pong rate in short TTT and improve UE throughput during HO.</a:t>
            </a:r>
          </a:p>
        </p:txBody>
      </p:sp>
    </p:spTree>
    <p:extLst>
      <p:ext uri="{BB962C8B-B14F-4D97-AF65-F5344CB8AC3E}">
        <p14:creationId xmlns:p14="http://schemas.microsoft.com/office/powerpoint/2010/main" val="3298684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59" y="349776"/>
            <a:ext cx="967363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defRPr/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Conclusion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C9CD7A8-D533-4618-A407-F045B6B0D219}"/>
              </a:ext>
            </a:extLst>
          </p:cNvPr>
          <p:cNvSpPr/>
          <p:nvPr/>
        </p:nvSpPr>
        <p:spPr>
          <a:xfrm>
            <a:off x="632297" y="1282793"/>
            <a:ext cx="11039407" cy="3906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Observation 1: For mobility optimization, if the Model Inference function can be deployed on the UE side:</a:t>
            </a:r>
          </a:p>
          <a:p>
            <a:pPr marL="284400" indent="-285750">
              <a:lnSpc>
                <a:spcPct val="120000"/>
              </a:lnSpc>
              <a:buFontTx/>
              <a:buChar char="-"/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More detailed local information from UE can be utilized as the input to improve prediction accuracy without privacy concerns.</a:t>
            </a:r>
          </a:p>
          <a:p>
            <a:pPr marL="284400" indent="-285750">
              <a:lnSpc>
                <a:spcPct val="120000"/>
              </a:lnSpc>
              <a:buFontTx/>
              <a:buChar char="-"/>
            </a:pPr>
            <a:r>
              <a:rPr lang="en-GB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Local model inference can reduce inference latency and therefore interruption.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Observation 2: With RSRP prediction, the unintended events rate during HO and CHO can be significantly reduced, including HOF rate, ping-pong HO rate and short time of stay rate. 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Observation 3: With SINR prediction, the average SINR during the HO can be increased 2~6dB and 5% SINR can be increased 4~8dB, which will reduce the HOF rate, reduce ping-pong rate in short TTT and improve UE throughput during HO.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q"/>
            </a:pPr>
            <a:endParaRPr lang="en-US" altLang="zh-CN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en-US" altLang="zh-CN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Proposal 1: An Rel-19 RAN2-led study item is agreed to study the performance benefit and specification impacts of AI based mobility enhancements.</a:t>
            </a:r>
            <a:endParaRPr lang="en-GB" altLang="zh-CN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33625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4A5D293-087E-4F8D-9822-5016A4BF7676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>
          <a:xfrm>
            <a:off x="735493" y="6096530"/>
            <a:ext cx="9160221" cy="364826"/>
          </a:xfrm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54338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5"/>
          <p:cNvSpPr txBox="1"/>
          <p:nvPr/>
        </p:nvSpPr>
        <p:spPr>
          <a:xfrm>
            <a:off x="561859" y="349776"/>
            <a:ext cx="967363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defRPr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Motivation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52F10F2-A172-4D96-884A-CD5F568D1E2B}"/>
              </a:ext>
            </a:extLst>
          </p:cNvPr>
          <p:cNvSpPr/>
          <p:nvPr/>
        </p:nvSpPr>
        <p:spPr>
          <a:xfrm>
            <a:off x="632297" y="4389141"/>
            <a:ext cx="11039407" cy="1280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en-US" altLang="zh-CN" sz="1600" b="1" dirty="0">
                <a:solidFill>
                  <a:srgbClr val="415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Observation 1</a:t>
            </a: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: For mobility optimization, if the Model Inference function can be deployed on the UE side:</a:t>
            </a:r>
          </a:p>
          <a:p>
            <a:pPr marL="284400" indent="-285750">
              <a:lnSpc>
                <a:spcPct val="120000"/>
              </a:lnSpc>
              <a:buFontTx/>
              <a:buChar char="-"/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More detailed local information from UE can be utilized as the input to improve prediction accuracy without privacy concerns.</a:t>
            </a:r>
          </a:p>
          <a:p>
            <a:pPr marL="284400" indent="-285750">
              <a:lnSpc>
                <a:spcPct val="120000"/>
              </a:lnSpc>
              <a:buFontTx/>
              <a:buChar char="-"/>
            </a:pPr>
            <a:r>
              <a:rPr lang="en-GB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Local model inference can reduce inference latency and therefore interruption.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2C6C020-266C-45E5-91D4-3DE4B098BA40}"/>
              </a:ext>
            </a:extLst>
          </p:cNvPr>
          <p:cNvSpPr/>
          <p:nvPr/>
        </p:nvSpPr>
        <p:spPr>
          <a:xfrm>
            <a:off x="632298" y="949334"/>
            <a:ext cx="11039406" cy="30198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In Rel-17, the AI/ML based mobility optimization was studied in the </a:t>
            </a:r>
            <a:r>
              <a:rPr lang="en-US" altLang="zh-CN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FS_NR_ENDC_data_collect</a:t>
            </a:r>
            <a:r>
              <a:rPr lang="en-US" altLang="zh-CN" sz="1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SI and the subsequent WI in Rel-18 is ongoing.</a:t>
            </a:r>
          </a:p>
          <a:p>
            <a:pPr marL="285750" indent="-285750" algn="just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The Model Inference function resides within the RAN node only.</a:t>
            </a:r>
          </a:p>
          <a:p>
            <a:pPr marL="285750" indent="-285750" algn="just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Some location-related information of UE (e.g., coordinates) was required as the input of AI/ML model,</a:t>
            </a:r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which</a:t>
            </a:r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may</a:t>
            </a:r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introduce UE privacy concerns.</a:t>
            </a:r>
          </a:p>
          <a:p>
            <a:pPr marL="285750" indent="-285750" algn="just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Frequent exchange of the input between network and UE will introduce massive signaling overhead and latency.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In Rel-18, the </a:t>
            </a:r>
            <a:r>
              <a:rPr lang="en-US" altLang="zh-CN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NR_AIML_Air</a:t>
            </a:r>
            <a:r>
              <a:rPr lang="en-US" altLang="zh-CN" sz="1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SI would introduce the framework and model life cycle management to enable the inference functionality on the UE side.</a:t>
            </a:r>
          </a:p>
          <a:p>
            <a:pPr marL="285750" indent="-285750" algn="just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The framework can be reused to facilitate more AI-based use cases, e.g., AI-based mobility, between UE and network.</a:t>
            </a:r>
          </a:p>
        </p:txBody>
      </p:sp>
    </p:spTree>
    <p:extLst>
      <p:ext uri="{BB962C8B-B14F-4D97-AF65-F5344CB8AC3E}">
        <p14:creationId xmlns:p14="http://schemas.microsoft.com/office/powerpoint/2010/main" val="7046210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5"/>
          <p:cNvSpPr txBox="1"/>
          <p:nvPr/>
        </p:nvSpPr>
        <p:spPr>
          <a:xfrm>
            <a:off x="561859" y="349776"/>
            <a:ext cx="967363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defRPr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Potential Issues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704AEDCB-BB57-4B45-823D-6A05D61AC928}"/>
              </a:ext>
            </a:extLst>
          </p:cNvPr>
          <p:cNvSpPr/>
          <p:nvPr/>
        </p:nvSpPr>
        <p:spPr>
          <a:xfrm>
            <a:off x="561859" y="2910172"/>
            <a:ext cx="10978600" cy="3462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For the legacy HO, the triggering condition for RRM reporting shall be met at T</a:t>
            </a:r>
            <a:r>
              <a:rPr lang="en-US" altLang="zh-CN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and shall last for TTT (Time To Trigger) duration, which may lead to:</a:t>
            </a:r>
          </a:p>
          <a:p>
            <a:pPr marL="720000" indent="-285750" algn="just">
              <a:lnSpc>
                <a:spcPct val="150000"/>
              </a:lnSpc>
              <a:buFontTx/>
              <a:buChar char="-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HO at a non-optimal time, poor user experience at source cell.</a:t>
            </a:r>
          </a:p>
          <a:p>
            <a:pPr marL="720000" indent="-285750" algn="just">
              <a:lnSpc>
                <a:spcPct val="150000"/>
              </a:lnSpc>
              <a:buFontTx/>
              <a:buChar char="-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Failed to receive the HO command or failed to RA to the target cell, i.e., too-late HO.</a:t>
            </a:r>
            <a:endParaRPr lang="en-US" altLang="zh-CN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For CHO,</a:t>
            </a:r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UE</a:t>
            </a:r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can</a:t>
            </a:r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RA to the target cell without receiving the HO command if the triggering condition is met during TTT. However, there is still a risk of RLF due to low SINR at the source cell during TTT and the UE cannot perform HO at a optimal time.</a:t>
            </a:r>
          </a:p>
          <a:p>
            <a:pPr marL="285750" indent="-285750" algn="just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The legacy solution to the above issue by reducing TTT duration may result in other unintended events, e.g., too-early HO, ping-pong HO, especially for the high-speed UEs. </a:t>
            </a:r>
          </a:p>
          <a:p>
            <a:pPr marL="285750" indent="-285750" algn="just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If an RLF occurs shortly after a successful HO,</a:t>
            </a:r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the UE may attempt to re-establish the radio link connection in a cell other than the source cell and the target cell, which is identified as HO to wrong cell.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8CDEC19-759E-494D-A468-AD56D62F55DA}"/>
              </a:ext>
            </a:extLst>
          </p:cNvPr>
          <p:cNvGrpSpPr/>
          <p:nvPr/>
        </p:nvGrpSpPr>
        <p:grpSpPr>
          <a:xfrm>
            <a:off x="651538" y="1041047"/>
            <a:ext cx="10888923" cy="1666911"/>
            <a:chOff x="561859" y="1390243"/>
            <a:chExt cx="10888923" cy="1666911"/>
          </a:xfrm>
        </p:grpSpPr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8956BFE3-D5F8-4EFC-A52E-8495196D1034}"/>
                </a:ext>
              </a:extLst>
            </p:cNvPr>
            <p:cNvCxnSpPr>
              <a:cxnSpLocks/>
            </p:cNvCxnSpPr>
            <p:nvPr/>
          </p:nvCxnSpPr>
          <p:spPr>
            <a:xfrm>
              <a:off x="671614" y="2768152"/>
              <a:ext cx="10689806" cy="0"/>
            </a:xfrm>
            <a:prstGeom prst="line">
              <a:avLst/>
            </a:prstGeom>
            <a:ln w="28575">
              <a:solidFill>
                <a:srgbClr val="415FFF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81814129-A5EF-4C02-BDA0-398B1884E7D3}"/>
                </a:ext>
              </a:extLst>
            </p:cNvPr>
            <p:cNvCxnSpPr>
              <a:cxnSpLocks/>
            </p:cNvCxnSpPr>
            <p:nvPr/>
          </p:nvCxnSpPr>
          <p:spPr>
            <a:xfrm>
              <a:off x="1028699" y="2634126"/>
              <a:ext cx="0" cy="223520"/>
            </a:xfrm>
            <a:prstGeom prst="line">
              <a:avLst/>
            </a:prstGeom>
            <a:ln w="1905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64322B18-C2AB-4834-9737-BE11E91FFC37}"/>
                </a:ext>
              </a:extLst>
            </p:cNvPr>
            <p:cNvCxnSpPr>
              <a:cxnSpLocks/>
            </p:cNvCxnSpPr>
            <p:nvPr/>
          </p:nvCxnSpPr>
          <p:spPr>
            <a:xfrm>
              <a:off x="3359448" y="2634126"/>
              <a:ext cx="0" cy="223520"/>
            </a:xfrm>
            <a:prstGeom prst="line">
              <a:avLst/>
            </a:prstGeom>
            <a:ln w="1905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CB6B4491-D915-4734-B03A-43904C293C41}"/>
                </a:ext>
              </a:extLst>
            </p:cNvPr>
            <p:cNvCxnSpPr>
              <a:cxnSpLocks/>
            </p:cNvCxnSpPr>
            <p:nvPr/>
          </p:nvCxnSpPr>
          <p:spPr>
            <a:xfrm>
              <a:off x="6054013" y="2634126"/>
              <a:ext cx="0" cy="223520"/>
            </a:xfrm>
            <a:prstGeom prst="line">
              <a:avLst/>
            </a:prstGeom>
            <a:ln w="1905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900867FA-D53C-48B7-9823-F1CF68D5BED2}"/>
                </a:ext>
              </a:extLst>
            </p:cNvPr>
            <p:cNvCxnSpPr>
              <a:cxnSpLocks/>
            </p:cNvCxnSpPr>
            <p:nvPr/>
          </p:nvCxnSpPr>
          <p:spPr>
            <a:xfrm>
              <a:off x="8033277" y="2634126"/>
              <a:ext cx="0" cy="223520"/>
            </a:xfrm>
            <a:prstGeom prst="line">
              <a:avLst/>
            </a:prstGeom>
            <a:ln w="1905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左大括号 29">
              <a:extLst>
                <a:ext uri="{FF2B5EF4-FFF2-40B4-BE49-F238E27FC236}">
                  <a16:creationId xmlns:a16="http://schemas.microsoft.com/office/drawing/2014/main" id="{8C944DDC-6255-455A-9C86-ED3B765AC427}"/>
                </a:ext>
              </a:extLst>
            </p:cNvPr>
            <p:cNvSpPr/>
            <p:nvPr/>
          </p:nvSpPr>
          <p:spPr>
            <a:xfrm rot="5400000">
              <a:off x="4639259" y="1177070"/>
              <a:ext cx="134938" cy="2694561"/>
            </a:xfrm>
            <a:prstGeom prst="leftBrace">
              <a:avLst/>
            </a:prstGeom>
            <a:ln w="1905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左大括号 34">
              <a:extLst>
                <a:ext uri="{FF2B5EF4-FFF2-40B4-BE49-F238E27FC236}">
                  <a16:creationId xmlns:a16="http://schemas.microsoft.com/office/drawing/2014/main" id="{4E03F245-9785-4790-826D-1AE59D334348}"/>
                </a:ext>
              </a:extLst>
            </p:cNvPr>
            <p:cNvSpPr/>
            <p:nvPr/>
          </p:nvSpPr>
          <p:spPr>
            <a:xfrm rot="5400000">
              <a:off x="2135710" y="1349873"/>
              <a:ext cx="116719" cy="2330740"/>
            </a:xfrm>
            <a:prstGeom prst="leftBrace">
              <a:avLst/>
            </a:prstGeom>
            <a:ln w="1905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左大括号 36">
              <a:extLst>
                <a:ext uri="{FF2B5EF4-FFF2-40B4-BE49-F238E27FC236}">
                  <a16:creationId xmlns:a16="http://schemas.microsoft.com/office/drawing/2014/main" id="{395E3857-F794-4154-9C99-1D6DEF915F44}"/>
                </a:ext>
              </a:extLst>
            </p:cNvPr>
            <p:cNvSpPr/>
            <p:nvPr/>
          </p:nvSpPr>
          <p:spPr>
            <a:xfrm rot="5400000">
              <a:off x="7006131" y="1539485"/>
              <a:ext cx="74576" cy="1978821"/>
            </a:xfrm>
            <a:prstGeom prst="leftBrace">
              <a:avLst/>
            </a:prstGeom>
            <a:ln w="1905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73A714A7-AE64-4875-B011-4991AF352B7C}"/>
                </a:ext>
              </a:extLst>
            </p:cNvPr>
            <p:cNvCxnSpPr>
              <a:cxnSpLocks/>
            </p:cNvCxnSpPr>
            <p:nvPr/>
          </p:nvCxnSpPr>
          <p:spPr>
            <a:xfrm>
              <a:off x="10857689" y="2637936"/>
              <a:ext cx="0" cy="223520"/>
            </a:xfrm>
            <a:prstGeom prst="line">
              <a:avLst/>
            </a:prstGeom>
            <a:ln w="1905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29AA8C6-ABF1-43B9-9418-F134E7246DB1}"/>
                </a:ext>
              </a:extLst>
            </p:cNvPr>
            <p:cNvSpPr txBox="1"/>
            <p:nvPr/>
          </p:nvSpPr>
          <p:spPr>
            <a:xfrm>
              <a:off x="8014507" y="2429598"/>
              <a:ext cx="9518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cs typeface="+mn-ea"/>
                  <a:sym typeface="+mn-lt"/>
                </a:rPr>
                <a:t>……</a:t>
              </a:r>
              <a:endParaRPr lang="zh-CN" altLang="en-US" sz="1600" b="1" dirty="0">
                <a:cs typeface="+mn-ea"/>
                <a:sym typeface="+mn-lt"/>
              </a:endParaRP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87755366-69DD-421A-8A52-A49209E68718}"/>
                </a:ext>
              </a:extLst>
            </p:cNvPr>
            <p:cNvSpPr/>
            <p:nvPr/>
          </p:nvSpPr>
          <p:spPr>
            <a:xfrm>
              <a:off x="561859" y="1720642"/>
              <a:ext cx="106972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triggering condition</a:t>
              </a:r>
            </a:p>
            <a:p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 is met </a:t>
              </a:r>
              <a:endParaRPr lang="zh-CN" altLang="en-US" sz="1400" dirty="0"/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6BB46718-722A-417D-9E19-8677DE74DFCB}"/>
                </a:ext>
              </a:extLst>
            </p:cNvPr>
            <p:cNvSpPr/>
            <p:nvPr/>
          </p:nvSpPr>
          <p:spPr>
            <a:xfrm>
              <a:off x="1977660" y="2002912"/>
              <a:ext cx="55452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TTT</a:t>
              </a:r>
              <a:endParaRPr lang="zh-CN" altLang="en-US" sz="1400" dirty="0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C8CDDBF-59CC-460F-AD40-8EED9A863F22}"/>
                </a:ext>
              </a:extLst>
            </p:cNvPr>
            <p:cNvSpPr txBox="1"/>
            <p:nvPr/>
          </p:nvSpPr>
          <p:spPr>
            <a:xfrm>
              <a:off x="903386" y="2749377"/>
              <a:ext cx="6322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en-US" altLang="zh-CN" sz="1400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zh-CN" altLang="en-US" sz="1400" baseline="-25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FE170DF6-B4B3-439A-8782-FE03BE20377F}"/>
                </a:ext>
              </a:extLst>
            </p:cNvPr>
            <p:cNvSpPr txBox="1"/>
            <p:nvPr/>
          </p:nvSpPr>
          <p:spPr>
            <a:xfrm>
              <a:off x="2928786" y="2740359"/>
              <a:ext cx="10505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en-US" altLang="zh-CN" sz="1400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+TTT</a:t>
              </a:r>
              <a:endParaRPr lang="zh-CN" altLang="en-US" sz="1400" baseline="-25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4079249-5A50-4D69-87BE-12A27476438A}"/>
                </a:ext>
              </a:extLst>
            </p:cNvPr>
            <p:cNvSpPr txBox="1"/>
            <p:nvPr/>
          </p:nvSpPr>
          <p:spPr>
            <a:xfrm>
              <a:off x="2860075" y="1907536"/>
              <a:ext cx="95183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RRM</a:t>
              </a:r>
            </a:p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 report</a:t>
              </a:r>
              <a:endParaRPr lang="zh-CN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DA29362-32B0-4EC2-A113-44EB147AB2F9}"/>
                </a:ext>
              </a:extLst>
            </p:cNvPr>
            <p:cNvSpPr txBox="1"/>
            <p:nvPr/>
          </p:nvSpPr>
          <p:spPr>
            <a:xfrm>
              <a:off x="3790841" y="1851078"/>
              <a:ext cx="18223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HO decision &amp; </a:t>
              </a:r>
            </a:p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Admission control</a:t>
              </a:r>
              <a:endParaRPr lang="zh-CN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BAB641E-1EF3-47A0-A9E0-5B633D2AF62E}"/>
                </a:ext>
              </a:extLst>
            </p:cNvPr>
            <p:cNvSpPr txBox="1"/>
            <p:nvPr/>
          </p:nvSpPr>
          <p:spPr>
            <a:xfrm>
              <a:off x="6779078" y="2075492"/>
              <a:ext cx="6322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RA </a:t>
              </a:r>
              <a:endParaRPr lang="zh-CN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F34C84C-3F6B-4EA6-93B5-D542674E1F25}"/>
                </a:ext>
              </a:extLst>
            </p:cNvPr>
            <p:cNvSpPr txBox="1"/>
            <p:nvPr/>
          </p:nvSpPr>
          <p:spPr>
            <a:xfrm>
              <a:off x="5484450" y="1847642"/>
              <a:ext cx="11319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HO command</a:t>
              </a:r>
              <a:endParaRPr lang="zh-CN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B720E256-3C07-4C6B-BA00-75F4B3B6D7B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359440" y="1710942"/>
              <a:ext cx="1946425" cy="14442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AF643C36-4913-47BC-ADB6-5BCB10E71DCC}"/>
                </a:ext>
              </a:extLst>
            </p:cNvPr>
            <p:cNvCxnSpPr>
              <a:stCxn id="44" idx="0"/>
            </p:cNvCxnSpPr>
            <p:nvPr/>
          </p:nvCxnSpPr>
          <p:spPr>
            <a:xfrm flipV="1">
              <a:off x="4701999" y="1710944"/>
              <a:ext cx="580420" cy="14013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F1187FE1-7404-46DB-8792-D2CADB1AD501}"/>
                </a:ext>
              </a:extLst>
            </p:cNvPr>
            <p:cNvCxnSpPr>
              <a:cxnSpLocks/>
              <a:stCxn id="46" idx="0"/>
            </p:cNvCxnSpPr>
            <p:nvPr/>
          </p:nvCxnSpPr>
          <p:spPr>
            <a:xfrm flipH="1" flipV="1">
              <a:off x="5282419" y="1709418"/>
              <a:ext cx="768011" cy="1382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71F50234-06D2-4F46-9A66-39CE7FE941A6}"/>
                </a:ext>
              </a:extLst>
            </p:cNvPr>
            <p:cNvSpPr txBox="1"/>
            <p:nvPr/>
          </p:nvSpPr>
          <p:spPr>
            <a:xfrm>
              <a:off x="4603846" y="1390243"/>
              <a:ext cx="17217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Omitted for CHO</a:t>
              </a:r>
              <a:endParaRPr lang="zh-CN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C743DE2-27F4-4EB5-BFD3-E78E404E47E3}"/>
                </a:ext>
              </a:extLst>
            </p:cNvPr>
            <p:cNvSpPr txBox="1"/>
            <p:nvPr/>
          </p:nvSpPr>
          <p:spPr>
            <a:xfrm>
              <a:off x="10077599" y="2034859"/>
              <a:ext cx="13731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Re-establish in another cell </a:t>
              </a:r>
              <a:endParaRPr lang="zh-CN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612BC9F7-59AA-464B-96CF-CAD43212EB36}"/>
                </a:ext>
              </a:extLst>
            </p:cNvPr>
            <p:cNvCxnSpPr>
              <a:cxnSpLocks/>
            </p:cNvCxnSpPr>
            <p:nvPr/>
          </p:nvCxnSpPr>
          <p:spPr>
            <a:xfrm>
              <a:off x="9426380" y="2637936"/>
              <a:ext cx="0" cy="223520"/>
            </a:xfrm>
            <a:prstGeom prst="line">
              <a:avLst/>
            </a:prstGeom>
            <a:ln w="1905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E29C558F-6333-42B0-8315-13D9DBEE9CE5}"/>
                </a:ext>
              </a:extLst>
            </p:cNvPr>
            <p:cNvSpPr txBox="1"/>
            <p:nvPr/>
          </p:nvSpPr>
          <p:spPr>
            <a:xfrm>
              <a:off x="8947233" y="2034859"/>
              <a:ext cx="95183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RLF occur</a:t>
              </a:r>
              <a:endParaRPr lang="zh-CN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4011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59" y="349776"/>
            <a:ext cx="967363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defRPr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Solution1: RSRP prediction based HO</a:t>
            </a:r>
          </a:p>
          <a:p>
            <a:pPr lvl="0" algn="l">
              <a:defRPr/>
            </a:pP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5B6C3C47-8B76-40F0-BAD1-766CEF4F06CC}"/>
              </a:ext>
            </a:extLst>
          </p:cNvPr>
          <p:cNvSpPr/>
          <p:nvPr/>
        </p:nvSpPr>
        <p:spPr>
          <a:xfrm>
            <a:off x="481384" y="2766208"/>
            <a:ext cx="11405816" cy="345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The RSRP prediction is performed at the UE side.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For the legacy HO, with RSRP prediction,</a:t>
            </a:r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the UE can send the RRM report once the triggering condition is met at T</a:t>
            </a:r>
            <a:r>
              <a:rPr lang="en-US" altLang="zh-CN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(i.e., no need  to wait for TTT duration).</a:t>
            </a:r>
          </a:p>
          <a:p>
            <a:pPr marL="720000" indent="-285750">
              <a:lnSpc>
                <a:spcPct val="150000"/>
              </a:lnSpc>
              <a:buFontTx/>
              <a:buChar char="-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RSRP prediction within the T</a:t>
            </a:r>
            <a:r>
              <a:rPr lang="en-US" altLang="zh-CN" sz="1400" baseline="-25000" dirty="0">
                <a:latin typeface="Arial" panose="020B0604020202020204" pitchFamily="34" charset="0"/>
                <a:cs typeface="Arial" panose="020B0604020202020204" pitchFamily="34" charset="0"/>
              </a:rPr>
              <a:t>0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+TTT period shall meet the triggering condition,</a:t>
            </a:r>
          </a:p>
          <a:p>
            <a:pPr marL="720000" indent="-285750">
              <a:lnSpc>
                <a:spcPct val="150000"/>
              </a:lnSpc>
              <a:buFontTx/>
              <a:buChar char="-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The UE may send the RSRP prediction of neighbor cells during RA in the RRM report for HO decision, </a:t>
            </a:r>
          </a:p>
          <a:p>
            <a:pPr marL="720000" indent="-285750">
              <a:lnSpc>
                <a:spcPct val="150000"/>
              </a:lnSpc>
              <a:buFontTx/>
              <a:buChar char="-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Higher success rate for receiving HO command when the RRM report was sent at an optimal time.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For CHO,</a:t>
            </a:r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with RSRP prediction,</a:t>
            </a:r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UE</a:t>
            </a:r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can</a:t>
            </a:r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RA to the target cell once the triggering condition is met at T</a:t>
            </a:r>
            <a:r>
              <a:rPr lang="en-US" altLang="zh-CN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720000" indent="-285750">
              <a:lnSpc>
                <a:spcPct val="150000"/>
              </a:lnSpc>
              <a:buFontTx/>
              <a:buChar char="-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RSRP prediction within the T</a:t>
            </a:r>
            <a:r>
              <a:rPr lang="en-US" altLang="zh-CN" sz="1400" baseline="-25000" dirty="0">
                <a:latin typeface="Arial" panose="020B0604020202020204" pitchFamily="34" charset="0"/>
                <a:cs typeface="Arial" panose="020B0604020202020204" pitchFamily="34" charset="0"/>
              </a:rPr>
              <a:t>0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+ TTT period shall meet the triggering condition,</a:t>
            </a:r>
          </a:p>
          <a:p>
            <a:pPr marL="720000" indent="-285750">
              <a:lnSpc>
                <a:spcPct val="150000"/>
              </a:lnSpc>
              <a:buFontTx/>
              <a:buChar char="-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Lower risk of RLF at the source cell when the HO is performed at a optimal time.</a:t>
            </a:r>
            <a:endParaRPr lang="en-US" altLang="zh-CN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During the  HO decision and target cell selection, the RSRP prediction can be used to reduce the unintended events, e.g., ping-pong HO, too early HO, HO to wrong cell.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304D4FF-9B3F-41B2-86DC-306C0841D4B1}"/>
              </a:ext>
            </a:extLst>
          </p:cNvPr>
          <p:cNvGrpSpPr/>
          <p:nvPr/>
        </p:nvGrpSpPr>
        <p:grpSpPr>
          <a:xfrm>
            <a:off x="2765336" y="1056245"/>
            <a:ext cx="6424898" cy="1589010"/>
            <a:chOff x="1032600" y="1507648"/>
            <a:chExt cx="6916515" cy="1735074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CED8E45E-0B09-41E8-BF1D-85AAE975CEA3}"/>
                </a:ext>
              </a:extLst>
            </p:cNvPr>
            <p:cNvGrpSpPr/>
            <p:nvPr/>
          </p:nvGrpSpPr>
          <p:grpSpPr>
            <a:xfrm>
              <a:off x="1032600" y="1984448"/>
              <a:ext cx="6916515" cy="1258274"/>
              <a:chOff x="1032600" y="1634249"/>
              <a:chExt cx="6916515" cy="1258274"/>
            </a:xfrm>
          </p:grpSpPr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6F1CEB50-9697-4691-B09E-01FC561EB3B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2600" y="2607013"/>
                <a:ext cx="6916515" cy="0"/>
              </a:xfrm>
              <a:prstGeom prst="line">
                <a:avLst/>
              </a:prstGeom>
              <a:ln w="28575">
                <a:solidFill>
                  <a:srgbClr val="415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D844A3DD-8A49-40FB-A368-97E274281D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59827" y="2472987"/>
                <a:ext cx="0" cy="223520"/>
              </a:xfrm>
              <a:prstGeom prst="line">
                <a:avLst/>
              </a:prstGeom>
              <a:ln w="19050">
                <a:solidFill>
                  <a:srgbClr val="415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709A59BE-84BB-4369-8C24-3B64159501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254392" y="2472987"/>
                <a:ext cx="0" cy="223520"/>
              </a:xfrm>
              <a:prstGeom prst="line">
                <a:avLst/>
              </a:prstGeom>
              <a:ln w="19050">
                <a:solidFill>
                  <a:srgbClr val="415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0972D9DB-28C5-4D3B-9645-8DE2FF3FAC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28328" y="2472987"/>
                <a:ext cx="0" cy="223520"/>
              </a:xfrm>
              <a:prstGeom prst="line">
                <a:avLst/>
              </a:prstGeom>
              <a:ln w="19050">
                <a:solidFill>
                  <a:srgbClr val="415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左大括号 54">
                <a:extLst>
                  <a:ext uri="{FF2B5EF4-FFF2-40B4-BE49-F238E27FC236}">
                    <a16:creationId xmlns:a16="http://schemas.microsoft.com/office/drawing/2014/main" id="{A95D0E97-38E0-471F-B140-BB0717F9370C}"/>
                  </a:ext>
                </a:extLst>
              </p:cNvPr>
              <p:cNvSpPr/>
              <p:nvPr/>
            </p:nvSpPr>
            <p:spPr>
              <a:xfrm rot="5400000">
                <a:off x="2839638" y="1015931"/>
                <a:ext cx="134938" cy="2694561"/>
              </a:xfrm>
              <a:prstGeom prst="leftBrace">
                <a:avLst/>
              </a:prstGeom>
              <a:ln w="19050">
                <a:solidFill>
                  <a:srgbClr val="415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0E41B67A-624B-43AC-998B-B4A8118F005F}"/>
                  </a:ext>
                </a:extLst>
              </p:cNvPr>
              <p:cNvSpPr txBox="1"/>
              <p:nvPr/>
            </p:nvSpPr>
            <p:spPr>
              <a:xfrm>
                <a:off x="1963366" y="1649408"/>
                <a:ext cx="182231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HO decision &amp; </a:t>
                </a:r>
              </a:p>
              <a:p>
                <a:pPr algn="ctr"/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Admission control</a:t>
                </a:r>
                <a:endParaRPr lang="zh-CN" altLang="en-US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7" name="左大括号 56">
                <a:extLst>
                  <a:ext uri="{FF2B5EF4-FFF2-40B4-BE49-F238E27FC236}">
                    <a16:creationId xmlns:a16="http://schemas.microsoft.com/office/drawing/2014/main" id="{DA751311-1FDD-4D1F-9E7F-6BE6D875C275}"/>
                  </a:ext>
                </a:extLst>
              </p:cNvPr>
              <p:cNvSpPr/>
              <p:nvPr/>
            </p:nvSpPr>
            <p:spPr>
              <a:xfrm rot="5400000">
                <a:off x="5730265" y="829589"/>
                <a:ext cx="122184" cy="3073939"/>
              </a:xfrm>
              <a:prstGeom prst="leftBrace">
                <a:avLst/>
              </a:prstGeom>
              <a:ln w="19050">
                <a:solidFill>
                  <a:srgbClr val="415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56FEBA5C-4E25-40A7-8DB5-7618F9B7AF00}"/>
                  </a:ext>
                </a:extLst>
              </p:cNvPr>
              <p:cNvSpPr txBox="1"/>
              <p:nvPr/>
            </p:nvSpPr>
            <p:spPr>
              <a:xfrm>
                <a:off x="5475207" y="1877441"/>
                <a:ext cx="63229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RA </a:t>
                </a:r>
                <a:endParaRPr lang="zh-CN" altLang="en-US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6D0DC5E2-01A0-4CAE-984B-6998DB9611E3}"/>
                  </a:ext>
                </a:extLst>
              </p:cNvPr>
              <p:cNvSpPr txBox="1"/>
              <p:nvPr/>
            </p:nvSpPr>
            <p:spPr>
              <a:xfrm>
                <a:off x="1180456" y="2584746"/>
                <a:ext cx="105058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T</a:t>
                </a:r>
                <a:r>
                  <a:rPr lang="en-US" altLang="zh-CN" sz="1400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0</a:t>
                </a:r>
                <a:endParaRPr lang="zh-CN" altLang="en-US" sz="1400" baseline="-25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6E8F8A97-6111-4FC3-AE56-24036273A4C2}"/>
                  </a:ext>
                </a:extLst>
              </p:cNvPr>
              <p:cNvSpPr txBox="1"/>
              <p:nvPr/>
            </p:nvSpPr>
            <p:spPr>
              <a:xfrm>
                <a:off x="1032600" y="1653699"/>
                <a:ext cx="95183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RRM</a:t>
                </a:r>
              </a:p>
              <a:p>
                <a:pPr algn="ctr"/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 report</a:t>
                </a:r>
                <a:endParaRPr lang="zh-CN" altLang="en-US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15B57C60-6D80-43E9-A647-9F35C96AB956}"/>
                  </a:ext>
                </a:extLst>
              </p:cNvPr>
              <p:cNvSpPr txBox="1"/>
              <p:nvPr/>
            </p:nvSpPr>
            <p:spPr>
              <a:xfrm>
                <a:off x="3727313" y="1634249"/>
                <a:ext cx="113195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HO command</a:t>
                </a:r>
                <a:endParaRPr lang="zh-CN" altLang="en-US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1DF5B535-DBCD-478E-94C1-B8C4D4E00DC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59826" y="1828347"/>
              <a:ext cx="1946425" cy="14442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3EAF7520-C566-4D44-9D36-FC4BE4B7E854}"/>
                </a:ext>
              </a:extLst>
            </p:cNvPr>
            <p:cNvCxnSpPr/>
            <p:nvPr/>
          </p:nvCxnSpPr>
          <p:spPr>
            <a:xfrm flipV="1">
              <a:off x="2925831" y="1828348"/>
              <a:ext cx="580420" cy="14013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054B1067-9A88-400E-B422-5239F6EA69A6}"/>
                </a:ext>
              </a:extLst>
            </p:cNvPr>
            <p:cNvCxnSpPr/>
            <p:nvPr/>
          </p:nvCxnSpPr>
          <p:spPr>
            <a:xfrm flipH="1" flipV="1">
              <a:off x="3506251" y="1828347"/>
              <a:ext cx="838349" cy="12497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B6F597B-57E3-4E79-A243-AF29F9B45C1A}"/>
                </a:ext>
              </a:extLst>
            </p:cNvPr>
            <p:cNvSpPr txBox="1"/>
            <p:nvPr/>
          </p:nvSpPr>
          <p:spPr>
            <a:xfrm>
              <a:off x="2804232" y="1507648"/>
              <a:ext cx="17217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Omitted for CHO</a:t>
              </a:r>
              <a:endParaRPr lang="zh-CN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09789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59" y="349776"/>
            <a:ext cx="967363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defRPr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Solution2: SINR prediction based HO</a:t>
            </a:r>
          </a:p>
          <a:p>
            <a:pPr lvl="0" algn="l">
              <a:defRPr/>
            </a:pP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5B6C3C47-8B76-40F0-BAD1-766CEF4F06CC}"/>
              </a:ext>
            </a:extLst>
          </p:cNvPr>
          <p:cNvSpPr/>
          <p:nvPr/>
        </p:nvSpPr>
        <p:spPr>
          <a:xfrm>
            <a:off x="481384" y="2766208"/>
            <a:ext cx="11405816" cy="18933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The SINR prediction is performed at the UE side.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For the legacy HO, with SINR prediction,</a:t>
            </a:r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the UE can send the RRM report once the triggering condition is met at T</a:t>
            </a:r>
            <a:r>
              <a:rPr lang="en-US" altLang="zh-CN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(i.e., no need  to wait for TTT duration).</a:t>
            </a:r>
          </a:p>
          <a:p>
            <a:pPr marL="720000" indent="-285750">
              <a:lnSpc>
                <a:spcPct val="150000"/>
              </a:lnSpc>
              <a:buFontTx/>
              <a:buChar char="-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SINR prediction of the serving cell within the T</a:t>
            </a:r>
            <a:r>
              <a:rPr lang="en-US" altLang="zh-CN" sz="1400" baseline="-25000" dirty="0">
                <a:latin typeface="Arial" panose="020B0604020202020204" pitchFamily="34" charset="0"/>
                <a:cs typeface="Arial" panose="020B0604020202020204" pitchFamily="34" charset="0"/>
              </a:rPr>
              <a:t>0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+TTT period is below the threshold,</a:t>
            </a:r>
          </a:p>
          <a:p>
            <a:pPr marL="720000" indent="-285750">
              <a:lnSpc>
                <a:spcPct val="150000"/>
              </a:lnSpc>
              <a:buFontTx/>
              <a:buChar char="-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Higher success rate for receiving HO command when the UE still in the coverage of serving cell.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Note that solution1 and solution2 can be combined to optimize the mobility performance.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304D4FF-9B3F-41B2-86DC-306C0841D4B1}"/>
              </a:ext>
            </a:extLst>
          </p:cNvPr>
          <p:cNvGrpSpPr/>
          <p:nvPr/>
        </p:nvGrpSpPr>
        <p:grpSpPr>
          <a:xfrm>
            <a:off x="2765336" y="1056245"/>
            <a:ext cx="6424898" cy="1589010"/>
            <a:chOff x="1032600" y="1507648"/>
            <a:chExt cx="6916515" cy="1735074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CED8E45E-0B09-41E8-BF1D-85AAE975CEA3}"/>
                </a:ext>
              </a:extLst>
            </p:cNvPr>
            <p:cNvGrpSpPr/>
            <p:nvPr/>
          </p:nvGrpSpPr>
          <p:grpSpPr>
            <a:xfrm>
              <a:off x="1032600" y="1984448"/>
              <a:ext cx="6916515" cy="1258274"/>
              <a:chOff x="1032600" y="1634249"/>
              <a:chExt cx="6916515" cy="1258274"/>
            </a:xfrm>
          </p:grpSpPr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6F1CEB50-9697-4691-B09E-01FC561EB3B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2600" y="2607013"/>
                <a:ext cx="6916515" cy="0"/>
              </a:xfrm>
              <a:prstGeom prst="line">
                <a:avLst/>
              </a:prstGeom>
              <a:ln w="28575">
                <a:solidFill>
                  <a:srgbClr val="415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D844A3DD-8A49-40FB-A368-97E274281D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59827" y="2472987"/>
                <a:ext cx="0" cy="223520"/>
              </a:xfrm>
              <a:prstGeom prst="line">
                <a:avLst/>
              </a:prstGeom>
              <a:ln w="19050">
                <a:solidFill>
                  <a:srgbClr val="415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709A59BE-84BB-4369-8C24-3B64159501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254392" y="2472987"/>
                <a:ext cx="0" cy="223520"/>
              </a:xfrm>
              <a:prstGeom prst="line">
                <a:avLst/>
              </a:prstGeom>
              <a:ln w="19050">
                <a:solidFill>
                  <a:srgbClr val="415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0972D9DB-28C5-4D3B-9645-8DE2FF3FAC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28328" y="2472987"/>
                <a:ext cx="0" cy="223520"/>
              </a:xfrm>
              <a:prstGeom prst="line">
                <a:avLst/>
              </a:prstGeom>
              <a:ln w="19050">
                <a:solidFill>
                  <a:srgbClr val="415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左大括号 54">
                <a:extLst>
                  <a:ext uri="{FF2B5EF4-FFF2-40B4-BE49-F238E27FC236}">
                    <a16:creationId xmlns:a16="http://schemas.microsoft.com/office/drawing/2014/main" id="{A95D0E97-38E0-471F-B140-BB0717F9370C}"/>
                  </a:ext>
                </a:extLst>
              </p:cNvPr>
              <p:cNvSpPr/>
              <p:nvPr/>
            </p:nvSpPr>
            <p:spPr>
              <a:xfrm rot="5400000">
                <a:off x="2839638" y="1015931"/>
                <a:ext cx="134938" cy="2694561"/>
              </a:xfrm>
              <a:prstGeom prst="leftBrace">
                <a:avLst/>
              </a:prstGeom>
              <a:ln w="19050">
                <a:solidFill>
                  <a:srgbClr val="415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0E41B67A-624B-43AC-998B-B4A8118F005F}"/>
                  </a:ext>
                </a:extLst>
              </p:cNvPr>
              <p:cNvSpPr txBox="1"/>
              <p:nvPr/>
            </p:nvSpPr>
            <p:spPr>
              <a:xfrm>
                <a:off x="1963366" y="1649408"/>
                <a:ext cx="182231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HO decision &amp; </a:t>
                </a:r>
              </a:p>
              <a:p>
                <a:pPr algn="ctr"/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Admission control</a:t>
                </a:r>
                <a:endParaRPr lang="zh-CN" altLang="en-US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7" name="左大括号 56">
                <a:extLst>
                  <a:ext uri="{FF2B5EF4-FFF2-40B4-BE49-F238E27FC236}">
                    <a16:creationId xmlns:a16="http://schemas.microsoft.com/office/drawing/2014/main" id="{DA751311-1FDD-4D1F-9E7F-6BE6D875C275}"/>
                  </a:ext>
                </a:extLst>
              </p:cNvPr>
              <p:cNvSpPr/>
              <p:nvPr/>
            </p:nvSpPr>
            <p:spPr>
              <a:xfrm rot="5400000">
                <a:off x="5730265" y="829589"/>
                <a:ext cx="122184" cy="3073939"/>
              </a:xfrm>
              <a:prstGeom prst="leftBrace">
                <a:avLst/>
              </a:prstGeom>
              <a:ln w="19050">
                <a:solidFill>
                  <a:srgbClr val="415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56FEBA5C-4E25-40A7-8DB5-7618F9B7AF00}"/>
                  </a:ext>
                </a:extLst>
              </p:cNvPr>
              <p:cNvSpPr txBox="1"/>
              <p:nvPr/>
            </p:nvSpPr>
            <p:spPr>
              <a:xfrm>
                <a:off x="5475207" y="1877441"/>
                <a:ext cx="63229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RA </a:t>
                </a:r>
                <a:endParaRPr lang="zh-CN" altLang="en-US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6D0DC5E2-01A0-4CAE-984B-6998DB9611E3}"/>
                  </a:ext>
                </a:extLst>
              </p:cNvPr>
              <p:cNvSpPr txBox="1"/>
              <p:nvPr/>
            </p:nvSpPr>
            <p:spPr>
              <a:xfrm>
                <a:off x="1180456" y="2584746"/>
                <a:ext cx="105058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T</a:t>
                </a:r>
                <a:r>
                  <a:rPr lang="en-US" altLang="zh-CN" sz="1400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0</a:t>
                </a:r>
                <a:endParaRPr lang="zh-CN" altLang="en-US" sz="1400" baseline="-25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6E8F8A97-6111-4FC3-AE56-24036273A4C2}"/>
                  </a:ext>
                </a:extLst>
              </p:cNvPr>
              <p:cNvSpPr txBox="1"/>
              <p:nvPr/>
            </p:nvSpPr>
            <p:spPr>
              <a:xfrm>
                <a:off x="1032600" y="1653699"/>
                <a:ext cx="95183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RRM</a:t>
                </a:r>
              </a:p>
              <a:p>
                <a:pPr algn="ctr"/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 report</a:t>
                </a:r>
                <a:endParaRPr lang="zh-CN" altLang="en-US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15B57C60-6D80-43E9-A647-9F35C96AB956}"/>
                  </a:ext>
                </a:extLst>
              </p:cNvPr>
              <p:cNvSpPr txBox="1"/>
              <p:nvPr/>
            </p:nvSpPr>
            <p:spPr>
              <a:xfrm>
                <a:off x="3727313" y="1634249"/>
                <a:ext cx="113195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HO command</a:t>
                </a:r>
                <a:endParaRPr lang="zh-CN" altLang="en-US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1DF5B535-DBCD-478E-94C1-B8C4D4E00DC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59826" y="1828347"/>
              <a:ext cx="1946425" cy="14442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3EAF7520-C566-4D44-9D36-FC4BE4B7E854}"/>
                </a:ext>
              </a:extLst>
            </p:cNvPr>
            <p:cNvCxnSpPr/>
            <p:nvPr/>
          </p:nvCxnSpPr>
          <p:spPr>
            <a:xfrm flipV="1">
              <a:off x="2925831" y="1828348"/>
              <a:ext cx="580420" cy="14013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054B1067-9A88-400E-B422-5239F6EA69A6}"/>
                </a:ext>
              </a:extLst>
            </p:cNvPr>
            <p:cNvCxnSpPr/>
            <p:nvPr/>
          </p:nvCxnSpPr>
          <p:spPr>
            <a:xfrm flipH="1" flipV="1">
              <a:off x="3506251" y="1828347"/>
              <a:ext cx="838349" cy="12497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B6F597B-57E3-4E79-A243-AF29F9B45C1A}"/>
                </a:ext>
              </a:extLst>
            </p:cNvPr>
            <p:cNvSpPr txBox="1"/>
            <p:nvPr/>
          </p:nvSpPr>
          <p:spPr>
            <a:xfrm>
              <a:off x="2804232" y="1507648"/>
              <a:ext cx="17217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Omitted for CHO</a:t>
              </a:r>
              <a:endParaRPr lang="zh-CN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4166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59" y="349776"/>
            <a:ext cx="967363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defRPr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Scenario1: HO to wrong cell at crossover</a:t>
            </a: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F6F84FB4-7C6B-4C44-A157-875059FAD0CE}"/>
              </a:ext>
            </a:extLst>
          </p:cNvPr>
          <p:cNvPicPr/>
          <p:nvPr/>
        </p:nvPicPr>
        <p:blipFill rotWithShape="1">
          <a:blip r:embed="rId4"/>
          <a:srcRect l="18428" t="21732" r="12120" b="10787"/>
          <a:stretch/>
        </p:blipFill>
        <p:spPr>
          <a:xfrm>
            <a:off x="572784" y="1203420"/>
            <a:ext cx="4564908" cy="2902884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5B164D4B-F12F-429E-81E5-91FD4CC75720}"/>
              </a:ext>
            </a:extLst>
          </p:cNvPr>
          <p:cNvSpPr txBox="1"/>
          <p:nvPr/>
        </p:nvSpPr>
        <p:spPr>
          <a:xfrm>
            <a:off x="5232996" y="3670367"/>
            <a:ext cx="3171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UE1 speed: 30km/h</a:t>
            </a:r>
          </a:p>
          <a:p>
            <a:pPr algn="ctr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T1 duration: 1960ms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EB75131-8357-4100-AB4F-F7DC03479966}"/>
              </a:ext>
            </a:extLst>
          </p:cNvPr>
          <p:cNvSpPr txBox="1"/>
          <p:nvPr/>
        </p:nvSpPr>
        <p:spPr>
          <a:xfrm>
            <a:off x="8900555" y="3667862"/>
            <a:ext cx="3171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UE2 speed: 60km/h</a:t>
            </a:r>
          </a:p>
          <a:p>
            <a:pPr algn="ctr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T2 duration: 960ms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557E48E2-E959-4BF3-A8A8-64B52AA7905B}"/>
              </a:ext>
            </a:extLst>
          </p:cNvPr>
          <p:cNvSpPr/>
          <p:nvPr/>
        </p:nvSpPr>
        <p:spPr>
          <a:xfrm>
            <a:off x="481384" y="4626334"/>
            <a:ext cx="11405816" cy="2114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When the UE passes through the crossover, the RSRP of cell2 will change dramatically.</a:t>
            </a:r>
          </a:p>
          <a:p>
            <a:pPr marL="720000" indent="-285750">
              <a:lnSpc>
                <a:spcPct val="150000"/>
              </a:lnSpc>
              <a:buFontTx/>
              <a:buChar char="-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The UE1 at a low speed should handover to Cell2 upon RSRP rises to achieve better quality of service during T1 duration.</a:t>
            </a:r>
          </a:p>
          <a:p>
            <a:pPr marL="720000" indent="-285750">
              <a:lnSpc>
                <a:spcPct val="150000"/>
              </a:lnSpc>
              <a:buFontTx/>
              <a:buChar char="-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The UE2 at a high speed should handover to Cell3 rather than Cell2 to avoid HO to wrong cell or ping-pong HO.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RSRP prediction is the key to achieve the above expected different UE behaviors.</a:t>
            </a:r>
          </a:p>
          <a:p>
            <a:pPr marL="434250">
              <a:lnSpc>
                <a:spcPct val="150000"/>
              </a:lnSpc>
            </a:pP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F2F66F6-AAAA-AAF4-41E7-C7CA0D4DBC43}"/>
              </a:ext>
            </a:extLst>
          </p:cNvPr>
          <p:cNvSpPr txBox="1"/>
          <p:nvPr/>
        </p:nvSpPr>
        <p:spPr>
          <a:xfrm>
            <a:off x="773457" y="4188553"/>
            <a:ext cx="38943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Simulation scenario and UE trajectory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300A61F2-72BE-C510-9AD4-DD94B7A0BA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4768" y="1289788"/>
            <a:ext cx="3171702" cy="237877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4BACB729-7E09-1C51-738F-A7C2590B55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4308" y="1317171"/>
            <a:ext cx="3141372" cy="2356029"/>
          </a:xfrm>
          <a:prstGeom prst="rect">
            <a:avLst/>
          </a:prstGeom>
        </p:spPr>
      </p:pic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15999332-9288-6EE0-C63B-E9D5261FEBD0}"/>
              </a:ext>
            </a:extLst>
          </p:cNvPr>
          <p:cNvCxnSpPr>
            <a:cxnSpLocks/>
          </p:cNvCxnSpPr>
          <p:nvPr/>
        </p:nvCxnSpPr>
        <p:spPr>
          <a:xfrm>
            <a:off x="6557963" y="2536096"/>
            <a:ext cx="552450" cy="0"/>
          </a:xfrm>
          <a:prstGeom prst="line">
            <a:avLst/>
          </a:prstGeom>
          <a:ln w="19050">
            <a:solidFill>
              <a:srgbClr val="C0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id="{D230DFBF-2DF7-E449-143F-5DEE4D0C8912}"/>
              </a:ext>
            </a:extLst>
          </p:cNvPr>
          <p:cNvSpPr/>
          <p:nvPr/>
        </p:nvSpPr>
        <p:spPr>
          <a:xfrm>
            <a:off x="6621980" y="2273833"/>
            <a:ext cx="36420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T1</a:t>
            </a:r>
            <a:endParaRPr lang="zh-CN" altLang="en-US" sz="1400" dirty="0"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F0FDE7D2-5B01-EA5A-C35E-825C7D5C6F93}"/>
              </a:ext>
            </a:extLst>
          </p:cNvPr>
          <p:cNvCxnSpPr>
            <a:cxnSpLocks/>
          </p:cNvCxnSpPr>
          <p:nvPr/>
        </p:nvCxnSpPr>
        <p:spPr>
          <a:xfrm>
            <a:off x="9953625" y="2547551"/>
            <a:ext cx="568325" cy="0"/>
          </a:xfrm>
          <a:prstGeom prst="line">
            <a:avLst/>
          </a:prstGeom>
          <a:ln w="19050">
            <a:solidFill>
              <a:srgbClr val="C0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>
            <a:extLst>
              <a:ext uri="{FF2B5EF4-FFF2-40B4-BE49-F238E27FC236}">
                <a16:creationId xmlns:a16="http://schemas.microsoft.com/office/drawing/2014/main" id="{D36F8004-6191-3692-11D4-FE0E6B63101E}"/>
              </a:ext>
            </a:extLst>
          </p:cNvPr>
          <p:cNvSpPr/>
          <p:nvPr/>
        </p:nvSpPr>
        <p:spPr>
          <a:xfrm>
            <a:off x="10038970" y="2285288"/>
            <a:ext cx="36420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T2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6255584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59" y="349776"/>
            <a:ext cx="967363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defRPr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Feasibility evaluation – scenario1</a:t>
            </a: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E420ABC1-CFA5-4499-8F99-DA17E74887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1605508"/>
              </p:ext>
            </p:extLst>
          </p:nvPr>
        </p:nvGraphicFramePr>
        <p:xfrm>
          <a:off x="1766656" y="1397913"/>
          <a:ext cx="8771138" cy="26475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09106">
                  <a:extLst>
                    <a:ext uri="{9D8B030D-6E8A-4147-A177-3AD203B41FA5}">
                      <a16:colId xmlns:a16="http://schemas.microsoft.com/office/drawing/2014/main" val="2239984920"/>
                    </a:ext>
                  </a:extLst>
                </a:gridCol>
                <a:gridCol w="2054256">
                  <a:extLst>
                    <a:ext uri="{9D8B030D-6E8A-4147-A177-3AD203B41FA5}">
                      <a16:colId xmlns:a16="http://schemas.microsoft.com/office/drawing/2014/main" val="4293617923"/>
                    </a:ext>
                  </a:extLst>
                </a:gridCol>
                <a:gridCol w="2303888">
                  <a:extLst>
                    <a:ext uri="{9D8B030D-6E8A-4147-A177-3AD203B41FA5}">
                      <a16:colId xmlns:a16="http://schemas.microsoft.com/office/drawing/2014/main" val="352708970"/>
                    </a:ext>
                  </a:extLst>
                </a:gridCol>
                <a:gridCol w="2303888">
                  <a:extLst>
                    <a:ext uri="{9D8B030D-6E8A-4147-A177-3AD203B41FA5}">
                      <a16:colId xmlns:a16="http://schemas.microsoft.com/office/drawing/2014/main" val="4252765490"/>
                    </a:ext>
                  </a:extLst>
                </a:gridCol>
              </a:tblGrid>
              <a:tr h="32784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b="0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zh-CN" sz="1400" b="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Cell 1</a:t>
                      </a:r>
                      <a:endParaRPr lang="zh-CN" sz="14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Cell 2</a:t>
                      </a:r>
                      <a:endParaRPr lang="zh-CN" altLang="zh-CN" sz="14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Cell 3</a:t>
                      </a:r>
                      <a:endParaRPr lang="zh-CN" altLang="zh-CN" sz="1400" b="1" kern="100" baseline="-250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238154"/>
                  </a:ext>
                </a:extLst>
              </a:tr>
              <a:tr h="3542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Prediction 1</a:t>
                      </a:r>
                      <a:endParaRPr lang="zh-CN" sz="14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RMSE = 0.0044dB</a:t>
                      </a:r>
                      <a:endParaRPr lang="zh-CN" sz="1400" b="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RMSE = 1.08dB</a:t>
                      </a:r>
                      <a:endParaRPr lang="zh-CN" sz="1400" b="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RMSE = 0.26dB</a:t>
                      </a:r>
                      <a:endParaRPr lang="zh-CN" sz="1400" b="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1271833"/>
                  </a:ext>
                </a:extLst>
              </a:tr>
              <a:tr h="37056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Prediction 2</a:t>
                      </a:r>
                      <a:endParaRPr lang="zh-CN" altLang="zh-CN" sz="1400" b="1" kern="100" baseline="-250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RMSE = 0.0062dB</a:t>
                      </a:r>
                      <a:endParaRPr lang="zh-CN" sz="1400" b="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RMSE = 1.11dB</a:t>
                      </a:r>
                      <a:endParaRPr lang="zh-CN" sz="1400" b="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RMSE = 0.26dB</a:t>
                      </a:r>
                      <a:endParaRPr lang="zh-CN" altLang="zh-CN" sz="1400" b="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20313790"/>
                  </a:ext>
                </a:extLst>
              </a:tr>
              <a:tr h="3542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Prediction 3</a:t>
                      </a:r>
                      <a:endParaRPr lang="zh-CN" sz="14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RMSE = 0.0844dB</a:t>
                      </a:r>
                      <a:endParaRPr lang="zh-CN" sz="1400" b="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RMSE = 1.23dB</a:t>
                      </a:r>
                      <a:endParaRPr lang="zh-CN" sz="1400" b="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RMSE = 0.28dB</a:t>
                      </a:r>
                      <a:endParaRPr lang="zh-CN" sz="1400" b="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93413836"/>
                  </a:ext>
                </a:extLst>
              </a:tr>
              <a:tr h="799423">
                <a:tc gridSpan="4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400" b="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Carrier Frequency: FR2, 30GHz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400" b="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Prediction 1: </a:t>
                      </a:r>
                      <a:r>
                        <a:rPr lang="en-US" altLang="zh-CN" sz="1400" b="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RSRP of every 80ms in 320ms after T</a:t>
                      </a:r>
                      <a:r>
                        <a:rPr lang="en-US" altLang="zh-CN" sz="1400" b="0" kern="100" baseline="-25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400" b="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Prediction 2: </a:t>
                      </a:r>
                      <a:r>
                        <a:rPr lang="en-US" altLang="zh-CN" sz="1400" b="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RSRP of 1s after T</a:t>
                      </a:r>
                      <a:r>
                        <a:rPr lang="en-US" altLang="zh-CN" sz="1400" b="0" kern="100" baseline="-25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  <a:endParaRPr lang="en-US" altLang="zh-CN" sz="1400" b="1" kern="100" baseline="-250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Prediction 3: </a:t>
                      </a:r>
                      <a:r>
                        <a:rPr lang="en-US" altLang="zh-CN" sz="1400" b="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RSRP of 2s after T</a:t>
                      </a:r>
                      <a:r>
                        <a:rPr lang="en-US" altLang="zh-CN" sz="1400" b="0" kern="100" baseline="-25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  <a:endParaRPr lang="zh-CN" altLang="zh-CN" sz="1400" b="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b="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b="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b="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44168405"/>
                  </a:ext>
                </a:extLst>
              </a:tr>
            </a:tbl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55F98166-12AB-4983-B117-784527F8BEBE}"/>
              </a:ext>
            </a:extLst>
          </p:cNvPr>
          <p:cNvSpPr txBox="1"/>
          <p:nvPr/>
        </p:nvSpPr>
        <p:spPr>
          <a:xfrm>
            <a:off x="481384" y="928564"/>
            <a:ext cx="11190320" cy="416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Accuracy of RRM measurement prediction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AA146D5-DFAE-4B4F-8DDE-D10E5350465E}"/>
              </a:ext>
            </a:extLst>
          </p:cNvPr>
          <p:cNvSpPr/>
          <p:nvPr/>
        </p:nvSpPr>
        <p:spPr>
          <a:xfrm>
            <a:off x="651753" y="4426574"/>
            <a:ext cx="11540246" cy="1619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4400" indent="-285750">
              <a:lnSpc>
                <a:spcPct val="150000"/>
              </a:lnSpc>
              <a:buSzPct val="60000"/>
              <a:buFont typeface="Wingdings" panose="05000000000000000000" pitchFamily="2" charset="2"/>
              <a:buChar char="n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Step1: UE1/UE2 decides to trigger the RRM reporting based on the predicted </a:t>
            </a:r>
            <a:r>
              <a:rPr lang="en-US" altLang="zh-CN" sz="14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RSRP of every 80ms in 320ms after T</a:t>
            </a:r>
            <a:r>
              <a:rPr lang="en-US" altLang="zh-CN" sz="1400" kern="100" baseline="-250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0</a:t>
            </a:r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4400" indent="-285750">
              <a:lnSpc>
                <a:spcPct val="150000"/>
              </a:lnSpc>
              <a:buSzPct val="60000"/>
              <a:buFont typeface="Wingdings" panose="05000000000000000000" pitchFamily="2" charset="2"/>
              <a:buChar char="n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Step2: The Source cell determines the target cell based on the predicted RSRP of 1s and/or 2s after T</a:t>
            </a:r>
            <a:r>
              <a:rPr lang="en-US" altLang="zh-CN" sz="1400" baseline="-25000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720000" indent="-285750">
              <a:lnSpc>
                <a:spcPct val="150000"/>
              </a:lnSpc>
              <a:buFontTx/>
              <a:buChar char="-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For UE1, the RSRP prediction of Cell2 will last for a specific period ( T1&gt;1s), and Cell2 is selected as target cell, </a:t>
            </a:r>
          </a:p>
          <a:p>
            <a:pPr marL="720000" indent="-285750">
              <a:lnSpc>
                <a:spcPct val="150000"/>
              </a:lnSpc>
              <a:buFontTx/>
              <a:buChar char="-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For UE2, the RSRP prediction of Cell2 will decrease at a short time (T2&lt;1s), then Cell3 is selected as target cell. 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Step3: The UEs receive different HO commands and HO to separate suitable cells.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3EA218C-C61B-43FE-A3C6-D0A5B260FF30}"/>
              </a:ext>
            </a:extLst>
          </p:cNvPr>
          <p:cNvSpPr txBox="1"/>
          <p:nvPr/>
        </p:nvSpPr>
        <p:spPr>
          <a:xfrm>
            <a:off x="481384" y="4015787"/>
            <a:ext cx="11190320" cy="416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Expected signaling procedure</a:t>
            </a:r>
          </a:p>
        </p:txBody>
      </p:sp>
    </p:spTree>
    <p:extLst>
      <p:ext uri="{BB962C8B-B14F-4D97-AF65-F5344CB8AC3E}">
        <p14:creationId xmlns:p14="http://schemas.microsoft.com/office/powerpoint/2010/main" val="39922350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5"/>
          <p:cNvSpPr txBox="1"/>
          <p:nvPr/>
        </p:nvSpPr>
        <p:spPr>
          <a:xfrm>
            <a:off x="561859" y="349776"/>
            <a:ext cx="967363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defRPr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Scenario2: unintended event due to TTT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16355029-DC62-4EA3-B892-FB6E47F9E05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0" t="2992" r="6354" b="4958"/>
          <a:stretch>
            <a:fillRect/>
          </a:stretch>
        </p:blipFill>
        <p:spPr bwMode="auto">
          <a:xfrm>
            <a:off x="510809" y="1521284"/>
            <a:ext cx="3942947" cy="329543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DF26791D-BB60-4A52-83BE-4A65561C9FD4}"/>
              </a:ext>
            </a:extLst>
          </p:cNvPr>
          <p:cNvSpPr txBox="1"/>
          <p:nvPr/>
        </p:nvSpPr>
        <p:spPr>
          <a:xfrm>
            <a:off x="559450" y="4805743"/>
            <a:ext cx="38943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Simulation scenario and UE trajectory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F4D8C39-4C3E-40C0-B2CE-89150D0E1202}"/>
              </a:ext>
            </a:extLst>
          </p:cNvPr>
          <p:cNvSpPr txBox="1"/>
          <p:nvPr/>
        </p:nvSpPr>
        <p:spPr>
          <a:xfrm>
            <a:off x="5170134" y="1025844"/>
            <a:ext cx="3078939" cy="45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Simulation assumption</a:t>
            </a:r>
          </a:p>
        </p:txBody>
      </p:sp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id="{00888697-A11E-44AD-B9B6-65452688F8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434309"/>
              </p:ext>
            </p:extLst>
          </p:nvPr>
        </p:nvGraphicFramePr>
        <p:xfrm>
          <a:off x="5033947" y="1564812"/>
          <a:ext cx="6647244" cy="45851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95303">
                  <a:extLst>
                    <a:ext uri="{9D8B030D-6E8A-4147-A177-3AD203B41FA5}">
                      <a16:colId xmlns:a16="http://schemas.microsoft.com/office/drawing/2014/main" val="4134135816"/>
                    </a:ext>
                  </a:extLst>
                </a:gridCol>
                <a:gridCol w="4751941">
                  <a:extLst>
                    <a:ext uri="{9D8B030D-6E8A-4147-A177-3AD203B41FA5}">
                      <a16:colId xmlns:a16="http://schemas.microsoft.com/office/drawing/2014/main" val="824641644"/>
                    </a:ext>
                  </a:extLst>
                </a:gridCol>
              </a:tblGrid>
              <a:tr h="5366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Attributes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Values or assumptions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3281895"/>
                  </a:ext>
                </a:extLst>
              </a:tr>
              <a:tr h="4385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Carrier Frequency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FR1: 4GHz; FR2: 30GHz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32720196"/>
                  </a:ext>
                </a:extLst>
              </a:tr>
              <a:tr h="3693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TRP Number</a:t>
                      </a:r>
                      <a:endParaRPr lang="zh-CN" alt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 sites, 3 sector per site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4458769"/>
                  </a:ext>
                </a:extLst>
              </a:tr>
              <a:tr h="5366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Channel Model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3D-Uma in TR 38.901, support Spatial consistency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ISD = 200m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01914258"/>
                  </a:ext>
                </a:extLst>
              </a:tr>
              <a:tr h="3933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UE speed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120km/h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22588267"/>
                  </a:ext>
                </a:extLst>
              </a:tr>
              <a:tr h="7884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Mobility management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Event: A3; Hysteresis: 2dB;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Offset: 1dB; </a:t>
                      </a:r>
                      <a:r>
                        <a:rPr lang="en-US" altLang="zh-CN" sz="1200" kern="100" dirty="0" err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TimeToTrigger</a:t>
                      </a: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: 320ms,</a:t>
                      </a:r>
                      <a:r>
                        <a:rPr lang="zh-CN" altLang="en-US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40ms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Handover preparation time: 50ms;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Handover execution time: 40ms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50912854"/>
                  </a:ext>
                </a:extLst>
              </a:tr>
              <a:tr h="9855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RLM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L1 measurement period: 20ms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Qin sliding window length: 100ms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 err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Qout</a:t>
                      </a: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sliding window length: 200ms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Qin threshold: -6dB; </a:t>
                      </a:r>
                      <a:r>
                        <a:rPr lang="en-US" altLang="zh-CN" sz="1200" kern="100" dirty="0" err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Qout</a:t>
                      </a: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threshold: -8dB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N310: 1; N311: 1; T310: 1s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61402410"/>
                  </a:ext>
                </a:extLst>
              </a:tr>
              <a:tr h="5366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Handover model and </a:t>
                      </a:r>
                      <a:r>
                        <a:rPr lang="en-US" altLang="zh-CN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corresponding metrics 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As defined in TR 36.839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Short time of stay: served by the target cell for less than 1s after HO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81521422"/>
                  </a:ext>
                </a:extLst>
              </a:tr>
            </a:tbl>
          </a:graphicData>
        </a:graphic>
      </p:graphicFrame>
      <p:sp>
        <p:nvSpPr>
          <p:cNvPr id="15" name="文本框 14">
            <a:extLst>
              <a:ext uri="{FF2B5EF4-FFF2-40B4-BE49-F238E27FC236}">
                <a16:creationId xmlns:a16="http://schemas.microsoft.com/office/drawing/2014/main" id="{CC014E08-09BD-41AF-86C4-FE966F2312A5}"/>
              </a:ext>
            </a:extLst>
          </p:cNvPr>
          <p:cNvSpPr txBox="1"/>
          <p:nvPr/>
        </p:nvSpPr>
        <p:spPr>
          <a:xfrm>
            <a:off x="773457" y="1025844"/>
            <a:ext cx="3078939" cy="45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Simulation scenario </a:t>
            </a:r>
          </a:p>
        </p:txBody>
      </p:sp>
    </p:spTree>
    <p:extLst>
      <p:ext uri="{BB962C8B-B14F-4D97-AF65-F5344CB8AC3E}">
        <p14:creationId xmlns:p14="http://schemas.microsoft.com/office/powerpoint/2010/main" val="35312551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59" y="349776"/>
            <a:ext cx="967363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defRPr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Feasibility evaluation - RSRP prediction based HO</a:t>
            </a: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E420ABC1-CFA5-4499-8F99-DA17E74887A6}"/>
              </a:ext>
            </a:extLst>
          </p:cNvPr>
          <p:cNvGraphicFramePr>
            <a:graphicFrameLocks noGrp="1"/>
          </p:cNvGraphicFramePr>
          <p:nvPr/>
        </p:nvGraphicFramePr>
        <p:xfrm>
          <a:off x="2093926" y="1468936"/>
          <a:ext cx="7409997" cy="21140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16556">
                  <a:extLst>
                    <a:ext uri="{9D8B030D-6E8A-4147-A177-3AD203B41FA5}">
                      <a16:colId xmlns:a16="http://schemas.microsoft.com/office/drawing/2014/main" val="2239984920"/>
                    </a:ext>
                  </a:extLst>
                </a:gridCol>
                <a:gridCol w="2353710">
                  <a:extLst>
                    <a:ext uri="{9D8B030D-6E8A-4147-A177-3AD203B41FA5}">
                      <a16:colId xmlns:a16="http://schemas.microsoft.com/office/drawing/2014/main" val="4293617923"/>
                    </a:ext>
                  </a:extLst>
                </a:gridCol>
                <a:gridCol w="2639731">
                  <a:extLst>
                    <a:ext uri="{9D8B030D-6E8A-4147-A177-3AD203B41FA5}">
                      <a16:colId xmlns:a16="http://schemas.microsoft.com/office/drawing/2014/main" val="352708970"/>
                    </a:ext>
                  </a:extLst>
                </a:gridCol>
              </a:tblGrid>
              <a:tr h="37752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b="0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zh-CN" sz="1400" b="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Prediction 1</a:t>
                      </a:r>
                      <a:endParaRPr lang="zh-CN" sz="14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Prediction 2</a:t>
                      </a:r>
                      <a:endParaRPr lang="zh-CN" altLang="zh-CN" sz="1400" b="1" kern="100" baseline="-250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238154"/>
                  </a:ext>
                </a:extLst>
              </a:tr>
              <a:tr h="4079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FR1</a:t>
                      </a:r>
                      <a:endParaRPr lang="zh-CN" sz="14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RMSE = 0.38 dB</a:t>
                      </a:r>
                      <a:endParaRPr lang="zh-CN" sz="1400" b="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RMSE = 1.6 dB</a:t>
                      </a:r>
                      <a:endParaRPr lang="zh-CN" sz="1400" b="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1271833"/>
                  </a:ext>
                </a:extLst>
              </a:tr>
              <a:tr h="4079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FR2</a:t>
                      </a:r>
                      <a:endParaRPr lang="zh-CN" sz="14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RMSE </a:t>
                      </a:r>
                      <a:r>
                        <a:rPr lang="en-US" altLang="zh-CN" sz="1400" b="0" kern="1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= 1.3 </a:t>
                      </a:r>
                      <a:r>
                        <a:rPr lang="en-US" altLang="zh-CN" sz="1400" b="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dB</a:t>
                      </a:r>
                      <a:endParaRPr lang="zh-CN" sz="1400" b="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RMSE = 3.3 dB</a:t>
                      </a:r>
                      <a:endParaRPr lang="zh-CN" sz="1400" b="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20313790"/>
                  </a:ext>
                </a:extLst>
              </a:tr>
              <a:tr h="917356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Training dataset: Same large scale channel parameters for different drops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400" b="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Prediction 1: </a:t>
                      </a:r>
                      <a:r>
                        <a:rPr lang="en-US" altLang="zh-CN" sz="1400" b="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RSRP of every 80ms in 320ms after T</a:t>
                      </a:r>
                      <a:r>
                        <a:rPr lang="en-US" altLang="zh-CN" sz="1400" b="0" kern="100" baseline="-25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400" b="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Prediction 2: </a:t>
                      </a:r>
                      <a:r>
                        <a:rPr lang="en-US" altLang="zh-CN" sz="1400" b="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RSRP of 1s after T</a:t>
                      </a:r>
                      <a:r>
                        <a:rPr lang="en-US" altLang="zh-CN" sz="1400" b="0" kern="100" baseline="-25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  <a:endParaRPr lang="zh-CN" altLang="zh-CN" sz="1400" b="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9593110"/>
                  </a:ext>
                </a:extLst>
              </a:tr>
            </a:tbl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55F98166-12AB-4983-B117-784527F8BEBE}"/>
              </a:ext>
            </a:extLst>
          </p:cNvPr>
          <p:cNvSpPr txBox="1"/>
          <p:nvPr/>
        </p:nvSpPr>
        <p:spPr>
          <a:xfrm>
            <a:off x="481384" y="928564"/>
            <a:ext cx="11190320" cy="416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Accuracy of RSRP prediction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AA146D5-DFAE-4B4F-8DDE-D10E5350465E}"/>
              </a:ext>
            </a:extLst>
          </p:cNvPr>
          <p:cNvSpPr/>
          <p:nvPr/>
        </p:nvSpPr>
        <p:spPr>
          <a:xfrm>
            <a:off x="651753" y="4160250"/>
            <a:ext cx="11540246" cy="2308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Legacy HO:</a:t>
            </a:r>
          </a:p>
          <a:p>
            <a:pPr marL="720000" indent="-285750">
              <a:lnSpc>
                <a:spcPct val="150000"/>
              </a:lnSpc>
              <a:buFontTx/>
              <a:buChar char="-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UE can decide whether to trigger the RRM reporting based on the predicted </a:t>
            </a:r>
            <a:r>
              <a:rPr lang="en-US" altLang="zh-CN" sz="14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RSRP of every 80ms in 320ms after T</a:t>
            </a:r>
            <a:r>
              <a:rPr lang="en-US" altLang="zh-CN" sz="1400" kern="100" baseline="-250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0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720000" indent="-285750">
              <a:lnSpc>
                <a:spcPct val="150000"/>
              </a:lnSpc>
              <a:buFontTx/>
              <a:buChar char="-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Source cell can determine the target cell based on the predicted RSRP of 1s after T</a:t>
            </a:r>
            <a:r>
              <a:rPr lang="en-US" altLang="zh-CN" sz="1400" baseline="-25000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to avoid too early HO or HO to wrong cell, </a:t>
            </a:r>
          </a:p>
          <a:p>
            <a:pPr marL="720000" indent="-285750">
              <a:lnSpc>
                <a:spcPct val="150000"/>
              </a:lnSpc>
              <a:buFontTx/>
              <a:buChar char="-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Source cell can forward the predicted RSRP to target cell for admission control.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CHO:</a:t>
            </a:r>
          </a:p>
          <a:p>
            <a:pPr marL="720000" indent="-285750">
              <a:lnSpc>
                <a:spcPct val="150000"/>
              </a:lnSpc>
              <a:buFontTx/>
              <a:buChar char="-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UE can decide to trigger the target cell selection based on the predicted </a:t>
            </a:r>
            <a:r>
              <a:rPr lang="en-US" altLang="zh-CN" sz="14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RSRP of every 80ms in 320ms after T</a:t>
            </a:r>
            <a:r>
              <a:rPr lang="en-US" altLang="zh-CN" sz="1400" kern="100" baseline="-250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0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720000" indent="-285750">
              <a:lnSpc>
                <a:spcPct val="150000"/>
              </a:lnSpc>
              <a:buFontTx/>
              <a:buChar char="-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UE can choose the target cell based on the predicted RSRP of 1s after T</a:t>
            </a:r>
            <a:r>
              <a:rPr lang="en-US" altLang="zh-CN" sz="1400" baseline="-25000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to avoid too early HO or HO to wrong cell.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3EA218C-C61B-43FE-A3C6-D0A5B260FF30}"/>
              </a:ext>
            </a:extLst>
          </p:cNvPr>
          <p:cNvSpPr txBox="1"/>
          <p:nvPr/>
        </p:nvSpPr>
        <p:spPr>
          <a:xfrm>
            <a:off x="481384" y="3678441"/>
            <a:ext cx="11190320" cy="416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Usage of RSRP prediction</a:t>
            </a:r>
          </a:p>
        </p:txBody>
      </p:sp>
    </p:spTree>
    <p:extLst>
      <p:ext uri="{BB962C8B-B14F-4D97-AF65-F5344CB8AC3E}">
        <p14:creationId xmlns:p14="http://schemas.microsoft.com/office/powerpoint/2010/main" val="32426612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9780</TotalTime>
  <Words>2052</Words>
  <Application>Microsoft Office PowerPoint</Application>
  <PresentationFormat>宽屏</PresentationFormat>
  <Paragraphs>304</Paragraphs>
  <Slides>14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Helvetica Neue</vt:lpstr>
      <vt:lpstr>Helvetica Neue Medium</vt:lpstr>
      <vt:lpstr>vivo type CNS</vt:lpstr>
      <vt:lpstr>vivo type CNS Light</vt:lpstr>
      <vt:lpstr>vivo type CN简 Bold</vt:lpstr>
      <vt:lpstr>vivo type CN简 Light</vt:lpstr>
      <vt:lpstr>vivo type CN简 Regular</vt:lpstr>
      <vt:lpstr>等线</vt:lpstr>
      <vt:lpstr>宋体</vt:lpstr>
      <vt:lpstr>微软雅黑</vt:lpstr>
      <vt:lpstr>Arial</vt:lpstr>
      <vt:lpstr>Calibri</vt:lpstr>
      <vt:lpstr>Calibri 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邹丹</dc:creator>
  <cp:lastModifiedBy>Xueming Pan</cp:lastModifiedBy>
  <cp:revision>2309</cp:revision>
  <dcterms:created xsi:type="dcterms:W3CDTF">2019-03-21T01:16:00Z</dcterms:created>
  <dcterms:modified xsi:type="dcterms:W3CDTF">2023-03-13T10:55:27Z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KSOProductBuildVer">
    <vt:lpwstr>2052-11.1.0.10228</vt:lpwstr>
  </property>
</Properties>
</file>