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7"/>
  </p:notesMasterIdLst>
  <p:handoutMasterIdLst>
    <p:handoutMasterId r:id="rId8"/>
  </p:handoutMasterIdLst>
  <p:sldIdLst>
    <p:sldId id="522" r:id="rId2"/>
    <p:sldId id="525" r:id="rId3"/>
    <p:sldId id="537" r:id="rId4"/>
    <p:sldId id="534" r:id="rId5"/>
    <p:sldId id="523" r:id="rId6"/>
  </p:sldIdLst>
  <p:sldSz cx="9144000" cy="5143500" type="screen16x9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u Shengnan" initials="ls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3759"/>
    <a:srgbClr val="0000FF"/>
    <a:srgbClr val="0070C0"/>
    <a:srgbClr val="F86817"/>
    <a:srgbClr val="FF6600"/>
    <a:srgbClr val="D9D9D9"/>
    <a:srgbClr val="046589"/>
    <a:srgbClr val="D6BF00"/>
    <a:srgbClr val="E93C3F"/>
    <a:srgbClr val="67CD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3904" autoAdjust="0"/>
  </p:normalViewPr>
  <p:slideViewPr>
    <p:cSldViewPr>
      <p:cViewPr varScale="1">
        <p:scale>
          <a:sx n="136" d="100"/>
          <a:sy n="136" d="100"/>
        </p:scale>
        <p:origin x="93" y="11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47" d="100"/>
          <a:sy n="47" d="100"/>
        </p:scale>
        <p:origin x="-3012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A64BD-23B2-4E7A-9730-6D4935F9BFD0}" type="datetimeFigureOut">
              <a:rPr lang="zh-CN" altLang="en-US" smtClean="0"/>
              <a:pPr/>
              <a:t>2023/3/13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FB782-A460-437C-BCC9-505A30A58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58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A20A83-B52E-40D0-8C5B-5BB10619EF4E}" type="datetimeFigureOut">
              <a:rPr lang="en-US"/>
              <a:pPr>
                <a:defRPr/>
              </a:pPr>
              <a:t>3/13/2023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CAF8E6-9DB6-446E-839F-9B72203145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868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37086"/>
            <a:ext cx="7772400" cy="1102519"/>
          </a:xfrm>
          <a:prstGeom prst="rect">
            <a:avLst/>
          </a:prstGeom>
        </p:spPr>
        <p:txBody>
          <a:bodyPr anchor="ctr" anchorCtr="1"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86088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 sz="2800">
                <a:solidFill>
                  <a:srgbClr val="C00000"/>
                </a:solidFill>
                <a:ea typeface="华文中宋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652490" y="2680097"/>
            <a:ext cx="78486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88120"/>
            <a:ext cx="18288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"/>
            <a:ext cx="7416800" cy="519113"/>
          </a:xfrm>
          <a:prstGeom prst="rect">
            <a:avLst/>
          </a:prstGeom>
        </p:spPr>
        <p:txBody>
          <a:bodyPr anchor="ctr" anchorCtr="0"/>
          <a:lstStyle>
            <a:lvl1pPr>
              <a:defRPr sz="2400"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681039"/>
            <a:ext cx="8642350" cy="3913585"/>
          </a:xfrm>
          <a:prstGeom prst="rect">
            <a:avLst/>
          </a:prstGeom>
        </p:spPr>
        <p:txBody>
          <a:bodyPr/>
          <a:lstStyle>
            <a:lvl1pPr marL="263525" indent="-263525">
              <a:spcBef>
                <a:spcPts val="600"/>
              </a:spcBef>
              <a:buClr>
                <a:srgbClr val="FF6600"/>
              </a:buClr>
              <a:buFont typeface="Wingdings" pitchFamily="2" charset="2"/>
              <a:buChar char="n"/>
              <a:defRPr sz="2000"/>
            </a:lvl1pPr>
            <a:lvl2pPr marL="539750" indent="-276225">
              <a:spcBef>
                <a:spcPts val="600"/>
              </a:spcBef>
              <a:buClrTx/>
              <a:buFont typeface="Arial" pitchFamily="34" charset="0"/>
              <a:buChar char="»"/>
              <a:defRPr sz="1800"/>
            </a:lvl2pPr>
            <a:lvl3pPr marL="803275" indent="-263525">
              <a:spcBef>
                <a:spcPts val="600"/>
              </a:spcBef>
              <a:buFont typeface="Arial" pitchFamily="34" charset="0"/>
              <a:buChar char="•"/>
              <a:defRPr sz="1600"/>
            </a:lvl3pPr>
            <a:lvl4pPr>
              <a:spcBef>
                <a:spcPts val="1200"/>
              </a:spcBef>
              <a:buFontTx/>
              <a:buBlip>
                <a:blip r:embed="rId2"/>
              </a:buBlip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"/>
            <a:ext cx="7416800" cy="519113"/>
          </a:xfrm>
          <a:prstGeom prst="rect">
            <a:avLst/>
          </a:prstGeom>
        </p:spPr>
        <p:txBody>
          <a:bodyPr anchor="ctr" anchorCtr="0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8" y="681039"/>
            <a:ext cx="4244975" cy="3913585"/>
          </a:xfrm>
          <a:prstGeom prst="rect">
            <a:avLst/>
          </a:prstGeom>
        </p:spPr>
        <p:txBody>
          <a:bodyPr/>
          <a:lstStyle>
            <a:lvl1pPr marL="271463" indent="-271463">
              <a:spcBef>
                <a:spcPts val="600"/>
              </a:spcBef>
              <a:buClr>
                <a:srgbClr val="FF6600"/>
              </a:buClr>
              <a:buFont typeface="Wingdings" pitchFamily="2" charset="2"/>
              <a:buChar char="n"/>
              <a:defRPr sz="2000"/>
            </a:lvl1pPr>
            <a:lvl2pPr marL="539750" indent="-276225">
              <a:spcBef>
                <a:spcPts val="600"/>
              </a:spcBef>
              <a:buClrTx/>
              <a:buFont typeface="Arial" pitchFamily="34" charset="0"/>
              <a:buChar char="»"/>
              <a:defRPr sz="1800"/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3" y="681039"/>
            <a:ext cx="4244975" cy="3913585"/>
          </a:xfrm>
          <a:prstGeom prst="rect">
            <a:avLst/>
          </a:prstGeom>
        </p:spPr>
        <p:txBody>
          <a:bodyPr/>
          <a:lstStyle>
            <a:lvl1pPr marL="271463" indent="-271463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6600"/>
              </a:buClr>
              <a:buFont typeface="Wingdings" pitchFamily="2" charset="2"/>
              <a:buChar char="n"/>
              <a:def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271463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Font typeface="Arial" pitchFamily="34" charset="0"/>
              <a:buChar char="»"/>
              <a:defRPr lang="zh-CN" alt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3"/>
            <a:ext cx="6923454" cy="557213"/>
          </a:xfrm>
        </p:spPr>
        <p:txBody>
          <a:bodyPr>
            <a:normAutofit/>
          </a:bodyPr>
          <a:lstStyle>
            <a:lvl1pPr>
              <a:defRPr sz="1800" b="1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6" name="图片 3"/>
          <p:cNvPicPr>
            <a:picLocks/>
          </p:cNvPicPr>
          <p:nvPr userDrawn="1"/>
        </p:nvPicPr>
        <p:blipFill>
          <a:blip r:embed="rId2" cstate="print"/>
          <a:srcRect l="59937" t="-26996" r="2" b="-2"/>
          <a:stretch>
            <a:fillRect/>
          </a:stretch>
        </p:blipFill>
        <p:spPr bwMode="auto">
          <a:xfrm>
            <a:off x="5553080" y="4969828"/>
            <a:ext cx="3153723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3"/>
          <p:cNvPicPr>
            <a:picLocks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1" y="557213"/>
            <a:ext cx="8280400" cy="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431803" y="742953"/>
            <a:ext cx="8274999" cy="3806189"/>
          </a:xfrm>
          <a:prstGeom prst="rect">
            <a:avLst/>
          </a:prstGeom>
        </p:spPr>
        <p:txBody>
          <a:bodyPr vert="horz" lIns="91430" tIns="71992" rIns="91430" bIns="71992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17" name="灯片编号占位符 16"/>
          <p:cNvSpPr>
            <a:spLocks noGrp="1"/>
          </p:cNvSpPr>
          <p:nvPr>
            <p:ph type="sldNum" sz="quarter" idx="12"/>
          </p:nvPr>
        </p:nvSpPr>
        <p:spPr>
          <a:xfrm>
            <a:off x="7661565" y="4767265"/>
            <a:ext cx="853786" cy="236852"/>
          </a:xfrm>
        </p:spPr>
        <p:txBody>
          <a:bodyPr/>
          <a:lstStyle>
            <a:lvl1pPr>
              <a:defRPr sz="1050">
                <a:latin typeface="+mn-lt"/>
              </a:defRPr>
            </a:lvl1pPr>
          </a:lstStyle>
          <a:p>
            <a:fld id="{EB18039D-333D-4C78-BD46-91BE442BAA9A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9701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54478" y="4818461"/>
            <a:ext cx="1223963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defTabSz="449263">
              <a:spcBef>
                <a:spcPct val="0"/>
              </a:spcBef>
              <a:buClrTx/>
              <a:buFontTx/>
              <a:buNone/>
              <a:defRPr sz="1400" b="0">
                <a:solidFill>
                  <a:srgbClr val="FF33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32703" y="141686"/>
            <a:ext cx="1331913" cy="28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4888" y="4833939"/>
            <a:ext cx="2895600" cy="25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4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</p:sldLayoutIdLst>
  <p:transition spd="med">
    <p:pull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9pPr>
    </p:titleStyle>
    <p:bodyStyle>
      <a:lvl1pPr marL="342900" indent="-3429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33FF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9933"/>
        </a:buClr>
        <a:buFont typeface="Wingdings" pitchFamily="2" charset="2"/>
        <a:buChar char="ü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467544" y="1432057"/>
            <a:ext cx="8134672" cy="1077218"/>
          </a:xfrm>
        </p:spPr>
        <p:txBody>
          <a:bodyPr>
            <a:spAutoFit/>
          </a:bodyPr>
          <a:lstStyle/>
          <a:p>
            <a:r>
              <a:rPr lang="en-US" altLang="zh-CN" sz="3200" b="1" dirty="0"/>
              <a:t>Further enhancement of Private </a:t>
            </a:r>
            <a:r>
              <a:rPr lang="en-GB" sz="3200" b="1" dirty="0"/>
              <a:t>Network </a:t>
            </a:r>
            <a:r>
              <a:rPr lang="en-US" altLang="zh-CN" sz="3200" b="1" dirty="0"/>
              <a:t>for Rel-18</a:t>
            </a:r>
            <a:endParaRPr lang="zh-CN" altLang="en-US" sz="3200" b="1" dirty="0"/>
          </a:p>
        </p:txBody>
      </p:sp>
      <p:sp>
        <p:nvSpPr>
          <p:cNvPr id="4" name="Subtitle 3"/>
          <p:cNvSpPr>
            <a:spLocks noGrp="1"/>
          </p:cNvSpPr>
          <p:nvPr>
            <p:ph type="subTitle" sz="quarter" idx="1"/>
          </p:nvPr>
        </p:nvSpPr>
        <p:spPr>
          <a:xfrm>
            <a:off x="1371600" y="3363838"/>
            <a:ext cx="6400800" cy="858633"/>
          </a:xfrm>
        </p:spPr>
        <p:txBody>
          <a:bodyPr>
            <a:spAutoFit/>
          </a:bodyPr>
          <a:lstStyle/>
          <a:p>
            <a:r>
              <a:rPr lang="en-US" altLang="zh-CN" sz="2000" dirty="0">
                <a:ea typeface="微软雅黑" panose="020B0503020204020204" pitchFamily="34" charset="-122"/>
              </a:rPr>
              <a:t>China Telecom</a:t>
            </a:r>
          </a:p>
          <a:p>
            <a:r>
              <a:rPr lang="en-US" altLang="zh-CN" sz="2000" dirty="0">
                <a:ea typeface="微软雅黑" panose="020B0503020204020204" pitchFamily="34" charset="-122"/>
              </a:rPr>
              <a:t>March 2023</a:t>
            </a:r>
            <a:endParaRPr lang="zh-CN" altLang="en-US" sz="2000" dirty="0">
              <a:ea typeface="微软雅黑" panose="020B0503020204020204" pitchFamily="34" charset="-122"/>
            </a:endParaRP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226898" y="125800"/>
            <a:ext cx="4345102" cy="1100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600" dirty="0"/>
              <a:t>3GPP TSG-RAN Meeting #99</a:t>
            </a:r>
          </a:p>
          <a:p>
            <a:pPr>
              <a:lnSpc>
                <a:spcPts val="2000"/>
              </a:lnSpc>
            </a:pPr>
            <a:r>
              <a:rPr lang="en-US" altLang="zh-CN" sz="1600" dirty="0"/>
              <a:t>Rotterdam,</a:t>
            </a:r>
            <a:r>
              <a:rPr lang="zh-CN" altLang="en-US" sz="1600" dirty="0"/>
              <a:t> </a:t>
            </a:r>
            <a:r>
              <a:rPr lang="en-US" altLang="zh-CN" sz="1600" dirty="0"/>
              <a:t>Netherlands,</a:t>
            </a:r>
            <a:r>
              <a:rPr lang="zh-CN" altLang="en-US" sz="1600" dirty="0"/>
              <a:t> </a:t>
            </a:r>
            <a:r>
              <a:rPr lang="en-US" altLang="zh-CN" sz="1600" dirty="0"/>
              <a:t>March</a:t>
            </a:r>
            <a:r>
              <a:rPr lang="en-GB" sz="1600" dirty="0"/>
              <a:t> 20 - 23, 2023</a:t>
            </a:r>
            <a:endParaRPr lang="de-DE" altLang="zh-CN" sz="1600" dirty="0"/>
          </a:p>
          <a:p>
            <a:pPr>
              <a:lnSpc>
                <a:spcPts val="2000"/>
              </a:lnSpc>
            </a:pPr>
            <a:r>
              <a:rPr lang="en-US" altLang="ja-JP" sz="1600" dirty="0"/>
              <a:t>Agenda: 9</a:t>
            </a:r>
            <a:r>
              <a:rPr lang="en-US" altLang="zh-CN" sz="1600" dirty="0"/>
              <a:t>.1.3</a:t>
            </a:r>
          </a:p>
          <a:p>
            <a:pPr>
              <a:lnSpc>
                <a:spcPts val="2000"/>
              </a:lnSpc>
            </a:pPr>
            <a:r>
              <a:rPr lang="en-US" altLang="zh-CN" sz="1600" dirty="0"/>
              <a:t>RP-230323</a:t>
            </a:r>
          </a:p>
        </p:txBody>
      </p:sp>
    </p:spTree>
    <p:extLst>
      <p:ext uri="{BB962C8B-B14F-4D97-AF65-F5344CB8AC3E}">
        <p14:creationId xmlns:p14="http://schemas.microsoft.com/office/powerpoint/2010/main" val="42460008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58599"/>
            <a:ext cx="7272808" cy="461665"/>
          </a:xfrm>
        </p:spPr>
        <p:txBody>
          <a:bodyPr wrap="square">
            <a:spAutoFit/>
          </a:bodyPr>
          <a:lstStyle/>
          <a:p>
            <a:r>
              <a:rPr lang="en-US" altLang="zh-CN" b="1" dirty="0"/>
              <a:t>SA2 aspect of Potential NPN Work in Rel-18 (1/2)</a:t>
            </a:r>
            <a:endParaRPr lang="zh-CN" alt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21B664-10A5-4284-B322-8FF4A66A2B5B}"/>
              </a:ext>
            </a:extLst>
          </p:cNvPr>
          <p:cNvSpPr txBox="1"/>
          <p:nvPr/>
        </p:nvSpPr>
        <p:spPr>
          <a:xfrm>
            <a:off x="467544" y="732218"/>
            <a:ext cx="7992888" cy="34547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Bef>
                <a:spcPts val="600"/>
              </a:spcBef>
              <a:spcAft>
                <a:spcPts val="900"/>
              </a:spcAft>
            </a:pPr>
            <a:r>
              <a:rPr lang="en-GB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Non-Public Network was introduced in Rel-16 with basic functions, and further 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enhancement</a:t>
            </a:r>
            <a:r>
              <a:rPr lang="en-GB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in Rel-17 to enable wider cooperation between different networks/different entities to support use cases for NPN to provide access for UE that has 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third party</a:t>
            </a:r>
            <a:r>
              <a:rPr lang="en-GB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credentials</a:t>
            </a:r>
            <a:r>
              <a:rPr lang="en-GB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or no </a:t>
            </a:r>
            <a:r>
              <a:rPr lang="en-GB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subscriptions 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beforehand</a:t>
            </a:r>
            <a:r>
              <a:rPr lang="en-GB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as well as IMS and </a:t>
            </a:r>
            <a:r>
              <a:rPr lang="en-GB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emergency service related use cases</a:t>
            </a:r>
            <a:r>
              <a:rPr lang="en-GB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Rel-18 SA2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has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decided to continuously enhance the NPN function, the SI named ‘</a:t>
            </a:r>
            <a:r>
              <a:rPr lang="en-GB" sz="1800" dirty="0">
                <a:effectLst/>
                <a:latin typeface="Times New Roman" panose="02020603050405020304" pitchFamily="18" charset="0"/>
                <a:ea typeface="Batang" panose="02030600000101010101" pitchFamily="18" charset="-127"/>
                <a:cs typeface="Arial" panose="020B0604020202020204" pitchFamily="34" charset="0"/>
              </a:rPr>
              <a:t>Study on enhanced support of Non-Public Networks phase 2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’ has been approved.</a:t>
            </a:r>
          </a:p>
          <a:p>
            <a:pPr hangingPunct="0">
              <a:spcBef>
                <a:spcPts val="600"/>
              </a:spcBef>
              <a:spcAft>
                <a:spcPts val="900"/>
              </a:spcAft>
            </a:pPr>
            <a:r>
              <a:rPr lang="en-GB" dirty="0">
                <a:latin typeface="Times New Roman" panose="02020603050405020304" pitchFamily="18" charset="0"/>
                <a:ea typeface="宋体" panose="02010600030101010101" pitchFamily="2" charset="-122"/>
              </a:rPr>
              <a:t>There are two key issues not addressed in Rel-17 included in the SI, namely: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66090" indent="-285750" hangingPunct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Support for equivalent SNPNs</a:t>
            </a:r>
            <a:endParaRPr lang="en-US" sz="16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66090" indent="-285750" hangingPunct="0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6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Support of non-3GPP access for SNPN services</a:t>
            </a:r>
          </a:p>
        </p:txBody>
      </p:sp>
    </p:spTree>
    <p:extLst>
      <p:ext uri="{BB962C8B-B14F-4D97-AF65-F5344CB8AC3E}">
        <p14:creationId xmlns:p14="http://schemas.microsoft.com/office/powerpoint/2010/main" val="4127921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32871-5D46-4993-9B91-EF9082DAC5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197" y="771550"/>
            <a:ext cx="8137252" cy="3439660"/>
          </a:xfrm>
        </p:spPr>
        <p:txBody>
          <a:bodyPr wrap="square">
            <a:spAutoFit/>
          </a:bodyPr>
          <a:lstStyle/>
          <a:p>
            <a:pPr marL="0" indent="0" algn="just" hangingPunct="0">
              <a:spcAft>
                <a:spcPts val="900"/>
              </a:spcAft>
              <a:buClrTx/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Meanwhile, </a:t>
            </a:r>
            <a:r>
              <a:rPr lang="en-GB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there are NPN related new requirements added to TS 22.261 enabling 5G networks Providing Access to Localized Services (PALS). SA2 </a:t>
            </a:r>
            <a:r>
              <a:rPr lang="en-GB" sz="18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will fulfil</a:t>
            </a:r>
            <a:r>
              <a:rPr lang="en-US" altLang="zh-CN" sz="18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l</a:t>
            </a:r>
            <a:r>
              <a:rPr lang="en-GB" sz="1800" dirty="0" smtClean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GB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the function of Providing Access to Localized Services in Rel-18, e.g. how to enable NPN as the hosting network providing access to the localized services.</a:t>
            </a:r>
          </a:p>
          <a:p>
            <a:pPr marL="0" indent="0" algn="just" hangingPunct="0">
              <a:spcAft>
                <a:spcPts val="900"/>
              </a:spcAft>
              <a:buClrTx/>
              <a:buNone/>
            </a:pPr>
            <a:r>
              <a:rPr lang="en-US" altLang="zh-CN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In SA#97,</a:t>
            </a:r>
            <a:r>
              <a:rPr lang="zh-CN" altLang="en-US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SA2</a:t>
            </a:r>
            <a:r>
              <a:rPr lang="zh-CN" altLang="en-US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has</a:t>
            </a:r>
            <a:r>
              <a:rPr lang="zh-CN" altLang="en-US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approved </a:t>
            </a:r>
            <a:r>
              <a:rPr lang="zh-CN" altLang="en-US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“</a:t>
            </a:r>
            <a:r>
              <a:rPr lang="en-US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New WID: Enhanced support of Non-Public Networks Phase 2</a:t>
            </a:r>
            <a:r>
              <a:rPr lang="zh-CN" altLang="en-US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” </a:t>
            </a:r>
            <a:r>
              <a:rPr lang="en-US" altLang="zh-CN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to start the standardization work for Rel-18 new NPN features.</a:t>
            </a:r>
            <a:endParaRPr lang="en-GB" sz="1800" dirty="0">
              <a:latin typeface="Times New Roman" panose="02020603050405020304" pitchFamily="18" charset="0"/>
              <a:ea typeface="Yu Mincho" panose="02020400000000000000" pitchFamily="18" charset="-128"/>
            </a:endParaRPr>
          </a:p>
          <a:p>
            <a:pPr marL="0" indent="0" algn="just" hangingPunct="0">
              <a:lnSpc>
                <a:spcPct val="120000"/>
              </a:lnSpc>
              <a:spcAft>
                <a:spcPts val="900"/>
              </a:spcAft>
              <a:buClrTx/>
              <a:buNone/>
            </a:pPr>
            <a:r>
              <a:rPr lang="en-GB" sz="1800" dirty="0">
                <a:latin typeface="Times New Roman" panose="02020603050405020304" pitchFamily="18" charset="0"/>
                <a:ea typeface="Yu Mincho" panose="02020400000000000000" pitchFamily="18" charset="-128"/>
              </a:rPr>
              <a:t>Accordingly</a:t>
            </a:r>
            <a:r>
              <a:rPr lang="en-GB" sz="18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, RAN should take the work of SA2 </a:t>
            </a:r>
            <a:r>
              <a:rPr lang="en-GB" sz="1800" dirty="0" err="1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eNPN</a:t>
            </a:r>
            <a:r>
              <a:rPr lang="en-GB" sz="18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Phase2 </a:t>
            </a:r>
            <a:r>
              <a:rPr lang="en-GB" sz="18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study item in Rel-18 and its corresponding RAN impact into consideration and specify the exact RAN functionality if any.</a:t>
            </a:r>
            <a:endParaRPr lang="en-US" sz="1800" dirty="0">
              <a:effectLst/>
              <a:latin typeface="Times New Roman" panose="02020603050405020304" pitchFamily="18" charset="0"/>
              <a:ea typeface="Yu Mincho" panose="02020400000000000000" pitchFamily="18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C30ACD-F3D5-4634-8DCB-B22CE8B15B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03F2A55-6C52-4832-B323-6E9E79ADB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36413"/>
            <a:ext cx="7416800" cy="519113"/>
          </a:xfrm>
        </p:spPr>
        <p:txBody>
          <a:bodyPr/>
          <a:lstStyle/>
          <a:p>
            <a:r>
              <a:rPr lang="en-US" altLang="zh-CN" b="1" dirty="0"/>
              <a:t>SA2 aspect of Potential NPN Work in </a:t>
            </a:r>
            <a:r>
              <a:rPr lang="en-US" altLang="zh-CN" b="1"/>
              <a:t>Rel-18 (2/2)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98557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59230"/>
            <a:ext cx="6120680" cy="494751"/>
          </a:xfr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altLang="zh-CN" b="1" kern="0" dirty="0"/>
              <a:t>Potential Scope of Work Item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614" y="716827"/>
            <a:ext cx="8016771" cy="1516377"/>
          </a:xfrm>
        </p:spPr>
        <p:txBody>
          <a:bodyPr wrap="square">
            <a:spAutoFit/>
          </a:bodyPr>
          <a:lstStyle/>
          <a:p>
            <a:pPr marL="342900" indent="-342900" hangingPunct="0"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ea typeface="Yu Mincho" panose="02020400000000000000" pitchFamily="18" charset="-128"/>
              </a:rPr>
              <a:t>Check the RAN impact of SA2 study on further enhanced support of NPN, and specify the corresponding RAN functionality where necessary:</a:t>
            </a:r>
          </a:p>
          <a:p>
            <a:pPr marL="619125" lvl="1" indent="-342900" hangingPunct="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Yu Mincho" panose="02020400000000000000" pitchFamily="18" charset="-128"/>
              </a:rPr>
              <a:t>Enabling support for idle and connected mode mobility between SNPNs without new network selection</a:t>
            </a:r>
            <a:r>
              <a:rPr lang="en-US" sz="1400" dirty="0">
                <a:latin typeface="Times New Roman" panose="02020603050405020304" pitchFamily="18" charset="0"/>
                <a:ea typeface="Yu Mincho" panose="02020400000000000000" pitchFamily="18" charset="-128"/>
              </a:rPr>
              <a:t>;</a:t>
            </a:r>
            <a:endParaRPr lang="en-GB" sz="1400" dirty="0">
              <a:latin typeface="Times New Roman" panose="02020603050405020304" pitchFamily="18" charset="0"/>
              <a:ea typeface="Yu Mincho" panose="02020400000000000000" pitchFamily="18" charset="-128"/>
            </a:endParaRPr>
          </a:p>
          <a:p>
            <a:pPr marL="619125" lvl="1" indent="-342900" hangingPunct="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Yu Mincho" panose="02020400000000000000" pitchFamily="18" charset="-128"/>
              </a:rPr>
              <a:t>Support for non-3GPP access for SNPN</a:t>
            </a:r>
            <a:r>
              <a:rPr lang="en-US" altLang="zh-CN" sz="1400" dirty="0">
                <a:latin typeface="Times New Roman" panose="02020603050405020304" pitchFamily="18" charset="0"/>
                <a:ea typeface="Yu Mincho" panose="02020400000000000000" pitchFamily="18" charset="-128"/>
              </a:rPr>
              <a:t>;</a:t>
            </a:r>
            <a:endParaRPr lang="en-GB" sz="1400" dirty="0">
              <a:latin typeface="Times New Roman" panose="02020603050405020304" pitchFamily="18" charset="0"/>
              <a:ea typeface="Yu Mincho" panose="02020400000000000000" pitchFamily="18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078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5" y="681039"/>
            <a:ext cx="8642350" cy="2443746"/>
          </a:xfrm>
        </p:spPr>
        <p:txBody>
          <a:bodyPr>
            <a:spAutoFit/>
          </a:bodyPr>
          <a:lstStyle/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altLang="zh-CN" sz="6000" dirty="0">
                <a:solidFill>
                  <a:srgbClr val="C00000"/>
                </a:solidFill>
              </a:rPr>
              <a:t>Thank you</a:t>
            </a:r>
            <a:r>
              <a:rPr lang="zh-CN" altLang="en-US" sz="6000" dirty="0">
                <a:solidFill>
                  <a:srgbClr val="C00000"/>
                </a:solidFill>
              </a:rPr>
              <a:t>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455362"/>
      </p:ext>
    </p:extLst>
  </p:cSld>
  <p:clrMapOvr>
    <a:masterClrMapping/>
  </p:clrMapOvr>
</p:sld>
</file>

<file path=ppt/theme/theme1.xml><?xml version="1.0" encoding="utf-8"?>
<a:theme xmlns:a="http://schemas.openxmlformats.org/drawingml/2006/main" name="胶片模板-移动通信研究所-16比9-20150113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sz="11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胶片模板-移动通信研究所-16比9-20150113</Template>
  <TotalTime>13841</TotalTime>
  <Words>336</Words>
  <Application>Microsoft Office PowerPoint</Application>
  <PresentationFormat>全屏显示(16:9)</PresentationFormat>
  <Paragraphs>29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Batang</vt:lpstr>
      <vt:lpstr>Yu Mincho</vt:lpstr>
      <vt:lpstr>等线</vt:lpstr>
      <vt:lpstr>华文中宋</vt:lpstr>
      <vt:lpstr>宋体</vt:lpstr>
      <vt:lpstr>微软雅黑</vt:lpstr>
      <vt:lpstr>Arial</vt:lpstr>
      <vt:lpstr>Calibri</vt:lpstr>
      <vt:lpstr>Times New Roman</vt:lpstr>
      <vt:lpstr>Wingdings</vt:lpstr>
      <vt:lpstr>胶片模板-移动通信研究所-16比9-20150113</vt:lpstr>
      <vt:lpstr>Further enhancement of Private Network for Rel-18</vt:lpstr>
      <vt:lpstr>SA2 aspect of Potential NPN Work in Rel-18 (1/2)</vt:lpstr>
      <vt:lpstr>SA2 aspect of Potential NPN Work in Rel-18 (2/2)</vt:lpstr>
      <vt:lpstr>Potential Scope of Work Item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email discussion  on NR coverage enhancement</dc:title>
  <dc:creator>China Telecom</dc:creator>
  <cp:lastModifiedBy>CTC_1</cp:lastModifiedBy>
  <cp:revision>1684</cp:revision>
  <dcterms:created xsi:type="dcterms:W3CDTF">2017-04-20T03:13:07Z</dcterms:created>
  <dcterms:modified xsi:type="dcterms:W3CDTF">2023-03-13T02:01:45Z</dcterms:modified>
</cp:coreProperties>
</file>