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55" r:id="rId6"/>
    <p:sldId id="346" r:id="rId7"/>
    <p:sldId id="293" r:id="rId8"/>
  </p:sldIdLst>
  <p:sldSz cx="12190095" cy="6859270"/>
  <p:notesSz cx="6858000" cy="9144000"/>
  <p:custDataLst>
    <p:tags r:id="rId1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87" d="100"/>
          <a:sy n="87" d="100"/>
        </p:scale>
        <p:origin x="835" y="72"/>
      </p:cViewPr>
      <p:guideLst>
        <p:guide orient="horz" pos="2130"/>
        <p:guide pos="382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gs" Target="tags/tag6.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ln>
            <a:solidFill>
              <a:srgbClr val="000000">
                <a:alpha val="100000"/>
              </a:srgbClr>
            </a:solidFill>
            <a:miter lim="800000"/>
          </a:ln>
        </p:spPr>
      </p:sp>
      <p:sp>
        <p:nvSpPr>
          <p:cNvPr id="21507" name="备注占位符 2"/>
          <p:cNvSpPr>
            <a:spLocks noGrp="1"/>
          </p:cNvSpPr>
          <p:nvPr>
            <p:ph type="body" idx="1"/>
          </p:nvPr>
        </p:nvSpPr>
        <p:spPr>
          <a:noFill/>
          <a:ln>
            <a:noFill/>
          </a:ln>
        </p:spPr>
        <p:txBody>
          <a:bodyPr wrap="square" lIns="91440" tIns="45720" rIns="91440" bIns="45720" anchor="t" anchorCtr="0"/>
          <a:lstStyle/>
          <a:p>
            <a:pPr lvl="0"/>
            <a:r>
              <a:rPr lang="en-US" altLang="zh-CN" dirty="0">
                <a:ea typeface="宋体" panose="02010600030101010101" pitchFamily="2" charset="-122"/>
              </a:rPr>
              <a:t>(2022-3)</a:t>
            </a:r>
            <a:endParaRPr lang="en-US" altLang="zh-CN" dirty="0">
              <a:ea typeface="宋体" panose="02010600030101010101" pitchFamily="2" charset="-122"/>
            </a:endParaRPr>
          </a:p>
        </p:txBody>
      </p:sp>
      <p:sp>
        <p:nvSpPr>
          <p:cNvPr id="2150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Discussion on LS to SA for </a:t>
            </a:r>
            <a:r>
              <a:rPr lang="en-US" altLang="zh-CN" sz="2800" b="1" dirty="0">
                <a:sym typeface="+mn-ea"/>
              </a:rPr>
              <a:t>non-3GPP-compliant device issues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940435"/>
          </a:xfrm>
        </p:spPr>
        <p:txBody>
          <a:bodyPr/>
          <a:lstStyle/>
          <a:p>
            <a:pPr eaLnBrk="1" hangingPunct="1">
              <a:lnSpc>
                <a:spcPct val="150000"/>
              </a:lnSpc>
            </a:pPr>
            <a:r>
              <a:rPr lang="en-US" altLang="zh-CN" sz="2800" dirty="0"/>
              <a:t>CMCC, </a:t>
            </a:r>
            <a:r>
              <a:rPr lang="en-US" altLang="zh-CN" sz="2800" dirty="0" smtClean="0">
                <a:sym typeface="+mn-ea"/>
              </a:rPr>
              <a:t>Telecom Italia, Orange, </a:t>
            </a:r>
            <a:r>
              <a:rPr lang="en-US" altLang="zh-CN" sz="2800" dirty="0" smtClean="0">
                <a:sym typeface="+mn-ea"/>
              </a:rPr>
              <a:t>China Unicom, China Telecom, </a:t>
            </a:r>
            <a:r>
              <a:rPr lang="en-US" altLang="zh-CN" sz="2800" dirty="0">
                <a:sym typeface="+mn-ea"/>
              </a:rPr>
              <a:t>ZTE, </a:t>
            </a:r>
            <a:r>
              <a:rPr lang="en-US" altLang="zh-CN" sz="2800" dirty="0" smtClean="0">
                <a:sym typeface="+mn-ea"/>
              </a:rPr>
              <a:t>Xiaomi, </a:t>
            </a:r>
            <a:r>
              <a:rPr lang="en-US" altLang="zh-CN" sz="2800" dirty="0">
                <a:sym typeface="+mn-ea"/>
              </a:rPr>
              <a:t>CATT, </a:t>
            </a:r>
            <a:r>
              <a:rPr lang="en-US" altLang="zh-CN" sz="2800" dirty="0" smtClean="0">
                <a:sym typeface="+mn-ea"/>
              </a:rPr>
              <a:t>Vivo</a:t>
            </a:r>
            <a:r>
              <a:rPr lang="en-US" altLang="zh-CN" sz="2800" dirty="0" smtClean="0">
                <a:solidFill>
                  <a:schemeClr val="tx1"/>
                </a:solidFill>
                <a:sym typeface="+mn-ea"/>
              </a:rPr>
              <a:t> </a:t>
            </a:r>
            <a:endParaRPr lang="en-US" altLang="zh-CN" sz="2800" dirty="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a:t>
            </a:r>
            <a:r>
              <a:rPr lang="en-US" altLang="en-GB" sz="2400" b="1" dirty="0"/>
              <a:t> RAN</a:t>
            </a:r>
            <a:r>
              <a:rPr lang="en-GB" altLang="zh-CN" sz="2400" b="1" dirty="0"/>
              <a:t> Meeting #</a:t>
            </a:r>
            <a:r>
              <a:rPr lang="en-US" altLang="en-GB" sz="2400" b="1" dirty="0"/>
              <a:t>99</a:t>
            </a:r>
            <a:r>
              <a:rPr lang="en-US" sz="2400" kern="0" dirty="0"/>
              <a:t> 						                           </a:t>
            </a:r>
            <a:r>
              <a:rPr lang="en-US" sz="2400" b="1" kern="0" dirty="0"/>
              <a:t>RP-230290</a:t>
            </a:r>
            <a:endParaRPr lang="en-US" sz="2400" b="1" kern="0" dirty="0"/>
          </a:p>
          <a:p>
            <a:pPr>
              <a:lnSpc>
                <a:spcPct val="100000"/>
              </a:lnSpc>
              <a:defRPr/>
            </a:pPr>
            <a:r>
              <a:rPr sz="2400" b="1" dirty="0"/>
              <a:t>Rotterdam, Netherlands, Mar 20th - 23rd, 2023</a:t>
            </a:r>
            <a:endParaRPr sz="2400" b="1"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35560"/>
            <a:ext cx="11577955" cy="727710"/>
          </a:xfrm>
        </p:spPr>
        <p:txBody>
          <a:bodyPr/>
          <a:lstStyle/>
          <a:p>
            <a:pPr eaLnBrk="1" hangingPunct="1"/>
            <a:r>
              <a:rPr lang="en-US" altLang="zh-CN" sz="3200" b="1" dirty="0">
                <a:solidFill>
                  <a:schemeClr val="tx1"/>
                </a:solidFill>
              </a:rPr>
              <a:t>A general solution to identify non-3GPP-compliant devices is needed</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13995" y="699770"/>
            <a:ext cx="11749405" cy="6015990"/>
          </a:xfrm>
          <a:prstGeom prst="rect">
            <a:avLst/>
          </a:prstGeom>
          <a:noFill/>
        </p:spPr>
        <p:txBody>
          <a:bodyPr wrap="square" rtlCol="0" anchor="t">
            <a:spAutoFit/>
          </a:bodyPr>
          <a:lstStyle/>
          <a:p>
            <a:pPr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a:t>
            </a:r>
            <a:r>
              <a:rPr lang="en-US" altLang="zh-CN" sz="2400" dirty="0">
                <a:latin typeface="+mn-lt"/>
                <a:sym typeface="+mn-ea"/>
              </a:rPr>
              <a:t>: </a:t>
            </a:r>
            <a:endParaRPr lang="en-US" altLang="zh-CN" sz="2400" dirty="0">
              <a:latin typeface="+mn-lt"/>
              <a:sym typeface="+mn-ea"/>
            </a:endParaRP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As indicated in [1] and [3],</a:t>
            </a:r>
            <a:r>
              <a:rPr lang="en-US" altLang="zh-CN" sz="2400" b="1" dirty="0">
                <a:latin typeface="+mn-lt"/>
                <a:sym typeface="+mn-ea"/>
              </a:rPr>
              <a:t> </a:t>
            </a:r>
            <a:r>
              <a:rPr lang="en-US" altLang="zh-CN" sz="2400" dirty="0">
                <a:latin typeface="+mn-lt"/>
                <a:sym typeface="+mn-ea"/>
              </a:rPr>
              <a:t>a general solution is expected by operators to identify the non-3GPP-compliant devices unknown to the network. </a:t>
            </a:r>
            <a:endParaRPr lang="en-US" altLang="zh-CN" sz="2400" dirty="0">
              <a:latin typeface="+mn-lt"/>
              <a:sym typeface="+mn-ea"/>
            </a:endParaRP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 As indicated in [2] and , as for the non-3GPP-compliant devices need to be rejected or allowed, this is preferred to be operator depended. Operators can reject the non-3GPP-compliant devices, and also may allow the non-3GPP-compliant devices. </a:t>
            </a:r>
            <a:endParaRPr lang="en-US" altLang="zh-CN" sz="2400" dirty="0">
              <a:latin typeface="+mn-lt"/>
              <a:sym typeface="+mn-ea"/>
            </a:endParaRP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 As summaried in [4], 3GPP companies acknowledge the non-3GPP-compliant UE issues. It is observed that there are non-3GPP-compliant UEs in the field, which do not support mandatory features defined in 3GPP RAN. TSG RAN has discussed how to handle this issue, and proposal on architecture enhancement is also provided and discussed. However, no consensus has been reached, and quite a few companies think SA2/SA3 may help RAN on this issue. </a:t>
            </a:r>
            <a:endParaRPr lang="en-US" altLang="zh-CN" sz="2400" dirty="0">
              <a:latin typeface="+mn-lt"/>
              <a:sym typeface="+mn-ea"/>
            </a:endParaRP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As per the suggestion from RAN#98, a paper [5] has been submitted to SA2 directly. However, some SA2 </a:t>
            </a:r>
            <a:r>
              <a:rPr lang="en-US" altLang="zh-CN" sz="2400" dirty="0">
                <a:latin typeface="+mn-lt"/>
                <a:sym typeface="+mn-ea"/>
              </a:rPr>
              <a:t>companies </a:t>
            </a:r>
            <a:r>
              <a:rPr lang="en-US" altLang="zh-CN" sz="2400" dirty="0">
                <a:latin typeface="+mn-lt"/>
                <a:sym typeface="+mn-ea"/>
              </a:rPr>
              <a:t>still prefers the RP LS to SA on this issue to make it official first.</a:t>
            </a:r>
            <a:endParaRPr lang="en-US" altLang="zh-CN" sz="2400" dirty="0">
              <a:latin typeface="+mn-lt"/>
              <a:sym typeface="+mn-ea"/>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35560"/>
            <a:ext cx="11577955" cy="727710"/>
          </a:xfrm>
        </p:spPr>
        <p:txBody>
          <a:bodyPr/>
          <a:lstStyle/>
          <a:p>
            <a:pPr eaLnBrk="1" hangingPunct="1"/>
            <a:r>
              <a:rPr lang="en-US" altLang="zh-CN" sz="3200" b="1" dirty="0">
                <a:solidFill>
                  <a:schemeClr val="tx1"/>
                </a:solidFill>
              </a:rPr>
              <a:t>A general solution to identify non-3GPP-compliant devices is needed</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13995" y="699770"/>
            <a:ext cx="11749405" cy="5669915"/>
          </a:xfrm>
          <a:prstGeom prst="rect">
            <a:avLst/>
          </a:prstGeom>
          <a:noFill/>
        </p:spPr>
        <p:txBody>
          <a:bodyPr wrap="square" rtlCol="0" anchor="t">
            <a:spAutoFit/>
          </a:bodyPr>
          <a:lstStyle/>
          <a:p>
            <a:pPr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a:t>
            </a:r>
            <a:r>
              <a:rPr lang="en-US" altLang="zh-CN" sz="2400" dirty="0">
                <a:latin typeface="+mn-lt"/>
                <a:sym typeface="+mn-ea"/>
              </a:rPr>
              <a:t>: </a:t>
            </a:r>
            <a:endParaRPr lang="en-US" altLang="zh-CN" sz="2400" dirty="0">
              <a:latin typeface="+mn-lt"/>
              <a:sym typeface="+mn-ea"/>
            </a:endParaRP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RP to send LS to SA and copied SA2 and SA3 to indicate the following points </a:t>
            </a:r>
            <a:endParaRPr lang="en-US" altLang="zh-CN" sz="2400" dirty="0">
              <a:latin typeface="+mn-lt"/>
              <a:sym typeface="+mn-ea"/>
            </a:endParaRPr>
          </a:p>
          <a:p>
            <a:pPr lvl="2"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RP has acknowledged the non-3GPP-compliant UE issues. It is observed that there are non-3GPP-compliant UEs in the field, which do not support mandatory features defined in 3GPP RAN [1][2]. TSG RAN has discussed how to handle this issue, and proposal on architecture enhancement is also provided and discussed [3]. However, quite a few companies think the technical solution is out of RAN scope and SA may help RAN on this issue [4].</a:t>
            </a:r>
            <a:endParaRPr lang="en-US" altLang="zh-CN" sz="2400" dirty="0">
              <a:latin typeface="+mn-lt"/>
              <a:sym typeface="+mn-ea"/>
            </a:endParaRPr>
          </a:p>
          <a:p>
            <a:pPr lvl="2"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As for the non-3GPP-compliant devices need to be rejected or allowed, this is preferred to be operator depended. Operators can reject the non-3GPP-compliant devices, and also may allow the non-3GPP-compliant devices. </a:t>
            </a:r>
            <a:endParaRPr lang="en-US" altLang="zh-CN" sz="2400" dirty="0">
              <a:latin typeface="+mn-lt"/>
              <a:sym typeface="+mn-ea"/>
            </a:endParaRPr>
          </a:p>
          <a:p>
            <a:pPr lvl="2"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RP kindly requests SA to take the above into consideration, and work on the solution to identify non-3GPP-compliant devices automatically.</a:t>
            </a:r>
            <a:endParaRPr lang="en-US" altLang="zh-CN" sz="2400" dirty="0">
              <a:latin typeface="+mn-lt"/>
              <a:sym typeface="+mn-ea"/>
            </a:endParaRPr>
          </a:p>
          <a:p>
            <a:pPr lvl="2" eaLnBrk="1" latinLnBrk="0" hangingPunct="1">
              <a:lnSpc>
                <a:spcPts val="3000"/>
              </a:lnSpc>
              <a:spcBef>
                <a:spcPts val="300"/>
              </a:spcBef>
              <a:buClrTx/>
              <a:buSzTx/>
              <a:buFont typeface="Arial" panose="020B0604020202020204" pitchFamily="34" charset="0"/>
              <a:buChar char="•"/>
            </a:pPr>
            <a:endParaRPr lang="en-US" altLang="zh-CN" sz="2400" dirty="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25657" y="7937"/>
            <a:ext cx="11576566" cy="1325439"/>
          </a:xfrm>
        </p:spPr>
        <p:txBody>
          <a:bodyPr vert="horz" wrap="square" lIns="121905" tIns="60952" rIns="121905" bIns="60952" anchor="ctr" anchorCtr="0"/>
          <a:lstStyle/>
          <a:p>
            <a:pPr eaLnBrk="1" hangingPunct="1"/>
            <a:r>
              <a:rPr lang="en-US" altLang="zh-CN" sz="3600" b="1" dirty="0">
                <a:ea typeface="宋体" panose="02010600030101010101" pitchFamily="2" charset="-122"/>
              </a:rPr>
              <a:t>Reference</a:t>
            </a:r>
            <a:endParaRPr lang="en-US" altLang="zh-CN" sz="3600" b="1" dirty="0">
              <a:ea typeface="宋体" panose="02010600030101010101" pitchFamily="2" charset="-122"/>
            </a:endParaRPr>
          </a:p>
        </p:txBody>
      </p:sp>
      <p:sp>
        <p:nvSpPr>
          <p:cNvPr id="10243" name="内容占位符 2"/>
          <p:cNvSpPr>
            <a:spLocks noGrp="1"/>
          </p:cNvSpPr>
          <p:nvPr>
            <p:ph idx="1"/>
          </p:nvPr>
        </p:nvSpPr>
        <p:spPr>
          <a:xfrm>
            <a:off x="532011" y="1104798"/>
            <a:ext cx="11140044" cy="5574784"/>
          </a:xfrm>
        </p:spPr>
        <p:txBody>
          <a:bodyPr vert="horz" wrap="square" lIns="121905" tIns="60952" rIns="121905" bIns="60952" anchor="t" anchorCtr="0"/>
          <a:lstStyle/>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rPr>
              <a:t>[1] RP-222163 </a:t>
            </a:r>
            <a:r>
              <a:rPr lang="en-US" altLang="zh-CN" sz="2400" dirty="0">
                <a:ea typeface="宋体" panose="02010600030101010101" pitchFamily="2" charset="-122"/>
                <a:sym typeface="+mn-ea"/>
              </a:rPr>
              <a:t>On device compliance to 3GPP specifications; Telecom Italia, Telefonica, Orange, Bouygues Telecom; RAN#97e September 12-16, 2022.</a:t>
            </a:r>
            <a:endParaRPr kumimoji="0" lang="en-US" altLang="zh-CN" sz="2400" i="0" u="none" strike="noStrike" kern="1200" cap="none" spc="0" normalizeH="0" baseline="0" dirty="0">
              <a:latin typeface="+mn-lt"/>
              <a:ea typeface="宋体" panose="02010600030101010101" pitchFamily="2" charset="-122"/>
            </a:endParaRPr>
          </a:p>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sym typeface="+mn-ea"/>
              </a:rPr>
              <a:t>[2] RP-222562 [97e-02-DevCompliance]; RAN#97e September 12-16, 2022</a:t>
            </a:r>
            <a:r>
              <a:rPr lang="en-US" altLang="zh-CN" sz="2400" dirty="0">
                <a:ea typeface="宋体" panose="02010600030101010101" pitchFamily="2" charset="-122"/>
              </a:rPr>
              <a:t>.</a:t>
            </a:r>
            <a:endParaRPr lang="en-US" altLang="zh-CN" sz="2400" dirty="0">
              <a:ea typeface="宋体" panose="02010600030101010101" pitchFamily="2" charset="-122"/>
            </a:endParaRPr>
          </a:p>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rPr>
              <a:t>[3] RP-223071 Discussion on device compliance to 3GPP specifications; CMCC, </a:t>
            </a:r>
            <a:r>
              <a:rPr lang="en-US" altLang="zh-CN" sz="2400" dirty="0">
                <a:ea typeface="宋体" panose="02010600030101010101" pitchFamily="2" charset="-122"/>
                <a:sym typeface="+mn-ea"/>
              </a:rPr>
              <a:t>Telecom Italia, ZTE; RAN#98e December 12-16, 2022.</a:t>
            </a:r>
            <a:endParaRPr lang="en-US" altLang="zh-CN" sz="2400" dirty="0">
              <a:ea typeface="宋体" panose="02010600030101010101" pitchFamily="2" charset="-122"/>
            </a:endParaRPr>
          </a:p>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rPr>
              <a:t>[4] RP-223443 [98e-03-DevCompliance]; </a:t>
            </a:r>
            <a:r>
              <a:rPr lang="en-US" altLang="zh-CN" sz="2400" dirty="0">
                <a:ea typeface="宋体" panose="02010600030101010101" pitchFamily="2" charset="-122"/>
                <a:sym typeface="+mn-ea"/>
              </a:rPr>
              <a:t>RAN#98e December 12-16, 2022.</a:t>
            </a:r>
            <a:endParaRPr lang="en-US" altLang="zh-CN" sz="2400" dirty="0">
              <a:ea typeface="宋体" panose="02010600030101010101" pitchFamily="2" charset="-122"/>
              <a:sym typeface="+mn-ea"/>
            </a:endParaRPr>
          </a:p>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rPr>
              <a:t>[5] S2-2302428 Discussion on device compliance to 3GPP specifications; S2-155 February </a:t>
            </a:r>
            <a:r>
              <a:rPr lang="en-US" altLang="en-GB" sz="2400" dirty="0">
                <a:sym typeface="+mn-ea"/>
              </a:rPr>
              <a:t>20</a:t>
            </a:r>
            <a:r>
              <a:rPr lang="en-GB" altLang="zh-CN" sz="2400" dirty="0">
                <a:sym typeface="+mn-ea"/>
              </a:rPr>
              <a:t> – </a:t>
            </a:r>
            <a:r>
              <a:rPr lang="en-US" altLang="en-GB" sz="2400" dirty="0">
                <a:sym typeface="+mn-ea"/>
              </a:rPr>
              <a:t>24,</a:t>
            </a:r>
            <a:r>
              <a:rPr lang="en-GB" altLang="zh-CN" sz="2400" dirty="0">
                <a:sym typeface="+mn-ea"/>
              </a:rPr>
              <a:t> 202</a:t>
            </a:r>
            <a:r>
              <a:rPr lang="en-US" altLang="en-GB" sz="2400" dirty="0">
                <a:sym typeface="+mn-ea"/>
              </a:rPr>
              <a:t>3.</a:t>
            </a:r>
            <a:endParaRPr lang="en-US" altLang="zh-CN" sz="2400" dirty="0">
              <a:ea typeface="宋体" panose="02010600030101010101" pitchFamily="2" charset="-122"/>
            </a:endParaRPr>
          </a:p>
        </p:txBody>
      </p:sp>
      <p:sp>
        <p:nvSpPr>
          <p:cNvPr id="10244" name="RS_Classification_Standard"/>
          <p:cNvSpPr txBox="1"/>
          <p:nvPr/>
        </p:nvSpPr>
        <p:spPr>
          <a:xfrm>
            <a:off x="12035558" y="6291623"/>
            <a:ext cx="278130" cy="210820"/>
          </a:xfrm>
          <a:prstGeom prst="rect">
            <a:avLst/>
          </a:prstGeom>
          <a:solidFill>
            <a:srgbClr val="FFFFFF">
              <a:alpha val="0"/>
            </a:srgbClr>
          </a:solidFill>
          <a:ln w="9525">
            <a:noFill/>
          </a:ln>
        </p:spPr>
        <p:txBody>
          <a:bodyPr wrap="none" lIns="76192" tIns="36826" rIns="76192" bIns="36826" anchor="ctr" anchorCtr="0">
            <a:spAutoFit/>
          </a:bodyPr>
          <a:lstStyle/>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a:t>Thank you!</a:t>
            </a:r>
            <a:endParaRPr lang="en-US" altLang="zh-CN" sz="600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2805</Words>
  <Application>WPS 演示</Application>
  <PresentationFormat>自定义</PresentationFormat>
  <Paragraphs>34</Paragraphs>
  <Slides>5</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vt:i4>
      </vt:variant>
    </vt:vector>
  </HeadingPairs>
  <TitlesOfParts>
    <vt:vector size="15" baseType="lpstr">
      <vt:lpstr>Arial</vt:lpstr>
      <vt:lpstr>宋体</vt:lpstr>
      <vt:lpstr>Wingdings</vt:lpstr>
      <vt:lpstr>Calibri</vt:lpstr>
      <vt:lpstr>Calibri Light</vt:lpstr>
      <vt:lpstr>Ericsson Capital TT</vt:lpstr>
      <vt:lpstr>SymbolPi</vt:lpstr>
      <vt:lpstr>微软雅黑</vt:lpstr>
      <vt:lpstr>Arial Unicode MS</vt:lpstr>
      <vt:lpstr>Office 主题</vt:lpstr>
      <vt:lpstr>Discussion on LS to SA for non-3GPP-compliant device issues</vt:lpstr>
      <vt:lpstr>A general solution to identify non-3GPP-compliant devices is needed</vt:lpstr>
      <vt:lpstr>A general solution to identify non-3GPP-compliant devices is needed</vt:lpstr>
      <vt:lpstr>Reference</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Luyang Zhao-CMCC</cp:lastModifiedBy>
  <cp:revision>1226</cp:revision>
  <dcterms:created xsi:type="dcterms:W3CDTF">2018-09-20T03:53:00Z</dcterms:created>
  <dcterms:modified xsi:type="dcterms:W3CDTF">2023-03-10T08:39:12Z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9BD0920C87BB41A799B49BCDF7E68354</vt:lpwstr>
  </property>
</Properties>
</file>