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5" r:id="rId6"/>
    <p:sldId id="264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보통 스타일 3 - 강조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74" autoAdjust="0"/>
    <p:restoredTop sz="94708" autoAdjust="0"/>
  </p:normalViewPr>
  <p:slideViewPr>
    <p:cSldViewPr snapToGrid="0">
      <p:cViewPr varScale="1">
        <p:scale>
          <a:sx n="88" d="100"/>
          <a:sy n="88" d="100"/>
        </p:scale>
        <p:origin x="16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34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54D0C6-40D6-4504-A6D9-271088A03912}" type="datetimeFigureOut">
              <a:rPr lang="ko-KR" altLang="en-US" smtClean="0"/>
              <a:t>2023-03-10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EFA589-747A-4B4A-A54F-0B8FAA754C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6220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EFA589-747A-4B4A-A54F-0B8FAA754C7B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17703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EFA589-747A-4B4A-A54F-0B8FAA754C7B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24461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>
                <a:latin typeface="+mn-lt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9212" y="6290928"/>
            <a:ext cx="8220302" cy="365125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10531544" y="72506"/>
            <a:ext cx="11833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/>
              <a:t>RP-230273</a:t>
            </a:r>
            <a:endParaRPr lang="ko-KR" alt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81843" y="624110"/>
            <a:ext cx="9822769" cy="927104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5757" y="1763486"/>
            <a:ext cx="9528855" cy="4359728"/>
          </a:xfrm>
        </p:spPr>
        <p:txBody>
          <a:bodyPr/>
          <a:lstStyle>
            <a:lvl1pPr>
              <a:defRPr baseline="0">
                <a:latin typeface="Century Gothic" panose="020B0502020202020204" pitchFamily="34" charset="0"/>
              </a:defRPr>
            </a:lvl1pPr>
            <a:lvl2pPr marL="742950" indent="-285750">
              <a:buFont typeface="Wingdings" panose="05000000000000000000" pitchFamily="2" charset="2"/>
              <a:buChar char="n"/>
              <a:defRPr baseline="0">
                <a:latin typeface="Century Gothic" panose="020B0502020202020204" pitchFamily="34" charset="0"/>
              </a:defRPr>
            </a:lvl2pPr>
            <a:lvl3pPr marL="1143000" indent="-228600">
              <a:buFont typeface="Wingdings" panose="05000000000000000000" pitchFamily="2" charset="2"/>
              <a:buChar char="§"/>
              <a:defRPr baseline="0">
                <a:latin typeface="Century Gothic" panose="020B0502020202020204" pitchFamily="34" charset="0"/>
              </a:defRPr>
            </a:lvl3pPr>
            <a:lvl4pPr marL="1600200" indent="-228600">
              <a:buFont typeface="Arial" panose="020B0604020202020204" pitchFamily="34" charset="0"/>
              <a:buChar char="•"/>
              <a:defRPr baseline="0">
                <a:latin typeface="Century Gothic" panose="020B0502020202020204" pitchFamily="34" charset="0"/>
              </a:defRPr>
            </a:lvl4pPr>
            <a:lvl5pPr>
              <a:defRPr baseline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24998" y="69320"/>
            <a:ext cx="779767" cy="365125"/>
          </a:xfrm>
        </p:spPr>
        <p:txBody>
          <a:bodyPr/>
          <a:lstStyle>
            <a:lvl1pPr>
              <a:defRPr sz="1200">
                <a:solidFill>
                  <a:srgbClr val="0070C0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0531544" y="72506"/>
            <a:ext cx="11833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/>
              <a:t>RP-230273</a:t>
            </a:r>
            <a:endParaRPr lang="ko-KR" alt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22664" y="624110"/>
            <a:ext cx="978194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18607" y="2133599"/>
            <a:ext cx="9586005" cy="39977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rgbClr val="FEFFFF"/>
                </a:solidFill>
                <a:latin typeface="LG스마트체2.0 Regular" panose="020B0600000101010101" pitchFamily="50" charset="-127"/>
                <a:ea typeface="LG스마트체2.0 Regular" panose="020B0600000101010101" pitchFamily="50" charset="-127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7" name="Picture 11" descr="D:\조직문화\로고\LGE_CI_LOGO\누끼 컷\LGE_Logo_3D_Tagline(W)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44" y="140494"/>
            <a:ext cx="997120" cy="483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1" hangingPunct="1">
        <a:spcBef>
          <a:spcPct val="0"/>
        </a:spcBef>
        <a:buNone/>
        <a:defRPr sz="3600" b="1" kern="1200">
          <a:solidFill>
            <a:schemeClr val="accent2">
              <a:lumMod val="75000"/>
            </a:schemeClr>
          </a:solidFill>
          <a:latin typeface="+mn-lt"/>
          <a:ea typeface="LG스마트체2.0 SemiBold" panose="020B0600000101010101" pitchFamily="50" charset="-127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2400" kern="1200">
          <a:solidFill>
            <a:schemeClr val="tx1">
              <a:lumMod val="75000"/>
              <a:lumOff val="25000"/>
            </a:schemeClr>
          </a:solidFill>
          <a:latin typeface="LG스마트체2.0 Regular" panose="020B0600000101010101" pitchFamily="50" charset="-127"/>
          <a:ea typeface="LG스마트체2.0 Regular" panose="020B0600000101010101" pitchFamily="50" charset="-127"/>
          <a:cs typeface="+mn-cs"/>
        </a:defRPr>
      </a:lvl1pPr>
      <a:lvl2pPr marL="742950" indent="-28575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2000" kern="1200">
          <a:solidFill>
            <a:schemeClr val="tx1">
              <a:lumMod val="75000"/>
              <a:lumOff val="25000"/>
            </a:schemeClr>
          </a:solidFill>
          <a:latin typeface="LG스마트체2.0 Regular" panose="020B0600000101010101" pitchFamily="50" charset="-127"/>
          <a:ea typeface="LG스마트체2.0 Regular" panose="020B0600000101010101" pitchFamily="50" charset="-127"/>
          <a:cs typeface="+mn-cs"/>
        </a:defRPr>
      </a:lvl2pPr>
      <a:lvl3pPr marL="1143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LG스마트체2.0 Regular" panose="020B0600000101010101" pitchFamily="50" charset="-127"/>
          <a:ea typeface="LG스마트체2.0 Regular" panose="020B0600000101010101" pitchFamily="50" charset="-127"/>
          <a:cs typeface="+mn-cs"/>
        </a:defRPr>
      </a:lvl3pPr>
      <a:lvl4pPr marL="1600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LG스마트체2.0 Regular" panose="020B0600000101010101" pitchFamily="50" charset="-127"/>
          <a:ea typeface="LG스마트체2.0 Regular" panose="020B0600000101010101" pitchFamily="50" charset="-127"/>
          <a:cs typeface="+mn-cs"/>
        </a:defRPr>
      </a:lvl4pPr>
      <a:lvl5pPr marL="20574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LG스마트체2.0 Regular" panose="020B0600000101010101" pitchFamily="50" charset="-127"/>
          <a:ea typeface="LG스마트체2.0 Regular" panose="020B0600000101010101" pitchFamily="50" charset="-127"/>
          <a:cs typeface="+mn-cs"/>
        </a:defRPr>
      </a:lvl5pPr>
      <a:lvl6pPr marL="25146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>
                <a:ea typeface="Tahoma" panose="020B0604030504040204" pitchFamily="34" charset="0"/>
              </a:rPr>
              <a:t>WI scope for XR awareness</a:t>
            </a:r>
            <a:br>
              <a:rPr lang="en-US" altLang="ko-KR" dirty="0" smtClean="0">
                <a:ea typeface="Tahoma" panose="020B0604030504040204" pitchFamily="34" charset="0"/>
              </a:rPr>
            </a:b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589213" y="5029200"/>
            <a:ext cx="8915399" cy="874462"/>
          </a:xfrm>
        </p:spPr>
        <p:txBody>
          <a:bodyPr/>
          <a:lstStyle/>
          <a:p>
            <a:r>
              <a:rPr lang="en-US" altLang="ko-KR" dirty="0" smtClean="0"/>
              <a:t>LG Electronics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442395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Approved WI scope in RAN#98 (RP-223502)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75757" y="1763486"/>
            <a:ext cx="9528855" cy="4986564"/>
          </a:xfrm>
        </p:spPr>
        <p:txBody>
          <a:bodyPr>
            <a:normAutofit fontScale="77500" lnSpcReduction="20000"/>
          </a:bodyPr>
          <a:lstStyle/>
          <a:p>
            <a:pPr hangingPunct="0"/>
            <a:r>
              <a:rPr lang="en-US" altLang="ko-KR" dirty="0"/>
              <a:t>Specify the enhancements related to power saving:</a:t>
            </a:r>
          </a:p>
          <a:p>
            <a:pPr lvl="1" hangingPunct="0"/>
            <a:r>
              <a:rPr lang="en-US" altLang="ko-KR" dirty="0" smtClean="0"/>
              <a:t>DRX </a:t>
            </a:r>
            <a:r>
              <a:rPr lang="en-US" altLang="ko-KR" dirty="0"/>
              <a:t>support of XR frame rates corresponding to non-integer periodicities (through at least semi-static mechanisms e.g. RRC </a:t>
            </a:r>
            <a:r>
              <a:rPr lang="en-US" altLang="ko-KR" dirty="0" err="1"/>
              <a:t>signalling</a:t>
            </a:r>
            <a:r>
              <a:rPr lang="en-US" altLang="ko-KR" dirty="0"/>
              <a:t>) (RAN2).</a:t>
            </a:r>
          </a:p>
          <a:p>
            <a:pPr hangingPunct="0"/>
            <a:r>
              <a:rPr lang="en-US" altLang="ko-KR" dirty="0"/>
              <a:t>Specify the enhancements related to capacity:</a:t>
            </a:r>
          </a:p>
          <a:p>
            <a:pPr lvl="1" hangingPunct="0"/>
            <a:r>
              <a:rPr lang="en-US" altLang="ko-KR" dirty="0" smtClean="0"/>
              <a:t>Multiple </a:t>
            </a:r>
            <a:r>
              <a:rPr lang="en-US" altLang="ko-KR" dirty="0"/>
              <a:t>CG PUSCH transmission occasions in a period of a single CG PUSCH configuration (RAN1, RAN2);  </a:t>
            </a:r>
          </a:p>
          <a:p>
            <a:pPr lvl="1" hangingPunct="0"/>
            <a:r>
              <a:rPr lang="en-US" altLang="ko-KR" dirty="0" smtClean="0"/>
              <a:t>Dynamic </a:t>
            </a:r>
            <a:r>
              <a:rPr lang="en-US" altLang="ko-KR" dirty="0"/>
              <a:t>indication of unused CG PUSCH occasion(s) based on UCI by the UE (RAN1);</a:t>
            </a:r>
          </a:p>
          <a:p>
            <a:pPr lvl="1" hangingPunct="0"/>
            <a:r>
              <a:rPr lang="en-US" altLang="ko-KR" dirty="0" smtClean="0"/>
              <a:t>BSR </a:t>
            </a:r>
            <a:r>
              <a:rPr lang="en-US" altLang="ko-KR" dirty="0"/>
              <a:t>enhancements including at least new BS Table(s); (RAN2);</a:t>
            </a:r>
          </a:p>
          <a:p>
            <a:pPr lvl="1" hangingPunct="0"/>
            <a:r>
              <a:rPr lang="en-US" altLang="ko-KR" dirty="0" smtClean="0"/>
              <a:t>Delay </a:t>
            </a:r>
            <a:r>
              <a:rPr lang="en-US" altLang="ko-KR" dirty="0"/>
              <a:t>reporting of buffered data in uplink; (RAN2);</a:t>
            </a:r>
          </a:p>
          <a:p>
            <a:pPr lvl="1" hangingPunct="0"/>
            <a:r>
              <a:rPr lang="en-US" altLang="ko-KR" dirty="0" smtClean="0"/>
              <a:t>Provision </a:t>
            </a:r>
            <a:r>
              <a:rPr lang="en-US" altLang="ko-KR" dirty="0"/>
              <a:t>of XR traffic assistance information for DL and UL (e.g. periodicity); (RAN2);</a:t>
            </a:r>
          </a:p>
          <a:p>
            <a:pPr lvl="1" hangingPunct="0"/>
            <a:r>
              <a:rPr lang="en-US" altLang="ko-KR" dirty="0" smtClean="0"/>
              <a:t>Discard </a:t>
            </a:r>
            <a:r>
              <a:rPr lang="en-US" altLang="ko-KR" dirty="0"/>
              <a:t>operation of PDU Sets (RAN2);</a:t>
            </a:r>
          </a:p>
          <a:p>
            <a:pPr hangingPunct="0"/>
            <a:r>
              <a:rPr lang="en-US" altLang="ko-KR" b="1" dirty="0">
                <a:solidFill>
                  <a:srgbClr val="0070C0"/>
                </a:solidFill>
              </a:rPr>
              <a:t>Specify the enhancements for XR Awareness (RAN2, RAN3): TBD (detailed objectives will be further clarified at RAN#99 based on the conclusions of TR38.835, and work to be started only after RAN#99</a:t>
            </a:r>
            <a:r>
              <a:rPr lang="en-US" altLang="ko-KR" b="1" dirty="0" smtClean="0">
                <a:solidFill>
                  <a:srgbClr val="0070C0"/>
                </a:solidFill>
              </a:rPr>
              <a:t>)</a:t>
            </a:r>
            <a:endParaRPr lang="en-US" altLang="ko-KR" b="1" dirty="0">
              <a:solidFill>
                <a:srgbClr val="0070C0"/>
              </a:solidFill>
            </a:endParaRPr>
          </a:p>
          <a:p>
            <a:pPr hangingPunct="0">
              <a:buClr>
                <a:srgbClr val="FF0000"/>
              </a:buClr>
              <a:buFont typeface="Century Gothic" panose="020B0502020202020204" pitchFamily="34" charset="0"/>
              <a:buChar char="→"/>
            </a:pPr>
            <a:r>
              <a:rPr lang="en-US" altLang="ko-KR" b="1" dirty="0" smtClean="0">
                <a:solidFill>
                  <a:srgbClr val="FF0000"/>
                </a:solidFill>
              </a:rPr>
              <a:t>XR awareness scope should be specified in RAN#99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48184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Progress on XR awareness in RAN2#121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75757" y="1763486"/>
            <a:ext cx="9528855" cy="4650014"/>
          </a:xfrm>
        </p:spPr>
        <p:txBody>
          <a:bodyPr>
            <a:normAutofit fontScale="70000" lnSpcReduction="20000"/>
          </a:bodyPr>
          <a:lstStyle/>
          <a:p>
            <a:pPr marL="342900" lvl="1" indent="-342900">
              <a:buFont typeface="Wingdings 3" charset="2"/>
              <a:buChar char=""/>
            </a:pPr>
            <a:r>
              <a:rPr lang="en-US" altLang="ko-KR" sz="2400" dirty="0" smtClean="0"/>
              <a:t>Agreements related to XR awareness</a:t>
            </a:r>
          </a:p>
          <a:p>
            <a:pPr marL="742950" lvl="2" indent="-342900">
              <a:buFont typeface="Wingdings 3" charset="2"/>
              <a:buChar char=""/>
            </a:pPr>
            <a:r>
              <a:rPr lang="en-US" altLang="ko-KR" sz="2200" dirty="0" smtClean="0"/>
              <a:t>RAN2 </a:t>
            </a:r>
            <a:r>
              <a:rPr lang="en-US" altLang="ko-KR" sz="2200" dirty="0"/>
              <a:t>thinks that how PSER is enforced is up to network implementation</a:t>
            </a:r>
            <a:r>
              <a:rPr lang="en-US" altLang="ko-KR" sz="2200" dirty="0" smtClean="0"/>
              <a:t>.</a:t>
            </a:r>
          </a:p>
          <a:p>
            <a:pPr marL="742950" lvl="2" indent="-342900">
              <a:buFont typeface="Wingdings 3" charset="2"/>
              <a:buChar char=""/>
            </a:pPr>
            <a:r>
              <a:rPr lang="en-US" altLang="ko-KR" sz="2200" dirty="0" smtClean="0"/>
              <a:t>Introduce </a:t>
            </a:r>
            <a:r>
              <a:rPr lang="en-US" altLang="ko-KR" sz="2200" dirty="0"/>
              <a:t>UL PDU Set Importance. How UE derives this will be handled in UE implementation. </a:t>
            </a:r>
          </a:p>
          <a:p>
            <a:pPr marL="742950" lvl="2" indent="-342900">
              <a:buFont typeface="Wingdings 3" charset="2"/>
              <a:buChar char=""/>
            </a:pPr>
            <a:r>
              <a:rPr lang="en-US" altLang="ko-KR" sz="2200" dirty="0" smtClean="0"/>
              <a:t>Can </a:t>
            </a:r>
            <a:r>
              <a:rPr lang="en-US" altLang="ko-KR" sz="2200" dirty="0"/>
              <a:t>indicate that in RAN2 considers PDU set concept applicable to both UL and DL in LS to SA2</a:t>
            </a:r>
            <a:r>
              <a:rPr lang="en-US" altLang="ko-KR" sz="2200" dirty="0" smtClean="0"/>
              <a:t>.</a:t>
            </a:r>
          </a:p>
          <a:p>
            <a:pPr marL="742950" lvl="2" indent="-342900">
              <a:buFont typeface="Wingdings 3" charset="2"/>
              <a:buChar char=""/>
            </a:pPr>
            <a:r>
              <a:rPr lang="en-US" altLang="ko-KR" sz="2200" dirty="0" smtClean="0"/>
              <a:t>RAN2 </a:t>
            </a:r>
            <a:r>
              <a:rPr lang="en-US" altLang="ko-KR" sz="2200" dirty="0"/>
              <a:t>thinks UL jitter may be present for XR (e.g. for tethering use cases). It is unclear how network would use UL jitter information (depends on what would be </a:t>
            </a:r>
            <a:r>
              <a:rPr lang="en-US" altLang="ko-KR" sz="2200" dirty="0" err="1"/>
              <a:t>signalled</a:t>
            </a:r>
            <a:r>
              <a:rPr lang="en-US" altLang="ko-KR" sz="2200" dirty="0"/>
              <a:t>, and would anyway be up to network implementation). </a:t>
            </a:r>
          </a:p>
          <a:p>
            <a:pPr marL="742950" lvl="2" indent="-342900">
              <a:buFont typeface="Wingdings 3" charset="2"/>
              <a:buChar char=""/>
            </a:pPr>
            <a:r>
              <a:rPr lang="en-US" altLang="ko-KR" sz="2200" b="1" dirty="0" smtClean="0">
                <a:solidFill>
                  <a:srgbClr val="0070C0"/>
                </a:solidFill>
              </a:rPr>
              <a:t>RAN2 </a:t>
            </a:r>
            <a:r>
              <a:rPr lang="en-US" altLang="ko-KR" sz="2200" b="1" dirty="0">
                <a:solidFill>
                  <a:srgbClr val="0070C0"/>
                </a:solidFill>
              </a:rPr>
              <a:t>intends to support tethering use case for XR. This may require </a:t>
            </a:r>
            <a:r>
              <a:rPr lang="en-US" altLang="ko-KR" sz="2200" b="1" dirty="0" err="1">
                <a:solidFill>
                  <a:srgbClr val="0070C0"/>
                </a:solidFill>
              </a:rPr>
              <a:t>signalling</a:t>
            </a:r>
            <a:r>
              <a:rPr lang="en-US" altLang="ko-KR" sz="2200" b="1" dirty="0">
                <a:solidFill>
                  <a:srgbClr val="0070C0"/>
                </a:solidFill>
              </a:rPr>
              <a:t> of some UL traffic arrival information from UE to network</a:t>
            </a:r>
            <a:r>
              <a:rPr lang="en-US" altLang="ko-KR" sz="2200" b="1" dirty="0" smtClean="0">
                <a:solidFill>
                  <a:srgbClr val="0070C0"/>
                </a:solidFill>
              </a:rPr>
              <a:t>.</a:t>
            </a:r>
          </a:p>
          <a:p>
            <a:pPr marL="742950" lvl="2" indent="-342900">
              <a:buFont typeface="Wingdings 3" charset="2"/>
              <a:buChar char=""/>
            </a:pPr>
            <a:r>
              <a:rPr lang="en-US" altLang="ko-KR" sz="2200" dirty="0" smtClean="0"/>
              <a:t>Since </a:t>
            </a:r>
            <a:r>
              <a:rPr lang="en-US" altLang="ko-KR" sz="2200" dirty="0"/>
              <a:t>we already agreed to not support delay-aware LCP, RAN2 aims not to introduce changes to LCP due to PDU prioritization. </a:t>
            </a:r>
            <a:endParaRPr lang="en-US" altLang="ko-KR" sz="2200" dirty="0" smtClean="0"/>
          </a:p>
          <a:p>
            <a:pPr marL="742950" lvl="2" indent="-342900">
              <a:buFont typeface="Wingdings 3" charset="2"/>
              <a:buChar char=""/>
            </a:pPr>
            <a:r>
              <a:rPr lang="en-US" altLang="ko-KR" sz="2200" b="1" dirty="0" smtClean="0">
                <a:solidFill>
                  <a:srgbClr val="0070C0"/>
                </a:solidFill>
              </a:rPr>
              <a:t>RAN2 </a:t>
            </a:r>
            <a:r>
              <a:rPr lang="en-US" altLang="ko-KR" sz="2200" b="1" dirty="0">
                <a:solidFill>
                  <a:srgbClr val="0070C0"/>
                </a:solidFill>
              </a:rPr>
              <a:t>thinks PSI can be useful for PDU set-based discard. RAN2 aims to introduce a mechanism to allow UE to handle discarding of packets with different PSI in case of congestion. </a:t>
            </a:r>
            <a:r>
              <a:rPr lang="en-US" altLang="ko-KR" sz="2200" dirty="0"/>
              <a:t>FFS for other cases</a:t>
            </a:r>
            <a:r>
              <a:rPr lang="en-US" altLang="ko-KR" sz="2200" dirty="0" smtClean="0"/>
              <a:t>.</a:t>
            </a:r>
          </a:p>
          <a:p>
            <a:pPr marL="742950" lvl="2" indent="-342900">
              <a:buFont typeface="Wingdings 3" charset="2"/>
              <a:buChar char=""/>
            </a:pPr>
            <a:r>
              <a:rPr lang="en-US" altLang="ko-KR" sz="2200" b="1" dirty="0" smtClean="0">
                <a:solidFill>
                  <a:srgbClr val="0070C0"/>
                </a:solidFill>
              </a:rPr>
              <a:t>Support </a:t>
            </a:r>
            <a:r>
              <a:rPr lang="en-US" altLang="ko-KR" sz="2200" b="1" dirty="0">
                <a:solidFill>
                  <a:srgbClr val="0070C0"/>
                </a:solidFill>
              </a:rPr>
              <a:t>of RLC bearer splitting should be limited to existing cases (e.g. PDCP duplication)</a:t>
            </a:r>
            <a:r>
              <a:rPr lang="en-US" altLang="ko-KR" sz="2200" dirty="0"/>
              <a:t>, no new XR-specific functionality. </a:t>
            </a:r>
          </a:p>
          <a:p>
            <a:pPr>
              <a:buClr>
                <a:srgbClr val="FF0000"/>
              </a:buClr>
              <a:buFont typeface="Century Gothic" panose="020B0502020202020204" pitchFamily="34" charset="0"/>
              <a:buChar char="→"/>
            </a:pPr>
            <a:r>
              <a:rPr lang="en-US" altLang="ko-KR" b="1" dirty="0" smtClean="0">
                <a:solidFill>
                  <a:srgbClr val="FF0000"/>
                </a:solidFill>
              </a:rPr>
              <a:t>XR awareness scope can be made based on above three RAN2 agreements</a:t>
            </a:r>
          </a:p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53699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WI scope for XR awareness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75757" y="1416050"/>
            <a:ext cx="9528855" cy="5353050"/>
          </a:xfrm>
        </p:spPr>
        <p:txBody>
          <a:bodyPr>
            <a:normAutofit lnSpcReduction="10000"/>
          </a:bodyPr>
          <a:lstStyle/>
          <a:p>
            <a:r>
              <a:rPr lang="en-US" altLang="ko-KR" dirty="0" smtClean="0"/>
              <a:t>Agreements: RAN2 </a:t>
            </a:r>
            <a:r>
              <a:rPr lang="en-US" altLang="ko-KR" dirty="0"/>
              <a:t>intends to support tethering use case for XR. This may require </a:t>
            </a:r>
            <a:r>
              <a:rPr lang="en-US" altLang="ko-KR" dirty="0" err="1"/>
              <a:t>signalling</a:t>
            </a:r>
            <a:r>
              <a:rPr lang="en-US" altLang="ko-KR" dirty="0"/>
              <a:t> of some UL traffic arrival information from UE to network</a:t>
            </a:r>
            <a:r>
              <a:rPr lang="en-US" altLang="ko-KR" dirty="0" smtClean="0"/>
              <a:t>.</a:t>
            </a:r>
          </a:p>
          <a:p>
            <a:pPr lvl="1">
              <a:buClr>
                <a:srgbClr val="FF0000"/>
              </a:buClr>
              <a:buFont typeface="Century Gothic" panose="020B0502020202020204" pitchFamily="34" charset="0"/>
              <a:buChar char="→"/>
            </a:pPr>
            <a:r>
              <a:rPr lang="en-US" altLang="ko-KR" b="1" dirty="0" smtClean="0">
                <a:solidFill>
                  <a:srgbClr val="FF0000"/>
                </a:solidFill>
              </a:rPr>
              <a:t>Proposed scope: Signaling of UL traffic arrival information</a:t>
            </a:r>
            <a:endParaRPr lang="en-US" altLang="ko-KR" b="1" dirty="0">
              <a:solidFill>
                <a:srgbClr val="FF0000"/>
              </a:solidFill>
            </a:endParaRPr>
          </a:p>
          <a:p>
            <a:r>
              <a:rPr lang="en-US" altLang="ko-KR" dirty="0" smtClean="0"/>
              <a:t>Agreements: RAN2 </a:t>
            </a:r>
            <a:r>
              <a:rPr lang="en-US" altLang="ko-KR" dirty="0"/>
              <a:t>thinks PSI can be useful for PDU set-based discard. RAN2 aims to introduce a mechanism to allow UE to handle discarding of packets with different PSI in case of congestion</a:t>
            </a:r>
            <a:r>
              <a:rPr lang="en-US" altLang="ko-KR" dirty="0" smtClean="0"/>
              <a:t>.</a:t>
            </a:r>
          </a:p>
          <a:p>
            <a:pPr lvl="1">
              <a:buClr>
                <a:srgbClr val="FF0000"/>
              </a:buClr>
              <a:buFont typeface="Century Gothic" panose="020B0502020202020204" pitchFamily="34" charset="0"/>
              <a:buChar char="→"/>
            </a:pPr>
            <a:r>
              <a:rPr lang="en-US" altLang="ko-KR" b="1" dirty="0">
                <a:solidFill>
                  <a:srgbClr val="FF0000"/>
                </a:solidFill>
              </a:rPr>
              <a:t>Proposed scope: </a:t>
            </a:r>
            <a:r>
              <a:rPr lang="en-US" altLang="ko-KR" b="1" dirty="0" smtClean="0">
                <a:solidFill>
                  <a:srgbClr val="FF0000"/>
                </a:solidFill>
              </a:rPr>
              <a:t>PDU set discard at congestion based on PDU set importance</a:t>
            </a:r>
            <a:endParaRPr lang="en-US" altLang="ko-KR" dirty="0"/>
          </a:p>
          <a:p>
            <a:r>
              <a:rPr lang="en-US" altLang="ko-KR" dirty="0" smtClean="0"/>
              <a:t>Agreements: Support </a:t>
            </a:r>
            <a:r>
              <a:rPr lang="en-US" altLang="ko-KR" dirty="0"/>
              <a:t>of RLC bearer splitting should be limited to existing cases (e.g. PDCP duplication), no new XR-specific functionality. </a:t>
            </a:r>
            <a:endParaRPr lang="en-US" altLang="ko-KR" dirty="0" smtClean="0"/>
          </a:p>
          <a:p>
            <a:pPr lvl="1">
              <a:buClr>
                <a:srgbClr val="FF0000"/>
              </a:buClr>
              <a:buFont typeface="Century Gothic" panose="020B0502020202020204" pitchFamily="34" charset="0"/>
              <a:buChar char="→"/>
            </a:pPr>
            <a:r>
              <a:rPr lang="en-US" altLang="ko-KR" b="1" dirty="0" smtClean="0">
                <a:solidFill>
                  <a:srgbClr val="FF0000"/>
                </a:solidFill>
              </a:rPr>
              <a:t>Proposed </a:t>
            </a:r>
            <a:r>
              <a:rPr lang="en-US" altLang="ko-KR" b="1" dirty="0">
                <a:solidFill>
                  <a:srgbClr val="FF0000"/>
                </a:solidFill>
              </a:rPr>
              <a:t>scope: </a:t>
            </a:r>
            <a:r>
              <a:rPr lang="en-US" altLang="ko-KR" b="1" dirty="0" smtClean="0">
                <a:solidFill>
                  <a:srgbClr val="FF0000"/>
                </a:solidFill>
              </a:rPr>
              <a:t>PDCP duplication based on PDU set importance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5771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Issues in </a:t>
            </a:r>
            <a:r>
              <a:rPr lang="en-US" altLang="ko-KR" dirty="0"/>
              <a:t>XR </a:t>
            </a:r>
            <a:r>
              <a:rPr lang="en-US" altLang="ko-KR" dirty="0" smtClean="0"/>
              <a:t>power saving </a:t>
            </a:r>
            <a:r>
              <a:rPr lang="en-US" altLang="ko-KR" dirty="0"/>
              <a:t>in RAN2#121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Agreements: Whether </a:t>
            </a:r>
            <a:r>
              <a:rPr lang="en-US" altLang="ko-KR" dirty="0"/>
              <a:t>the issue of retransmission-less CG for UL pose transmission is addressed in the WI needs to be discussed in </a:t>
            </a:r>
            <a:r>
              <a:rPr lang="en-US" altLang="ko-KR" dirty="0" smtClean="0"/>
              <a:t>RAN</a:t>
            </a:r>
          </a:p>
          <a:p>
            <a:pPr lvl="1"/>
            <a:endParaRPr lang="en-US" altLang="ko-KR" dirty="0"/>
          </a:p>
          <a:p>
            <a:r>
              <a:rPr lang="en-US" altLang="ko-KR" dirty="0" smtClean="0"/>
              <a:t>The need for retransmission-less CG</a:t>
            </a:r>
          </a:p>
          <a:p>
            <a:pPr lvl="1"/>
            <a:r>
              <a:rPr lang="en-US" altLang="ko-KR" dirty="0" smtClean="0"/>
              <a:t>Pose information is periodically transmitted in uplink</a:t>
            </a:r>
          </a:p>
          <a:p>
            <a:pPr lvl="1"/>
            <a:r>
              <a:rPr lang="en-US" altLang="ko-KR" dirty="0" smtClean="0"/>
              <a:t>CG is useful for periodic UL transmission</a:t>
            </a:r>
          </a:p>
          <a:p>
            <a:pPr lvl="1"/>
            <a:r>
              <a:rPr lang="en-US" altLang="ko-KR" dirty="0" smtClean="0"/>
              <a:t>Each time UL transmission is performed on CG, the UE moves to DRX Active Time due to </a:t>
            </a:r>
            <a:r>
              <a:rPr lang="en-US" altLang="ko-KR" smtClean="0"/>
              <a:t>drx-RetransmissionTimerUL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79255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chemeClr val="tx1"/>
                </a:solidFill>
              </a:rPr>
              <a:t>Include new objectives for XR awareness with followings:</a:t>
            </a:r>
          </a:p>
          <a:p>
            <a:pPr lvl="1"/>
            <a:r>
              <a:rPr lang="en-US" altLang="ko-KR" b="1" dirty="0" smtClean="0">
                <a:solidFill>
                  <a:srgbClr val="FF0000"/>
                </a:solidFill>
              </a:rPr>
              <a:t>Signaling </a:t>
            </a:r>
            <a:r>
              <a:rPr lang="en-US" altLang="ko-KR" b="1" dirty="0">
                <a:solidFill>
                  <a:srgbClr val="FF0000"/>
                </a:solidFill>
              </a:rPr>
              <a:t>of UL traffic arrival information</a:t>
            </a:r>
          </a:p>
          <a:p>
            <a:pPr lvl="1"/>
            <a:r>
              <a:rPr lang="en-US" altLang="ko-KR" b="1" dirty="0" smtClean="0">
                <a:solidFill>
                  <a:srgbClr val="FF0000"/>
                </a:solidFill>
              </a:rPr>
              <a:t>PDU </a:t>
            </a:r>
            <a:r>
              <a:rPr lang="en-US" altLang="ko-KR" b="1" dirty="0">
                <a:solidFill>
                  <a:srgbClr val="FF0000"/>
                </a:solidFill>
              </a:rPr>
              <a:t>set discard at congestion based on PDU set importance</a:t>
            </a:r>
          </a:p>
          <a:p>
            <a:pPr lvl="1"/>
            <a:r>
              <a:rPr lang="en-US" altLang="ko-KR" b="1" dirty="0" smtClean="0">
                <a:solidFill>
                  <a:srgbClr val="FF0000"/>
                </a:solidFill>
              </a:rPr>
              <a:t>PDCP </a:t>
            </a:r>
            <a:r>
              <a:rPr lang="en-US" altLang="ko-KR" b="1" dirty="0">
                <a:solidFill>
                  <a:srgbClr val="FF0000"/>
                </a:solidFill>
              </a:rPr>
              <a:t>duplication based on PDU set importance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7419752"/>
      </p:ext>
    </p:extLst>
  </p:cSld>
  <p:clrMapOvr>
    <a:masterClrMapping/>
  </p:clrMapOvr>
</p:sld>
</file>

<file path=ppt/theme/theme1.xml><?xml version="1.0" encoding="utf-8"?>
<a:theme xmlns:a="http://schemas.openxmlformats.org/drawingml/2006/main" name="줄기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2772</TotalTime>
  <Words>641</Words>
  <Application>Microsoft Office PowerPoint</Application>
  <PresentationFormat>와이드스크린</PresentationFormat>
  <Paragraphs>51</Paragraphs>
  <Slides>6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6" baseType="lpstr">
      <vt:lpstr>HY중고딕</vt:lpstr>
      <vt:lpstr>LG스마트체2.0 Regular</vt:lpstr>
      <vt:lpstr>LG스마트체2.0 SemiBold</vt:lpstr>
      <vt:lpstr>맑은 고딕</vt:lpstr>
      <vt:lpstr>Arial</vt:lpstr>
      <vt:lpstr>Century Gothic</vt:lpstr>
      <vt:lpstr>Tahoma</vt:lpstr>
      <vt:lpstr>Wingdings</vt:lpstr>
      <vt:lpstr>Wingdings 3</vt:lpstr>
      <vt:lpstr>줄기</vt:lpstr>
      <vt:lpstr>WI scope for XR awareness </vt:lpstr>
      <vt:lpstr>Approved WI scope in RAN#98 (RP-223502)</vt:lpstr>
      <vt:lpstr>Progress on XR awareness in RAN2#121</vt:lpstr>
      <vt:lpstr>Proposed WI scope for XR awareness</vt:lpstr>
      <vt:lpstr>Issues in XR power saving in RAN2#121</vt:lpstr>
      <vt:lpstr>Proposals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Overhead reduction</dc:title>
  <dc:creator>SunYoung, LEE</dc:creator>
  <cp:lastModifiedBy>SeungJune Yi</cp:lastModifiedBy>
  <cp:revision>303</cp:revision>
  <dcterms:created xsi:type="dcterms:W3CDTF">2018-12-17T00:21:52Z</dcterms:created>
  <dcterms:modified xsi:type="dcterms:W3CDTF">2023-03-09T20:53:25Z</dcterms:modified>
</cp:coreProperties>
</file>