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9" r:id="rId4"/>
  </p:sldMasterIdLst>
  <p:notesMasterIdLst>
    <p:notesMasterId r:id="rId38"/>
  </p:notesMasterIdLst>
  <p:handoutMasterIdLst>
    <p:handoutMasterId r:id="rId39"/>
  </p:handoutMasterIdLst>
  <p:sldIdLst>
    <p:sldId id="934" r:id="rId5"/>
    <p:sldId id="928" r:id="rId6"/>
    <p:sldId id="1058" r:id="rId7"/>
    <p:sldId id="979" r:id="rId8"/>
    <p:sldId id="1087" r:id="rId9"/>
    <p:sldId id="1088" r:id="rId10"/>
    <p:sldId id="1089" r:id="rId11"/>
    <p:sldId id="1090" r:id="rId12"/>
    <p:sldId id="1091" r:id="rId13"/>
    <p:sldId id="1092" r:id="rId14"/>
    <p:sldId id="1093" r:id="rId15"/>
    <p:sldId id="1094" r:id="rId16"/>
    <p:sldId id="1095" r:id="rId17"/>
    <p:sldId id="1096" r:id="rId18"/>
    <p:sldId id="1097" r:id="rId19"/>
    <p:sldId id="1098" r:id="rId20"/>
    <p:sldId id="1101" r:id="rId21"/>
    <p:sldId id="1100" r:id="rId22"/>
    <p:sldId id="1103" r:id="rId23"/>
    <p:sldId id="1102" r:id="rId24"/>
    <p:sldId id="1104" r:id="rId25"/>
    <p:sldId id="1105" r:id="rId26"/>
    <p:sldId id="1106" r:id="rId27"/>
    <p:sldId id="1107" r:id="rId28"/>
    <p:sldId id="1108" r:id="rId29"/>
    <p:sldId id="1109" r:id="rId30"/>
    <p:sldId id="1110" r:id="rId31"/>
    <p:sldId id="1084" r:id="rId32"/>
    <p:sldId id="1111" r:id="rId33"/>
    <p:sldId id="1112" r:id="rId34"/>
    <p:sldId id="1030" r:id="rId35"/>
    <p:sldId id="985" r:id="rId36"/>
    <p:sldId id="1113" r:id="rId37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zeng Dai" initials="XzD" lastIdx="13" clrIdx="0">
    <p:extLst>
      <p:ext uri="{19B8F6BF-5375-455C-9EA6-DF929625EA0E}">
        <p15:presenceInfo xmlns:p15="http://schemas.microsoft.com/office/powerpoint/2012/main" userId="Xizeng Dai" providerId="None"/>
      </p:ext>
    </p:extLst>
  </p:cmAuthor>
  <p:cmAuthor id="2" name="Andrey Chervyakov" initials="CA" lastIdx="13" clrIdx="1">
    <p:extLst>
      <p:ext uri="{19B8F6BF-5375-455C-9EA6-DF929625EA0E}">
        <p15:presenceInfo xmlns:p15="http://schemas.microsoft.com/office/powerpoint/2012/main" userId="Andrey Chervyakov" providerId="None"/>
      </p:ext>
    </p:extLst>
  </p:cmAuthor>
  <p:cmAuthor id="3" name="Haijie Qiu_Samsung" initials="1" lastIdx="1" clrIdx="2">
    <p:extLst>
      <p:ext uri="{19B8F6BF-5375-455C-9EA6-DF929625EA0E}">
        <p15:presenceInfo xmlns:p15="http://schemas.microsoft.com/office/powerpoint/2012/main" userId="Haijie Qiu_Samsu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F3EA"/>
    <a:srgbClr val="FFFFFF"/>
    <a:srgbClr val="9BBB59"/>
    <a:srgbClr val="BEC6B4"/>
    <a:srgbClr val="339966"/>
    <a:srgbClr val="D0D8E8"/>
    <a:srgbClr val="DEE7D1"/>
    <a:srgbClr val="E9EDF4"/>
    <a:srgbClr val="00CC99"/>
    <a:srgbClr val="00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653FD9F-09BD-4327-A32A-3B6B3E5A5CD5}" v="20" dt="2021-12-01T08:34:12.92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49" autoAdjust="0"/>
    <p:restoredTop sz="84868" autoAdjust="0"/>
  </p:normalViewPr>
  <p:slideViewPr>
    <p:cSldViewPr snapToGrid="0">
      <p:cViewPr varScale="1">
        <p:scale>
          <a:sx n="77" d="100"/>
          <a:sy n="77" d="100"/>
        </p:scale>
        <p:origin x="66" y="30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commentAuthors" Target="commentAuthors.xml"/><Relationship Id="rId45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notesMaster" Target="notesMasters/notesMaster1.xml"/><Relationship Id="rId46" Type="http://schemas.microsoft.com/office/2015/10/relationships/revisionInfo" Target="revisionInfo.xml"/><Relationship Id="rId20" Type="http://schemas.openxmlformats.org/officeDocument/2006/relationships/slide" Target="slides/slide16.xml"/><Relationship Id="rId41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ervyakov, Andrey" userId="dbdfc4e7-c505-4785-a117-c03dfe609c52" providerId="ADAL" clId="{8653FD9F-09BD-4327-A32A-3B6B3E5A5CD5}"/>
    <pc:docChg chg="undo custSel modSld">
      <pc:chgData name="Chervyakov, Andrey" userId="dbdfc4e7-c505-4785-a117-c03dfe609c52" providerId="ADAL" clId="{8653FD9F-09BD-4327-A32A-3B6B3E5A5CD5}" dt="2021-12-01T08:34:12.922" v="593"/>
      <pc:docMkLst>
        <pc:docMk/>
      </pc:docMkLst>
      <pc:sldChg chg="modSp mod">
        <pc:chgData name="Chervyakov, Andrey" userId="dbdfc4e7-c505-4785-a117-c03dfe609c52" providerId="ADAL" clId="{8653FD9F-09BD-4327-A32A-3B6B3E5A5CD5}" dt="2021-12-01T08:00:36.342" v="1" actId="20577"/>
        <pc:sldMkLst>
          <pc:docMk/>
          <pc:sldMk cId="2634616571" sldId="984"/>
        </pc:sldMkLst>
        <pc:spChg chg="mod">
          <ac:chgData name="Chervyakov, Andrey" userId="dbdfc4e7-c505-4785-a117-c03dfe609c52" providerId="ADAL" clId="{8653FD9F-09BD-4327-A32A-3B6B3E5A5CD5}" dt="2021-12-01T08:00:36.342" v="1" actId="20577"/>
          <ac:spMkLst>
            <pc:docMk/>
            <pc:sldMk cId="2634616571" sldId="984"/>
            <ac:spMk id="3" creationId="{B1BE6906-4FA3-42DA-8E86-BA4DD12F41A6}"/>
          </ac:spMkLst>
        </pc:spChg>
      </pc:sldChg>
      <pc:sldChg chg="addCm modCm">
        <pc:chgData name="Chervyakov, Andrey" userId="dbdfc4e7-c505-4785-a117-c03dfe609c52" providerId="ADAL" clId="{8653FD9F-09BD-4327-A32A-3B6B3E5A5CD5}" dt="2021-12-01T08:03:03.413" v="12"/>
        <pc:sldMkLst>
          <pc:docMk/>
          <pc:sldMk cId="439314775" sldId="995"/>
        </pc:sldMkLst>
      </pc:sldChg>
      <pc:sldChg chg="modSp mod addCm modCm">
        <pc:chgData name="Chervyakov, Andrey" userId="dbdfc4e7-c505-4785-a117-c03dfe609c52" providerId="ADAL" clId="{8653FD9F-09BD-4327-A32A-3B6B3E5A5CD5}" dt="2021-12-01T08:18:35.154" v="465"/>
        <pc:sldMkLst>
          <pc:docMk/>
          <pc:sldMk cId="1657490726" sldId="1025"/>
        </pc:sldMkLst>
        <pc:spChg chg="mod">
          <ac:chgData name="Chervyakov, Andrey" userId="dbdfc4e7-c505-4785-a117-c03dfe609c52" providerId="ADAL" clId="{8653FD9F-09BD-4327-A32A-3B6B3E5A5CD5}" dt="2021-12-01T08:01:46.891" v="5" actId="20577"/>
          <ac:spMkLst>
            <pc:docMk/>
            <pc:sldMk cId="1657490726" sldId="1025"/>
            <ac:spMk id="2" creationId="{4653FC17-6DDA-4C90-8331-B521BC2ADE4B}"/>
          </ac:spMkLst>
        </pc:spChg>
        <pc:spChg chg="mod">
          <ac:chgData name="Chervyakov, Andrey" userId="dbdfc4e7-c505-4785-a117-c03dfe609c52" providerId="ADAL" clId="{8653FD9F-09BD-4327-A32A-3B6B3E5A5CD5}" dt="2021-12-01T08:07:20.284" v="112" actId="207"/>
          <ac:spMkLst>
            <pc:docMk/>
            <pc:sldMk cId="1657490726" sldId="1025"/>
            <ac:spMk id="3" creationId="{B1BE6906-4FA3-42DA-8E86-BA4DD12F41A6}"/>
          </ac:spMkLst>
        </pc:spChg>
      </pc:sldChg>
      <pc:sldChg chg="modSp mod addCm delCm modCm">
        <pc:chgData name="Chervyakov, Andrey" userId="dbdfc4e7-c505-4785-a117-c03dfe609c52" providerId="ADAL" clId="{8653FD9F-09BD-4327-A32A-3B6B3E5A5CD5}" dt="2021-12-01T08:34:12.922" v="593"/>
        <pc:sldMkLst>
          <pc:docMk/>
          <pc:sldMk cId="3799247832" sldId="1034"/>
        </pc:sldMkLst>
        <pc:spChg chg="mod">
          <ac:chgData name="Chervyakov, Andrey" userId="dbdfc4e7-c505-4785-a117-c03dfe609c52" providerId="ADAL" clId="{8653FD9F-09BD-4327-A32A-3B6B3E5A5CD5}" dt="2021-12-01T08:02:12.651" v="8"/>
          <ac:spMkLst>
            <pc:docMk/>
            <pc:sldMk cId="3799247832" sldId="1034"/>
            <ac:spMk id="2" creationId="{4653FC17-6DDA-4C90-8331-B521BC2ADE4B}"/>
          </ac:spMkLst>
        </pc:spChg>
        <pc:spChg chg="mod">
          <ac:chgData name="Chervyakov, Andrey" userId="dbdfc4e7-c505-4785-a117-c03dfe609c52" providerId="ADAL" clId="{8653FD9F-09BD-4327-A32A-3B6B3E5A5CD5}" dt="2021-12-01T08:33:30.708" v="581" actId="13926"/>
          <ac:spMkLst>
            <pc:docMk/>
            <pc:sldMk cId="3799247832" sldId="1034"/>
            <ac:spMk id="3" creationId="{B1BE6906-4FA3-42DA-8E86-BA4DD12F41A6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Delegates</c:v>
                </c:pt>
              </c:strCache>
            </c:strRef>
          </c:tx>
          <c:invertIfNegative val="0"/>
          <c:cat>
            <c:strRef>
              <c:f>Sheet1!$A$2:$A$20</c:f>
              <c:strCache>
                <c:ptCount val="19"/>
                <c:pt idx="0">
                  <c:v>#91</c:v>
                </c:pt>
                <c:pt idx="1">
                  <c:v>#92</c:v>
                </c:pt>
                <c:pt idx="2">
                  <c:v>#92bis</c:v>
                </c:pt>
                <c:pt idx="3">
                  <c:v>#93</c:v>
                </c:pt>
                <c:pt idx="4">
                  <c:v>#94-e</c:v>
                </c:pt>
                <c:pt idx="5">
                  <c:v>#95-e</c:v>
                </c:pt>
                <c:pt idx="6">
                  <c:v>#96-e</c:v>
                </c:pt>
                <c:pt idx="7">
                  <c:v>#97-e</c:v>
                </c:pt>
                <c:pt idx="8">
                  <c:v>#98-e</c:v>
                </c:pt>
                <c:pt idx="9">
                  <c:v>#98-bis-e</c:v>
                </c:pt>
                <c:pt idx="10">
                  <c:v>#99-e</c:v>
                </c:pt>
                <c:pt idx="11">
                  <c:v>#100-e</c:v>
                </c:pt>
                <c:pt idx="12">
                  <c:v>#101-e</c:v>
                </c:pt>
                <c:pt idx="13">
                  <c:v>#101-bis-e</c:v>
                </c:pt>
                <c:pt idx="14">
                  <c:v>#102-e</c:v>
                </c:pt>
                <c:pt idx="15">
                  <c:v>#103-e</c:v>
                </c:pt>
                <c:pt idx="16">
                  <c:v>#104-e</c:v>
                </c:pt>
                <c:pt idx="17">
                  <c:v>#104-bis-e</c:v>
                </c:pt>
                <c:pt idx="18">
                  <c:v>#105</c:v>
                </c:pt>
              </c:strCache>
            </c:strRef>
          </c:cat>
          <c:val>
            <c:numRef>
              <c:f>Sheet1!$B$2:$B$20</c:f>
              <c:numCache>
                <c:formatCode>General</c:formatCode>
                <c:ptCount val="19"/>
                <c:pt idx="0">
                  <c:v>387</c:v>
                </c:pt>
                <c:pt idx="1">
                  <c:v>266</c:v>
                </c:pt>
                <c:pt idx="2">
                  <c:v>298</c:v>
                </c:pt>
                <c:pt idx="3">
                  <c:v>382</c:v>
                </c:pt>
                <c:pt idx="4">
                  <c:v>226</c:v>
                </c:pt>
                <c:pt idx="5">
                  <c:v>308</c:v>
                </c:pt>
                <c:pt idx="6">
                  <c:v>349</c:v>
                </c:pt>
                <c:pt idx="7">
                  <c:v>367</c:v>
                </c:pt>
                <c:pt idx="8">
                  <c:v>400</c:v>
                </c:pt>
                <c:pt idx="9">
                  <c:v>527</c:v>
                </c:pt>
                <c:pt idx="10">
                  <c:v>401</c:v>
                </c:pt>
                <c:pt idx="11">
                  <c:v>403</c:v>
                </c:pt>
                <c:pt idx="12">
                  <c:v>396</c:v>
                </c:pt>
                <c:pt idx="13">
                  <c:v>404</c:v>
                </c:pt>
                <c:pt idx="14">
                  <c:v>444</c:v>
                </c:pt>
                <c:pt idx="15">
                  <c:v>382</c:v>
                </c:pt>
                <c:pt idx="16">
                  <c:v>452</c:v>
                </c:pt>
                <c:pt idx="17">
                  <c:v>441</c:v>
                </c:pt>
                <c:pt idx="18">
                  <c:v>457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63E-483D-8DF8-A1FF20310CD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1306534032"/>
        <c:axId val="-1306531856"/>
      </c:barChart>
      <c:catAx>
        <c:axId val="-130653403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-1306531856"/>
        <c:crosses val="autoZero"/>
        <c:auto val="1"/>
        <c:lblAlgn val="ctr"/>
        <c:lblOffset val="100"/>
        <c:noMultiLvlLbl val="0"/>
      </c:catAx>
      <c:valAx>
        <c:axId val="-1306531856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-1306534032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Contributions</c:v>
                </c:pt>
              </c:strCache>
            </c:strRef>
          </c:tx>
          <c:invertIfNegative val="0"/>
          <c:cat>
            <c:strRef>
              <c:f>Sheet1!$A$2:$A$20</c:f>
              <c:strCache>
                <c:ptCount val="19"/>
                <c:pt idx="0">
                  <c:v>#91</c:v>
                </c:pt>
                <c:pt idx="1">
                  <c:v>#92</c:v>
                </c:pt>
                <c:pt idx="2">
                  <c:v>#92bis</c:v>
                </c:pt>
                <c:pt idx="3">
                  <c:v>#93</c:v>
                </c:pt>
                <c:pt idx="4">
                  <c:v>#94-e</c:v>
                </c:pt>
                <c:pt idx="5">
                  <c:v>#95-e</c:v>
                </c:pt>
                <c:pt idx="6">
                  <c:v>#96-e</c:v>
                </c:pt>
                <c:pt idx="7">
                  <c:v>#97-e</c:v>
                </c:pt>
                <c:pt idx="8">
                  <c:v>#98-e</c:v>
                </c:pt>
                <c:pt idx="9">
                  <c:v>#98-bis-e</c:v>
                </c:pt>
                <c:pt idx="10">
                  <c:v>#99-e</c:v>
                </c:pt>
                <c:pt idx="11">
                  <c:v>#100-e</c:v>
                </c:pt>
                <c:pt idx="12">
                  <c:v>#101-e</c:v>
                </c:pt>
                <c:pt idx="13">
                  <c:v>#101-bis-e</c:v>
                </c:pt>
                <c:pt idx="14">
                  <c:v>#102-e</c:v>
                </c:pt>
                <c:pt idx="15">
                  <c:v>#103-e</c:v>
                </c:pt>
                <c:pt idx="16">
                  <c:v>#104-e</c:v>
                </c:pt>
                <c:pt idx="17">
                  <c:v>#104-bis-e</c:v>
                </c:pt>
                <c:pt idx="18">
                  <c:v>#105</c:v>
                </c:pt>
              </c:strCache>
            </c:strRef>
          </c:cat>
          <c:val>
            <c:numRef>
              <c:f>Sheet1!$B$2:$B$20</c:f>
              <c:numCache>
                <c:formatCode>General</c:formatCode>
                <c:ptCount val="19"/>
                <c:pt idx="0">
                  <c:v>2337</c:v>
                </c:pt>
                <c:pt idx="1">
                  <c:v>2576</c:v>
                </c:pt>
                <c:pt idx="2">
                  <c:v>2230</c:v>
                </c:pt>
                <c:pt idx="3">
                  <c:v>2886</c:v>
                </c:pt>
                <c:pt idx="4">
                  <c:v>2883</c:v>
                </c:pt>
                <c:pt idx="5">
                  <c:v>3297</c:v>
                </c:pt>
                <c:pt idx="6">
                  <c:v>2971</c:v>
                </c:pt>
                <c:pt idx="7">
                  <c:v>3736</c:v>
                </c:pt>
                <c:pt idx="8">
                  <c:v>3740</c:v>
                </c:pt>
                <c:pt idx="9">
                  <c:v>2460</c:v>
                </c:pt>
                <c:pt idx="10">
                  <c:v>3622</c:v>
                </c:pt>
                <c:pt idx="11">
                  <c:v>3903</c:v>
                </c:pt>
                <c:pt idx="12">
                  <c:v>3450</c:v>
                </c:pt>
                <c:pt idx="13">
                  <c:v>2663</c:v>
                </c:pt>
                <c:pt idx="14">
                  <c:v>3690</c:v>
                </c:pt>
                <c:pt idx="15">
                  <c:v>3628</c:v>
                </c:pt>
                <c:pt idx="16">
                  <c:v>3619</c:v>
                </c:pt>
                <c:pt idx="17">
                  <c:v>2231</c:v>
                </c:pt>
                <c:pt idx="18">
                  <c:v>2647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DFF-400B-85C1-29ACCAC54A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1306530768"/>
        <c:axId val="-1306528592"/>
      </c:barChart>
      <c:catAx>
        <c:axId val="-130653076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-1306528592"/>
        <c:crosses val="autoZero"/>
        <c:auto val="1"/>
        <c:lblAlgn val="ctr"/>
        <c:lblOffset val="100"/>
        <c:noMultiLvlLbl val="0"/>
      </c:catAx>
      <c:valAx>
        <c:axId val="-1306528592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-1306530768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800"/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589754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25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839348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26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3841767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27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400306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32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6429349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33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9567639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0561593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591058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8474267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20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208069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21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5687968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22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590335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23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9552464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24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169800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>
            <a:lvl1pPr>
              <a:defRPr sz="4000"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  <a:lvl2pPr marL="457177" indent="0" algn="ctr">
              <a:buNone/>
              <a:defRPr/>
            </a:lvl2pPr>
            <a:lvl3pPr marL="914354" indent="0" algn="ctr">
              <a:buNone/>
              <a:defRPr/>
            </a:lvl3pPr>
            <a:lvl4pPr marL="1371531" indent="0" algn="ctr">
              <a:buNone/>
              <a:defRPr/>
            </a:lvl4pPr>
            <a:lvl5pPr marL="1828709" indent="0" algn="ctr">
              <a:buNone/>
              <a:defRPr/>
            </a:lvl5pPr>
            <a:lvl6pPr marL="2285886" indent="0" algn="ctr">
              <a:buNone/>
              <a:defRPr/>
            </a:lvl6pPr>
            <a:lvl7pPr marL="2743063" indent="0" algn="ctr">
              <a:buNone/>
              <a:defRPr/>
            </a:lvl7pPr>
            <a:lvl8pPr marL="3200240" indent="0" algn="ctr">
              <a:buNone/>
              <a:defRPr/>
            </a:lvl8pPr>
            <a:lvl9pPr marL="3657417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FE6C394A-9E02-4841-ACC8-9EFF4DA633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fld id="{F5492D28-9CB3-4957-BFD2-683A3D6260A5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5" name="Title 4">
            <a:extLst>
              <a:ext uri="{FF2B5EF4-FFF2-40B4-BE49-F238E27FC236}">
                <a16:creationId xmlns="" xmlns:a16="http://schemas.microsoft.com/office/drawing/2014/main" id="{DFCFD951-EB5F-444C-A429-749DF9E84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1801"/>
            </a:lvl2pPr>
            <a:lvl3pPr marL="914354" indent="0">
              <a:buNone/>
              <a:defRPr sz="1600"/>
            </a:lvl3pPr>
            <a:lvl4pPr marL="1371531" indent="0">
              <a:buNone/>
              <a:defRPr sz="1401"/>
            </a:lvl4pPr>
            <a:lvl5pPr marL="1828709" indent="0">
              <a:buNone/>
              <a:defRPr sz="1401"/>
            </a:lvl5pPr>
            <a:lvl6pPr marL="2285886" indent="0">
              <a:buNone/>
              <a:defRPr sz="1401"/>
            </a:lvl6pPr>
            <a:lvl7pPr marL="2743063" indent="0">
              <a:buNone/>
              <a:defRPr sz="1401"/>
            </a:lvl7pPr>
            <a:lvl8pPr marL="3200240" indent="0">
              <a:buNone/>
              <a:defRPr sz="1401"/>
            </a:lvl8pPr>
            <a:lvl9pPr marL="3657417" indent="0">
              <a:buNone/>
              <a:defRPr sz="140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4" indent="0">
              <a:buNone/>
              <a:defRPr sz="2400"/>
            </a:lvl3pPr>
            <a:lvl4pPr marL="1371531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10960" y="6483350"/>
            <a:ext cx="527049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1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WG4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 userDrawn="1"/>
        </p:nvSpPr>
        <p:spPr bwMode="auto">
          <a:xfrm>
            <a:off x="11432126" y="6464300"/>
            <a:ext cx="527049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14" name="Picture 6" descr="3GPP_TM_RD.jpg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8563" y="37307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31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0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882" indent="-342882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2943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121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298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476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652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829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007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RP-221944.zip" TargetMode="External"/><Relationship Id="rId2" Type="http://schemas.openxmlformats.org/officeDocument/2006/relationships/hyperlink" Target="https://www.3gpp.org/ftp/Information/WI_Sheet/RP-222312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Information/WI_Sheet/RP-222094.zip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RP-222105.zip" TargetMode="External"/><Relationship Id="rId2" Type="http://schemas.openxmlformats.org/officeDocument/2006/relationships/hyperlink" Target="https://www.3gpp.org/ftp/Information/WI_Sheet/RP-222237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Information/WI_Sheet/RP-222079.zip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RP-222318.zip" TargetMode="External"/><Relationship Id="rId2" Type="http://schemas.openxmlformats.org/officeDocument/2006/relationships/hyperlink" Target="https://www.3gpp.org/ftp/Information/WI_Sheet/RP-222092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Information/WI_Sheet/RP-222507.zip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RP-222058.zip" TargetMode="External"/><Relationship Id="rId2" Type="http://schemas.openxmlformats.org/officeDocument/2006/relationships/hyperlink" Target="https://www.3gpp.org/ftp/Information/WI_Sheet/RP-221841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Information/WI_Sheet/RP-222625.zip" TargetMode="External"/><Relationship Id="rId5" Type="http://schemas.openxmlformats.org/officeDocument/2006/relationships/hyperlink" Target="https://www.3gpp.org/ftp/Information/WI_Sheet/RP-222351.zip" TargetMode="External"/><Relationship Id="rId4" Type="http://schemas.openxmlformats.org/officeDocument/2006/relationships/hyperlink" Target="https://www.3gpp.org/ftp/Information/WI_Sheet/RP-221878.zip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RP-222660.zip" TargetMode="External"/><Relationship Id="rId2" Type="http://schemas.openxmlformats.org/officeDocument/2006/relationships/hyperlink" Target="https://www.3gpp.org/ftp/Information/WI_Sheet/RP-222647.zip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RP-222626.zip" TargetMode="External"/><Relationship Id="rId2" Type="http://schemas.openxmlformats.org/officeDocument/2006/relationships/hyperlink" Target="https://www.3gpp.org/ftp/Information/WI_Sheet/RP-222623.zip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RP-222174.zip" TargetMode="External"/><Relationship Id="rId2" Type="http://schemas.openxmlformats.org/officeDocument/2006/relationships/hyperlink" Target="https://www.3gpp.org/ftp/Information/WI_Sheet/RP-222385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Information/WI_Sheet/RP-222629.zip" TargetMode="External"/><Relationship Id="rId4" Type="http://schemas.openxmlformats.org/officeDocument/2006/relationships/hyperlink" Target="https://www.3gpp.org/ftp/Information/WI_Sheet/RP-222288.zip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RP-222224.zip" TargetMode="External"/><Relationship Id="rId2" Type="http://schemas.openxmlformats.org/officeDocument/2006/relationships/hyperlink" Target="https://www.3gpp.org/ftp/Information/WI_Sheet/RP-222648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Information/WI_Sheet/RP-221846.zip" TargetMode="External"/><Relationship Id="rId5" Type="http://schemas.openxmlformats.org/officeDocument/2006/relationships/hyperlink" Target="https://www.3gpp.org/ftp/Information/WI_Sheet/RP-222503.zip" TargetMode="External"/><Relationship Id="rId4" Type="http://schemas.openxmlformats.org/officeDocument/2006/relationships/hyperlink" Target="https://www.3gpp.org/ftp/Information/WI_Sheet/RP-220971.zip" TargetMode="Externa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RP-222364.zip" TargetMode="External"/><Relationship Id="rId3" Type="http://schemas.openxmlformats.org/officeDocument/2006/relationships/hyperlink" Target="https://www.3gpp.org/ftp/Information/WI_Sheet/RP-212535.zip" TargetMode="External"/><Relationship Id="rId7" Type="http://schemas.openxmlformats.org/officeDocument/2006/relationships/hyperlink" Target="https://www.3gpp.org/ftp/Information/WI_Sheet/RP-222556.zip" TargetMode="External"/><Relationship Id="rId2" Type="http://schemas.openxmlformats.org/officeDocument/2006/relationships/hyperlink" Target="https://www.3gpp.org/ftp/Information/WI_Sheet/RP-222656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Information/WI_Sheet/RP-220152.zip" TargetMode="External"/><Relationship Id="rId5" Type="http://schemas.openxmlformats.org/officeDocument/2006/relationships/hyperlink" Target="https://www.3gpp.org/ftp/Information/WI_Sheet/RP-220966.zip" TargetMode="External"/><Relationship Id="rId4" Type="http://schemas.openxmlformats.org/officeDocument/2006/relationships/hyperlink" Target="https://www.3gpp.org/ftp/Information/WI_Sheet/RP-211566.zip" TargetMode="External"/><Relationship Id="rId9" Type="http://schemas.openxmlformats.org/officeDocument/2006/relationships/hyperlink" Target="https://www.3gpp.org/ftp/Information/WI_Sheet/RP-222275.zip" TargetMode="Externa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file:///C:\Users\D00375~1\AppData\Local\Temp\Rar$EXa11684.25325\docs\RP-223260.zip" TargetMode="External"/><Relationship Id="rId13" Type="http://schemas.openxmlformats.org/officeDocument/2006/relationships/hyperlink" Target="file:///C:\Users\D00375~1\AppData\Local\Temp\Rar$EXa11684.25325\docs\RP-222734.zip" TargetMode="External"/><Relationship Id="rId3" Type="http://schemas.openxmlformats.org/officeDocument/2006/relationships/image" Target="../media/image1.jpeg"/><Relationship Id="rId7" Type="http://schemas.openxmlformats.org/officeDocument/2006/relationships/hyperlink" Target="file:///C:\Users\D00375~1\AppData\Local\Temp\Rar$EXa11684.25325\docs\RP-223362.zip" TargetMode="External"/><Relationship Id="rId12" Type="http://schemas.openxmlformats.org/officeDocument/2006/relationships/hyperlink" Target="file:///C:\Users\D00375~1\AppData\Local\Temp\Rar$EXa11684.25325\docs\RP-222735.zip" TargetMode="External"/><Relationship Id="rId17" Type="http://schemas.openxmlformats.org/officeDocument/2006/relationships/hyperlink" Target="file:///C:\Users\D00375~1\AppData\Local\Temp\Rar$EXa11684.25325\docs\RP-223431.zip" TargetMode="External"/><Relationship Id="rId2" Type="http://schemas.openxmlformats.org/officeDocument/2006/relationships/notesSlide" Target="../notesSlides/notesSlide4.xml"/><Relationship Id="rId16" Type="http://schemas.openxmlformats.org/officeDocument/2006/relationships/hyperlink" Target="file:///C:\Users\D00375~1\AppData\Local\Temp\Rar$EXa11684.25325\docs\RP-222998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Users\D00375~1\AppData\Local\Temp\Rar$EXa11684.25325\docs\RP-223361.zip" TargetMode="External"/><Relationship Id="rId11" Type="http://schemas.openxmlformats.org/officeDocument/2006/relationships/hyperlink" Target="file:///C:\Users\D00375~1\AppData\Local\Temp\Rar$EXa11684.25325\docs\RP-223075.zip" TargetMode="External"/><Relationship Id="rId5" Type="http://schemas.openxmlformats.org/officeDocument/2006/relationships/hyperlink" Target="file:///C:\Users\D00375~1\AppData\Local\Temp\Rar$EXa11684.25325\docs\RP-223029.zip" TargetMode="External"/><Relationship Id="rId15" Type="http://schemas.openxmlformats.org/officeDocument/2006/relationships/hyperlink" Target="file:///C:\Users\D00375~1\AppData\Local\Temp\Rar$EXa11684.25325\docs\RP-223247.zip" TargetMode="External"/><Relationship Id="rId10" Type="http://schemas.openxmlformats.org/officeDocument/2006/relationships/hyperlink" Target="file:///C:\Users\D00375~1\AppData\Local\Temp\Rar$EXa11684.25325\docs\RP-223076.zip" TargetMode="External"/><Relationship Id="rId4" Type="http://schemas.openxmlformats.org/officeDocument/2006/relationships/hyperlink" Target="file:///C:\Users\D00375~1\AppData\Local\Temp\Rar$EXa11684.25325\docs\RP-223026.zip" TargetMode="External"/><Relationship Id="rId9" Type="http://schemas.openxmlformats.org/officeDocument/2006/relationships/hyperlink" Target="file:///C:\Users\D00375~1\AppData\Local\Temp\Rar$EXa11684.25325\docs\RP-222955.zip" TargetMode="External"/><Relationship Id="rId14" Type="http://schemas.openxmlformats.org/officeDocument/2006/relationships/hyperlink" Target="file:///C:\Users\D00375~1\AppData\Local\Temp\Rar$EXa11684.25325\docs\RP-222992.zip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Users\D00375~1\AppData\Local\Temp\Rar$EXa11684.25325\docs\RP-223365.zip" TargetMode="External"/><Relationship Id="rId5" Type="http://schemas.openxmlformats.org/officeDocument/2006/relationships/hyperlink" Target="file:///C:\Users\D00375~1\AppData\Local\Temp\Rar$EXa11684.25325\docs\RP-223287.zip" TargetMode="External"/><Relationship Id="rId4" Type="http://schemas.openxmlformats.org/officeDocument/2006/relationships/hyperlink" Target="file:///C:\Users\D00375~1\AppData\Local\Temp\Rar$EXa11684.25325\docs\RP-222824.zip" TargetMode="Externa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file:///C:\Users\D00375~1\AppData\Local\Temp\Rar$EXa11684.25325\docs\RP-223074.zip" TargetMode="External"/><Relationship Id="rId13" Type="http://schemas.openxmlformats.org/officeDocument/2006/relationships/hyperlink" Target="file:///C:\Users\D00375~1\AppData\Local\Temp\Rar$EXa11684.25325\docs\RP-223366.zip" TargetMode="External"/><Relationship Id="rId3" Type="http://schemas.openxmlformats.org/officeDocument/2006/relationships/image" Target="../media/image1.jpeg"/><Relationship Id="rId7" Type="http://schemas.openxmlformats.org/officeDocument/2006/relationships/hyperlink" Target="file:///C:\Users\D00375~1\AppData\Local\Temp\Rar$EXa11684.25325\docs\RP-223030.zip" TargetMode="External"/><Relationship Id="rId12" Type="http://schemas.openxmlformats.org/officeDocument/2006/relationships/hyperlink" Target="file:///C:\Users\D00375~1\AppData\Local\Temp\Rar$EXa11684.25325\docs\RP-223248.zip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Users\D00375~1\AppData\Local\Temp\Rar$EXa11684.25325\docs\RP-222963.zip" TargetMode="External"/><Relationship Id="rId11" Type="http://schemas.openxmlformats.org/officeDocument/2006/relationships/hyperlink" Target="file:///C:\Users\D00375~1\AppData\Local\Temp\Rar$EXa11684.25325\docs\RP-223175.zip" TargetMode="External"/><Relationship Id="rId5" Type="http://schemas.openxmlformats.org/officeDocument/2006/relationships/hyperlink" Target="file:///C:\Users\D00375~1\AppData\Local\Temp\Rar$EXa11684.25325\docs\RP-222923.zip" TargetMode="External"/><Relationship Id="rId15" Type="http://schemas.openxmlformats.org/officeDocument/2006/relationships/hyperlink" Target="file:///C:\Users\D00375~1\AppData\Local\Temp\Rar$EXa11684.25325\docs\RP-222728.zip" TargetMode="External"/><Relationship Id="rId10" Type="http://schemas.openxmlformats.org/officeDocument/2006/relationships/hyperlink" Target="file:///C:\Users\D00375~1\AppData\Local\Temp\Rar$EXa11684.25325\docs\RP-223149.zip" TargetMode="External"/><Relationship Id="rId4" Type="http://schemas.openxmlformats.org/officeDocument/2006/relationships/hyperlink" Target="file:///C:\Users\D00375~1\AppData\Local\Temp\Rar$EXa11684.25325\docs\RP-222725.zip" TargetMode="External"/><Relationship Id="rId9" Type="http://schemas.openxmlformats.org/officeDocument/2006/relationships/hyperlink" Target="file:///C:\Users\D00375~1\AppData\Local\Temp\Rar$EXa11684.25325\docs\RP-223113.zip" TargetMode="External"/><Relationship Id="rId14" Type="http://schemas.openxmlformats.org/officeDocument/2006/relationships/hyperlink" Target="file:///C:\Users\D00375~1\AppData\Local\Temp\Rar$EXa11684.25325\docs\RP-223172.zip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file:///C:\Users\D00375~1\AppData\Local\Temp\Rar$EXa11684.25325\docs\RP-223155.zip" TargetMode="External"/><Relationship Id="rId3" Type="http://schemas.openxmlformats.org/officeDocument/2006/relationships/image" Target="../media/image1.jpeg"/><Relationship Id="rId7" Type="http://schemas.openxmlformats.org/officeDocument/2006/relationships/hyperlink" Target="file:///C:\Users\D00375~1\AppData\Local\Temp\Rar$EXa11684.25325\docs\RP-223154.zip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Users\D00375~1\AppData\Local\Temp\Rar$EXa11684.25325\docs\RP-223080.zip" TargetMode="External"/><Relationship Id="rId5" Type="http://schemas.openxmlformats.org/officeDocument/2006/relationships/hyperlink" Target="file:///C:\Users\D00375~1\AppData\Local\Temp\Rar$EXa11684.25325\docs\RP-223195.zip" TargetMode="External"/><Relationship Id="rId4" Type="http://schemas.openxmlformats.org/officeDocument/2006/relationships/hyperlink" Target="file:///C:\Users\D00375~1\AppData\Local\Temp\Rar$EXa11684.25325\docs\RP-223418.zip" TargetMode="External"/><Relationship Id="rId9" Type="http://schemas.openxmlformats.org/officeDocument/2006/relationships/hyperlink" Target="file:///C:\Users\D00375~1\AppData\Local\Temp\Rar$EXa11684.25325\docs\RP-223100.zip" TargetMode="Externa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file:///C:\Users\D00375~1\AppData\Local\Temp\Rar$EXa11684.25325\docs\RP-223282.zip" TargetMode="External"/><Relationship Id="rId3" Type="http://schemas.openxmlformats.org/officeDocument/2006/relationships/image" Target="../media/image1.jpeg"/><Relationship Id="rId7" Type="http://schemas.openxmlformats.org/officeDocument/2006/relationships/hyperlink" Target="file:///C:\Users\D00375~1\AppData\Local\Temp\Rar$EXa11684.25325\docs\RP-223237.zip" TargetMode="External"/><Relationship Id="rId12" Type="http://schemas.openxmlformats.org/officeDocument/2006/relationships/hyperlink" Target="file:///C:\Users\D00375~1\AppData\Local\Temp\Rar$EXa11684.25325\docs\RP-223343.zip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Users\D00375~1\AppData\Local\Temp\Rar$EXa11684.25325\docs\RP-223103.zip" TargetMode="External"/><Relationship Id="rId11" Type="http://schemas.openxmlformats.org/officeDocument/2006/relationships/hyperlink" Target="file:///C:\Users\D00375~1\AppData\Local\Temp\Rar$EXa11684.25325\docs\RP-223170.zip" TargetMode="External"/><Relationship Id="rId5" Type="http://schemas.openxmlformats.org/officeDocument/2006/relationships/hyperlink" Target="file:///C:\Users\D00375~1\AppData\Local\Temp\Rar$EXa11684.25325\docs\RP-222912.zip" TargetMode="External"/><Relationship Id="rId10" Type="http://schemas.openxmlformats.org/officeDocument/2006/relationships/hyperlink" Target="file:///C:\Users\D00375~1\AppData\Local\Temp\Rar$EXa11684.25325\docs\RP-223105.zip" TargetMode="External"/><Relationship Id="rId4" Type="http://schemas.openxmlformats.org/officeDocument/2006/relationships/hyperlink" Target="file:///C:\Users\D00375~1\AppData\Local\Temp\Rar$EXa11684.25325\docs\RP-223257.zip" TargetMode="External"/><Relationship Id="rId9" Type="http://schemas.openxmlformats.org/officeDocument/2006/relationships/hyperlink" Target="file:///C:\Users\D00375~1\AppData\Local\Temp\Rar$EXa11684.25325\docs\RP-223236.zip" TargetMode="Externa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file:///C:\Users\D00375~1\AppData\Local\Temp\Rar$EXa11684.25325\docs\RP-223186.zip" TargetMode="External"/><Relationship Id="rId3" Type="http://schemas.openxmlformats.org/officeDocument/2006/relationships/image" Target="../media/image1.jpeg"/><Relationship Id="rId7" Type="http://schemas.openxmlformats.org/officeDocument/2006/relationships/hyperlink" Target="file:///C:\Users\D00375~1\AppData\Local\Temp\Rar$EXa11684.25325\docs\RP-223156.zip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Users\D00375~1\AppData\Local\Temp\Rar$EXa11684.25325\docs\RP-223110.zip" TargetMode="External"/><Relationship Id="rId5" Type="http://schemas.openxmlformats.org/officeDocument/2006/relationships/hyperlink" Target="file:///C:\Users\D00375~1\AppData\Local\Temp\Rar$EXa11684.25325\docs\RP-223081.zip" TargetMode="External"/><Relationship Id="rId10" Type="http://schemas.openxmlformats.org/officeDocument/2006/relationships/hyperlink" Target="file:///C:\Users\D00375~1\AppData\Local\Temp\Rar$EXa11684.25325\docs\RP-223368.zip" TargetMode="External"/><Relationship Id="rId4" Type="http://schemas.openxmlformats.org/officeDocument/2006/relationships/hyperlink" Target="file:///C:\Users\D00375~1\AppData\Local\Temp\Rar$EXa11684.25325\docs\RP-223157.zip" TargetMode="External"/><Relationship Id="rId9" Type="http://schemas.openxmlformats.org/officeDocument/2006/relationships/hyperlink" Target="file:///C:\Users\D00375~1\AppData\Local\Temp\Rar$EXa11684.25325\docs\RP-223184.zip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Users\D00375~1\AppData\Local\Temp\Rar$EXa11684.25325\docs\RP-223057.zip" TargetMode="External"/><Relationship Id="rId5" Type="http://schemas.openxmlformats.org/officeDocument/2006/relationships/hyperlink" Target="file:///C:\Users\D00375~1\AppData\Local\Temp\Rar$EXa11684.25325\docs\RP-223056.zip" TargetMode="External"/><Relationship Id="rId4" Type="http://schemas.openxmlformats.org/officeDocument/2006/relationships/hyperlink" Target="file:///C:\Users\D00375~1\AppData\Local\Temp\Rar$EXa11684.25325\docs\RP-223055.zip" TargetMode="Externa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desktopmodules/Release/ReleaseDetails.aspx?releaseId=192" TargetMode="External"/><Relationship Id="rId2" Type="http://schemas.openxmlformats.org/officeDocument/2006/relationships/hyperlink" Target="https://www.3gpp.org/ftp/TSG_RAN/WG4_Radio/TSGR4_104bis-e/Docs/R4-2215527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portal.3gpp.org/desktopmodules/WorkItem/WorkItemDetails.aspx?workitemId=850047" TargetMode="External"/><Relationship Id="rId4" Type="http://schemas.openxmlformats.org/officeDocument/2006/relationships/hyperlink" Target="https://portal.3gpp.org/desktopmodules/Specifications/SpecificationDetails.aspx?specificationId=3283" TargetMode="Externa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RP-221496.zip" TargetMode="External"/><Relationship Id="rId3" Type="http://schemas.openxmlformats.org/officeDocument/2006/relationships/hyperlink" Target="https://www.3gpp.org/ftp/Information/WI_Sheet/RP-222652.zip" TargetMode="External"/><Relationship Id="rId7" Type="http://schemas.openxmlformats.org/officeDocument/2006/relationships/hyperlink" Target="https://www.3gpp.org/ftp/Information/WI_Sheet/RP-222645.zip" TargetMode="External"/><Relationship Id="rId2" Type="http://schemas.openxmlformats.org/officeDocument/2006/relationships/hyperlink" Target="https://www.3gpp.org/ftp/Information/WI_Sheet/RP-222618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Information/WI_Sheet/RP-222554.zip" TargetMode="External"/><Relationship Id="rId5" Type="http://schemas.openxmlformats.org/officeDocument/2006/relationships/hyperlink" Target="https://www.3gpp.org/ftp/Information/WI_Sheet/RP-222501.zip" TargetMode="External"/><Relationship Id="rId4" Type="http://schemas.openxmlformats.org/officeDocument/2006/relationships/hyperlink" Target="https://www.3gpp.org/ftp/Information/WI_Sheet/RP-222216.zip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RP-221753.zip" TargetMode="External"/><Relationship Id="rId2" Type="http://schemas.openxmlformats.org/officeDocument/2006/relationships/hyperlink" Target="https://www.3gpp.org/ftp/Information/WI_Sheet/RP-222228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Information/WI_Sheet/RP-220977.zip" TargetMode="External"/><Relationship Id="rId5" Type="http://schemas.openxmlformats.org/officeDocument/2006/relationships/hyperlink" Target="https://www.3gpp.org/ftp/Information/WI_Sheet/RP-221696.zip" TargetMode="External"/><Relationship Id="rId4" Type="http://schemas.openxmlformats.org/officeDocument/2006/relationships/hyperlink" Target="https://www.3gpp.org/ftp/Information/WI_Sheet/RP-222272.zip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RP-220916.zip" TargetMode="External"/><Relationship Id="rId2" Type="http://schemas.openxmlformats.org/officeDocument/2006/relationships/hyperlink" Target="https://www.3gpp.org/ftp/Information/WI_Sheet/RP-222337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Information/WI_Sheet/RP-222309.zip" TargetMode="External"/><Relationship Id="rId4" Type="http://schemas.openxmlformats.org/officeDocument/2006/relationships/hyperlink" Target="https://www.3gpp.org/ftp/Information/WI_Sheet/RP-221369.zip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RP-222300.zip" TargetMode="External"/><Relationship Id="rId2" Type="http://schemas.openxmlformats.org/officeDocument/2006/relationships/hyperlink" Target="https://www.3gpp.org/ftp/Information/WI_Sheet/RP-220932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Information/WI_Sheet/RP-221556.zip" TargetMode="External"/><Relationship Id="rId5" Type="http://schemas.openxmlformats.org/officeDocument/2006/relationships/hyperlink" Target="https://www.3gpp.org/ftp/Information/WI_Sheet/RP-222669.zip" TargetMode="External"/><Relationship Id="rId4" Type="http://schemas.openxmlformats.org/officeDocument/2006/relationships/hyperlink" Target="https://www.3gpp.org/ftp/Information/WI_Sheet/RP-222668.zip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RP-221845.zip" TargetMode="External"/><Relationship Id="rId7" Type="http://schemas.openxmlformats.org/officeDocument/2006/relationships/hyperlink" Target="https://www.3gpp.org/ftp/Information/WI_Sheet/RP-222505.zip" TargetMode="External"/><Relationship Id="rId2" Type="http://schemas.openxmlformats.org/officeDocument/2006/relationships/hyperlink" Target="https://www.3gpp.org/ftp/Information/WI_Sheet/RP-222498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Information/WI_Sheet/RP-222091.zip" TargetMode="External"/><Relationship Id="rId5" Type="http://schemas.openxmlformats.org/officeDocument/2006/relationships/hyperlink" Target="https://www.3gpp.org/ftp/Information/WI_Sheet/RP-221778.zip" TargetMode="External"/><Relationship Id="rId4" Type="http://schemas.openxmlformats.org/officeDocument/2006/relationships/hyperlink" Target="https://www.3gpp.org/ftp/Information/WI_Sheet/RP-222509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D30B7C3F-3D32-4F2D-8FDD-60718C51D4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Status Report RAN WG4 </a:t>
            </a:r>
            <a:endParaRPr lang="en-US" b="1" dirty="0">
              <a:latin typeface="+mj-ea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="" xmlns:a16="http://schemas.microsoft.com/office/drawing/2014/main" id="{EBB0B9E5-9838-4AA8-B169-89A3469C2E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4629683"/>
            <a:ext cx="8534400" cy="1036178"/>
          </a:xfrm>
        </p:spPr>
        <p:txBody>
          <a:bodyPr/>
          <a:lstStyle/>
          <a:p>
            <a:r>
              <a:rPr lang="en-US" sz="2000" dirty="0"/>
              <a:t>3GPP RAN WG4 </a:t>
            </a:r>
            <a:r>
              <a:rPr lang="en-US" sz="2000" dirty="0" smtClean="0"/>
              <a:t>Chair: Xizeng Dai</a:t>
            </a:r>
          </a:p>
          <a:p>
            <a:r>
              <a:rPr lang="en-US" sz="2000" dirty="0" smtClean="0"/>
              <a:t>3GPP RAN WG4 Vice Chairs: Haijie Qiu, </a:t>
            </a:r>
            <a:r>
              <a:rPr lang="en-US" sz="2000" dirty="0"/>
              <a:t>Andrey </a:t>
            </a:r>
            <a:r>
              <a:rPr lang="en-US" sz="2000" dirty="0" smtClean="0"/>
              <a:t>Chervyakov</a:t>
            </a:r>
          </a:p>
          <a:p>
            <a:r>
              <a:rPr lang="en-US" sz="2000" dirty="0" smtClean="0"/>
              <a:t>RRM Session Chair: Meng Zhang</a:t>
            </a:r>
            <a:endParaRPr lang="en-US" sz="2000" dirty="0"/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236841" y="274551"/>
            <a:ext cx="54032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3GPP TSG-RAN Meeting #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98-e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Electronic Meeting, December 12 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– 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16, 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2022</a:t>
            </a:r>
          </a:p>
          <a:p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Agenda 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Item: 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5.4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1">
            <a:extLst>
              <a:ext uri="{FF2B5EF4-FFF2-40B4-BE49-F238E27FC236}">
                <a16:creationId xmlns=""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7730857" y="274551"/>
            <a:ext cx="2519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RP‑222698	</a:t>
            </a:r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519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/>
              <a:t>Rel-18 spectrum related NR and LTE WI/SIs</a:t>
            </a:r>
            <a:r>
              <a:rPr lang="en-US" altLang="zh-CN" dirty="0"/>
              <a:t> </a:t>
            </a:r>
            <a:endParaRPr lang="ru-RU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3655665"/>
              </p:ext>
            </p:extLst>
          </p:nvPr>
        </p:nvGraphicFramePr>
        <p:xfrm>
          <a:off x="166990" y="1337553"/>
          <a:ext cx="11943945" cy="4919472"/>
        </p:xfrm>
        <a:graphic>
          <a:graphicData uri="http://schemas.openxmlformats.org/drawingml/2006/table">
            <a:tbl>
              <a:tblPr firstRow="1" firstCol="1" bandRow="1"/>
              <a:tblGrid>
                <a:gridCol w="582310"/>
                <a:gridCol w="4038600"/>
                <a:gridCol w="2146300"/>
                <a:gridCol w="1054100"/>
                <a:gridCol w="558800"/>
                <a:gridCol w="774700"/>
                <a:gridCol w="541061"/>
                <a:gridCol w="2248074"/>
              </a:tblGrid>
              <a:tr h="209903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UID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Name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Acronym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Target (dd/mm/</a:t>
                      </a:r>
                      <a:r>
                        <a:rPr lang="en-GB" sz="10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yyyy</a:t>
                      </a: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Old %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Change or comment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961005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Rel-18 Dual Connectivity (DC) of x bands (x=3,4,5) LTE inter-band CA (</a:t>
                      </a:r>
                      <a:r>
                        <a:rPr lang="en-US" sz="1000" b="1" kern="0" dirty="0" err="1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xDL</a:t>
                      </a: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/1UL) and 1 NR band (1DL/1UL) 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DC_R18_xBLTE_1BNR_yDL2UL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000" kern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alt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2"/>
                        </a:rPr>
                        <a:t>RP-222312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SR: RP‑222875, Revised</a:t>
                      </a:r>
                      <a:r>
                        <a:rPr lang="en-US" altLang="zh-CN" sz="10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WID: </a:t>
                      </a:r>
                      <a:r>
                        <a:rPr lang="en-US" altLang="zh-CN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RP‑222876. Update requests.</a:t>
                      </a: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961105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Rel-18 Dual Connectivity (DC) of x bands (x=3,4,5) LTE inter-band CA (</a:t>
                      </a:r>
                      <a:r>
                        <a:rPr lang="en-US" sz="1000" kern="0" dirty="0" err="1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xDL</a:t>
                      </a: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/1UL) and 1 NR band (1DL/1UL) 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DC_R18_xBLTE_1BNR_yDL2UL-Core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000" kern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alt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2"/>
                        </a:rPr>
                        <a:t>RP-222312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961205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Rel-18 Dual Connectivity (DC) of x bands (x=3,4,5) LTE inter-band CA (xDL/1UL) and 1 NR band (1DL/1UL) 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DC_R18_xBLTE_1BNR_yDL2UL-Perf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000" kern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alt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5%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2"/>
                        </a:rPr>
                        <a:t>RP-222312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  <a:tr h="13124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961003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Rel-18 Dual Connectivity (DC) of x bands (x=1,2,3,4) LTE inter-band CA (</a:t>
                      </a:r>
                      <a:r>
                        <a:rPr lang="en-US" sz="1000" b="1" kern="0" dirty="0" err="1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xDL</a:t>
                      </a: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/1UL) and 2 bands NR inter-band CA (2DL/1UL) 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DC_R18_xBLTE_2BNR_yDL2UL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000" kern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alt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5%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3"/>
                        </a:rPr>
                        <a:t>RP-221944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SR: RP‑222841, Revised</a:t>
                      </a:r>
                      <a:r>
                        <a:rPr lang="en-US" altLang="zh-CN" sz="10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WID: </a:t>
                      </a:r>
                      <a:r>
                        <a:rPr lang="en-US" altLang="zh-CN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RP‑222840. Update requests.</a:t>
                      </a: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961103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Rel-18 Dual Connectivity (DC) of x bands (x=1,2,3,4) LTE inter-band CA (xDL/1UL) and 2 bands NR inter-band CA (2DL/1UL) 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DC_R18_xBLTE_2BNR_yDL2UL-Core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000" kern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alt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3"/>
                        </a:rPr>
                        <a:t>RP-221944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  <a:tr h="13124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961203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Rel-18 Dual Connectivity (DC) of x bands (x=1,2,3,4) LTE inter-band CA (xDL/1UL) and 2 bands NR inter-band CA (2DL/1UL) 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DC_R18_xBLTE_2BNR_yDL2UL-Perf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000" kern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alt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3"/>
                        </a:rPr>
                        <a:t>RP-221944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961006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Rel-18 Dual Connectivity (DC) of x bands (x=1,2,3) LTE inter-band CA (</a:t>
                      </a:r>
                      <a:r>
                        <a:rPr lang="en-US" sz="1000" b="1" kern="0" dirty="0" err="1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xDL</a:t>
                      </a: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/1UL) and y bands (3&lt;=y&lt;=5 and </a:t>
                      </a:r>
                      <a:r>
                        <a:rPr lang="en-US" sz="1000" b="1" kern="0" dirty="0" err="1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x+y</a:t>
                      </a: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&lt;= 6) NR inter-band CA (</a:t>
                      </a:r>
                      <a:r>
                        <a:rPr lang="en-US" sz="1000" b="1" kern="0" dirty="0" err="1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yDL</a:t>
                      </a: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/1UL) 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DC_R18_xBLTE_yBNR_zDL2UL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000" kern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alt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4"/>
                        </a:rPr>
                        <a:t>RP-222094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SR: RP‑222907, Revised WID: RP‑222906. Update requests.</a:t>
                      </a: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961106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Rel-18 Dual Connectivity (DC) of x bands (x=1,2,3) LTE inter-band CA (xDL/1UL) and y bands (3&lt;=y&lt;=5 and x+y &lt;= 6) NR inter-band CA (yDL/1UL) 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DC_R18_xBLTE_yBNR_zDL2UL-Core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000" kern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alt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4"/>
                        </a:rPr>
                        <a:t>RP-222094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961206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Rel-18 Dual Connectivity (DC) of x bands (x=1,2,3) LTE inter-band CA (xDL/1UL) and y bands (3&lt;=y&lt;=5 and x+y &lt;= 6) NR inter-band CA (yDL/1UL) 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DC_R18_xBLTE_yBNR_zDL2UL-Perf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alt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4"/>
                        </a:rPr>
                        <a:t>RP-222094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5180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/>
              <a:t>Rel-18 spectrum related NR and LTE WI/SIs</a:t>
            </a:r>
            <a:r>
              <a:rPr lang="en-US" altLang="zh-CN" dirty="0"/>
              <a:t> </a:t>
            </a:r>
            <a:endParaRPr lang="ru-RU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0921582"/>
              </p:ext>
            </p:extLst>
          </p:nvPr>
        </p:nvGraphicFramePr>
        <p:xfrm>
          <a:off x="166990" y="1337553"/>
          <a:ext cx="11943945" cy="4788408"/>
        </p:xfrm>
        <a:graphic>
          <a:graphicData uri="http://schemas.openxmlformats.org/drawingml/2006/table">
            <a:tbl>
              <a:tblPr firstRow="1" firstCol="1" bandRow="1"/>
              <a:tblGrid>
                <a:gridCol w="582310"/>
                <a:gridCol w="4038600"/>
                <a:gridCol w="2146300"/>
                <a:gridCol w="1054100"/>
                <a:gridCol w="558800"/>
                <a:gridCol w="774700"/>
                <a:gridCol w="541061"/>
                <a:gridCol w="2248074"/>
              </a:tblGrid>
              <a:tr h="209903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UID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Name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Acronym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Target (dd/mm/</a:t>
                      </a:r>
                      <a:r>
                        <a:rPr lang="en-GB" sz="10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yyyy</a:t>
                      </a: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Old %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Change or comment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961002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Rel-18 Dual Connectivity (DC) of x LTE bands and y NR bands with z bands DL and 3 bands UL (x=1, 2, 3, 4; y=1, 2; 3&lt;=z&lt;=6) 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DC_R18_xBLTE_yBNR_zDL3UL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000" kern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alt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2"/>
                        </a:rPr>
                        <a:t>RP-222237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SR: RP-222924</a:t>
                      </a: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961102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Rel-18 Dual Connectivity (DC) of x LTE bands and y NR bands with z bands DL and 3 bands UL (x=1, 2, 3, 4; y=1, 2; 3&lt;=z&lt;=6) 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DC_R18_xBLTE_yBNR_zDL3UL-Core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000" kern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alt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5%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2"/>
                        </a:rPr>
                        <a:t>RP-222237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961202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Rel-18 Dual Connectivity (DC) of x LTE bands and y NR bands with z bands DL and 3 bands UL (x=1, 2, 3, 4; y=1, 2; 3&lt;=z&lt;=6) 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DC_R18_xBLTE_yBNR_zDL3UL-Perf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000" kern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alt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5%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2"/>
                        </a:rPr>
                        <a:t>RP-222237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  <a:tr h="13124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961007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Rel-18 NR intra band Carrier Aggregation for </a:t>
                      </a:r>
                      <a:r>
                        <a:rPr lang="en-US" sz="1000" b="1" kern="0" dirty="0" err="1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xCC</a:t>
                      </a: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DL/</a:t>
                      </a:r>
                      <a:r>
                        <a:rPr lang="en-US" sz="1000" b="1" kern="0" dirty="0" err="1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yCC</a:t>
                      </a: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UL including contiguous and non-contiguous spectrum (x&gt;=y) 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NR_CA_R18_Intra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000" kern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alt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3"/>
                        </a:rPr>
                        <a:t>RP-222105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71%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SR: RP-222845, Revised</a:t>
                      </a:r>
                      <a:r>
                        <a:rPr lang="en-US" altLang="zh-CN" sz="10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WID: </a:t>
                      </a:r>
                      <a:r>
                        <a:rPr lang="en-US" altLang="zh-CN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RP‑222846. Update requests.</a:t>
                      </a: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961107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Rel-18 NR intra band Carrier Aggregation for xCC DL/yCC UL including contiguous and non-contiguous spectrum (x&gt;=y) 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NR_CA_R18_Intra-Core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000" kern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alt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3"/>
                        </a:rPr>
                        <a:t>RP-222105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71%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  <a:tr h="13124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961207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Rel-18 NR intra band Carrier Aggregation for xCC DL/yCC UL including contiguous and non-contiguous spectrum (x&gt;=y) 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NR_CA_R18_Intra-Perf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000" kern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alt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3"/>
                        </a:rPr>
                        <a:t>RP-222105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71%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961010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Rel-18 NR Inter-band Carrier Aggregation/Dual Connectivity for 2 bands DL with x bands UL (x=1,2) 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NR_CADC_R18_2BDL_xBUL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000" kern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alt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5%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4"/>
                        </a:rPr>
                        <a:t>RP-222079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SR: RP‑222905,</a:t>
                      </a:r>
                      <a:r>
                        <a:rPr lang="en-US" altLang="zh-CN" sz="10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Revised WID: </a:t>
                      </a:r>
                      <a:r>
                        <a:rPr lang="en-US" altLang="zh-CN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RP‑222904. Update</a:t>
                      </a:r>
                      <a:r>
                        <a:rPr lang="en-US" altLang="zh-CN" sz="10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US" altLang="zh-CN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requests.</a:t>
                      </a: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961110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Rel-18 NR Inter-band Carrier Aggregation/Dual Connectivity for 2 bands DL with x bands UL (x=1,2) 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NR_CADC_R18_2BDL_xBUL-Core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000" kern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alt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4"/>
                        </a:rPr>
                        <a:t>RP-222079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961210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Rel-18 NR Inter-band Carrier Aggregation/Dual Connectivity for 2 bands DL with x bands UL (x=1,2) 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NR_CADC_R18_2BDL_xBUL-Perf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alt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4"/>
                        </a:rPr>
                        <a:t>RP-222079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939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/>
              <a:t>Rel-18 spectrum related NR and LTE WI/SIs</a:t>
            </a:r>
            <a:r>
              <a:rPr lang="en-US" altLang="zh-CN" dirty="0"/>
              <a:t> </a:t>
            </a:r>
            <a:endParaRPr lang="ru-RU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875064"/>
              </p:ext>
            </p:extLst>
          </p:nvPr>
        </p:nvGraphicFramePr>
        <p:xfrm>
          <a:off x="166990" y="1337553"/>
          <a:ext cx="11943945" cy="4483608"/>
        </p:xfrm>
        <a:graphic>
          <a:graphicData uri="http://schemas.openxmlformats.org/drawingml/2006/table">
            <a:tbl>
              <a:tblPr firstRow="1" firstCol="1" bandRow="1"/>
              <a:tblGrid>
                <a:gridCol w="582310"/>
                <a:gridCol w="4038600"/>
                <a:gridCol w="2146300"/>
                <a:gridCol w="1054100"/>
                <a:gridCol w="558800"/>
                <a:gridCol w="774700"/>
                <a:gridCol w="541061"/>
                <a:gridCol w="2248074"/>
              </a:tblGrid>
              <a:tr h="209903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UID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Name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Acronym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Target (dd/mm/</a:t>
                      </a:r>
                      <a:r>
                        <a:rPr lang="en-GB" sz="10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yyyy</a:t>
                      </a: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Old %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Change or comment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961011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Rel-18 NR Inter-band Carrier Aggregation/Dual Connectivity for 3 bands DL with x bands UL (x=1,2) 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NR_CADC_R18_3BDL_xBUL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000" kern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alt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2"/>
                        </a:rPr>
                        <a:t>RP-222092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SR: P‑222835, Revised WID: RP‑222834. Update</a:t>
                      </a:r>
                      <a:r>
                        <a:rPr lang="en-US" altLang="zh-CN" sz="10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requests.</a:t>
                      </a: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961111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Rel-18 NR Inter-band Carrier Aggregation/Dual Connectivity for 3 bands DL with x bands UL (x=1,2) 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NR_CADC_R18_3BDL_xBUL-Core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000" kern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alt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2"/>
                        </a:rPr>
                        <a:t>RP-222092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961211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Rel-18 NR Inter-band Carrier Aggregation/Dual Connectivity for 3 bands DL with x bands UL (x=1,2) 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NR_CADC_R18_3BDL_xBUL-Perf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000" kern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alt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0%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2"/>
                        </a:rPr>
                        <a:t>RP-222092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  <a:tr h="13124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961008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Rel-18 NR inter-band Carrier Aggregation/Dual Connectivity for y bands DL (y=4, 5, 6) with x bands UL (x=1, 2) 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NR_CADC_R18_yBDL_xBUL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alt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25%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3"/>
                        </a:rPr>
                        <a:t>RP-222318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29%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SR: RP‑222911, Revised WID: RP‑222910. Update</a:t>
                      </a:r>
                      <a:r>
                        <a:rPr lang="en-US" altLang="zh-CN" sz="10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requests.</a:t>
                      </a: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961108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Rel-18 NR inter-band Carrier Aggregation/Dual Connectivity for y bands DL (y=4, 5, 6) with x bands UL (x=1, 2) 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NR_CADC_R18_yBDL_xBUL-Core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000" kern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alt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25%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3"/>
                        </a:rPr>
                        <a:t>RP-222318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29%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  <a:tr h="13124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961208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Rel-18 NR inter-band Carrier Aggregation/Dual Connectivity for y bands DL (y=4, 5, 6) with x bands UL (x=1, 2) 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NR_CADC_R18_yBDL_xBUL-Perf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000" kern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alt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25%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3"/>
                        </a:rPr>
                        <a:t>RP-222318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29%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961009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Rel-18 band combinations for SA NR supplementary uplink (SUL), NSA NR SUL, NSA NR SUL with UL sharing from the UE perspective (ULSUP) 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NR_SUL_combos_R18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000" kern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alt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4"/>
                        </a:rPr>
                        <a:t>RP-222507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SR: RP‑223349, Revised WID: </a:t>
                      </a:r>
                      <a:r>
                        <a:rPr lang="en-US" altLang="zh-CN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RP‑223350. Update requests.</a:t>
                      </a:r>
                      <a:endParaRPr lang="en-US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961109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Rel-18 band combinations for SA NR supplementary uplink (SUL), NSA NR SUL, NSA NR SUL with UL sharing from the UE perspective (ULSUP) 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NR_SUL_combos_R18-Core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000" kern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alt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4"/>
                        </a:rPr>
                        <a:t>RP-222507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961209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Rel-18 band combinations for SA NR supplementary uplink (SUL), NSA NR SUL, NSA NR SUL with UL sharing from the UE perspective (ULSUP) 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NR_SUL_combos_R18-Perf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alt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4"/>
                        </a:rPr>
                        <a:t>RP-222507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5509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/>
              <a:t>Rel-18 spectrum related NR and LTE WI/SIs</a:t>
            </a:r>
            <a:r>
              <a:rPr lang="en-US" altLang="zh-CN" dirty="0"/>
              <a:t> </a:t>
            </a:r>
            <a:endParaRPr lang="ru-RU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2972790"/>
              </p:ext>
            </p:extLst>
          </p:nvPr>
        </p:nvGraphicFramePr>
        <p:xfrm>
          <a:off x="166990" y="1337553"/>
          <a:ext cx="11943945" cy="5117592"/>
        </p:xfrm>
        <a:graphic>
          <a:graphicData uri="http://schemas.openxmlformats.org/drawingml/2006/table">
            <a:tbl>
              <a:tblPr firstRow="1" firstCol="1" bandRow="1"/>
              <a:tblGrid>
                <a:gridCol w="582310"/>
                <a:gridCol w="4038600"/>
                <a:gridCol w="2146300"/>
                <a:gridCol w="1054100"/>
                <a:gridCol w="558800"/>
                <a:gridCol w="774700"/>
                <a:gridCol w="541061"/>
                <a:gridCol w="2248074"/>
              </a:tblGrid>
              <a:tr h="209903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UID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Name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Acronym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Target (dd/mm/</a:t>
                      </a:r>
                      <a:r>
                        <a:rPr lang="en-GB" sz="10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yyyy</a:t>
                      </a: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Old %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Change or comment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961012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High-power UE operation for fixed-wireless/vehicle-mounted use cases in LTE bands and NR bands 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LTE_NR_HPUE_FWVM_R18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2"/>
                        </a:rPr>
                        <a:t>RP-221841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SR: RP‑222825, Revised</a:t>
                      </a:r>
                      <a:r>
                        <a:rPr lang="en-US" altLang="zh-CN" sz="10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WID: </a:t>
                      </a:r>
                      <a:r>
                        <a:rPr lang="en-US" altLang="zh-CN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RP‑223424. </a:t>
                      </a:r>
                      <a:r>
                        <a:rPr lang="en-US" altLang="zh-CN" sz="1000" b="1" i="0" kern="1200" dirty="0" smtClean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Add new bands including n41, n77, n100, and n101. Clarify scope is for power class 1.</a:t>
                      </a:r>
                      <a:endParaRPr lang="en-GB" sz="1000" b="1" i="0" kern="1200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961112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High-power UE operation for fixed-wireless/vehicle-mounted use cases in LTE bands and NR bands 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LTE_NR_HPUE_FWVM_R18-Core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3"/>
                        </a:rPr>
                        <a:t>RP-222058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961013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High Power UE support for NR bands n100 and n101 for Rail Mobile Radio (RMR) in Europe 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NR_RAIL_HPUE_n100_n101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0%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4"/>
                        </a:rPr>
                        <a:t>RP-221878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 SR. </a:t>
                      </a:r>
                      <a:r>
                        <a:rPr lang="en-GB" sz="1000" b="1" i="0" kern="1200" dirty="0" smtClean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 will be stopped. Merged into LTE_NR_HPUE_FWVM_R18.</a:t>
                      </a:r>
                      <a:endParaRPr lang="en-GB" sz="1000" b="1" i="0" kern="1200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  <a:tr h="13124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961113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High Power UE support for NR bands n100 and n101 for Rail Mobile Radio (RMR) in Europe 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NR_RAIL_HPUE_n100_n101-Core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4"/>
                        </a:rPr>
                        <a:t>RP-221878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970085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High power UE (power class 1.5) for NR FR1 TDD single band 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HPUE_NR_FR1_TDD_R18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5"/>
                        </a:rPr>
                        <a:t>RP-222351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354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SR: RP‑223053, Revised WID: RP‑223054. </a:t>
                      </a:r>
                      <a:r>
                        <a:rPr lang="en-GB" altLang="zh-CN" sz="1000" b="1" i="0" kern="1200" dirty="0" smtClean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Internal TR 38.895.</a:t>
                      </a: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  <a:tr h="13124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970185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High power UE (power class 1.5) for NR FR1 TDD single band 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HPUE_NR_FR1_TDD_R18-Core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5"/>
                        </a:rPr>
                        <a:t>RP-222351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970285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High power UE (power class 1.5) for NR FR1 TDD single band 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HPUE_NR_FR1_TDD_R18-Perf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5"/>
                        </a:rPr>
                        <a:t>RP-222351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i="0" kern="1200" dirty="0" err="1" smtClean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Perf</a:t>
                      </a:r>
                      <a:r>
                        <a:rPr lang="en-GB" sz="1000" b="1" i="0" kern="1200" dirty="0" smtClean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. Part to be removed.</a:t>
                      </a:r>
                      <a:endParaRPr lang="en-GB" sz="1000" b="1" i="0" kern="1200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970086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High power UE (power class 2) for NR FR1 FDD single band 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HPUE_NR_FR1_FDD_R18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6"/>
                        </a:rPr>
                        <a:t>RP-222625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SR: RP‑222965, Revised WID: RP‑222967. </a:t>
                      </a:r>
                      <a:r>
                        <a:rPr lang="en-US" altLang="zh-CN" sz="1000" b="1" i="0" kern="1200" dirty="0" smtClean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Internal TR 38.896.</a:t>
                      </a:r>
                      <a:endParaRPr lang="en-GB" sz="1000" b="1" i="0" kern="1200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970186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High power UE (power class 2) for NR FR1 FDD single band 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HPUE_NR_FR1_FDD_R18-Core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6"/>
                        </a:rPr>
                        <a:t>RP-222625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970286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High power UE (power class 2) for NR FR1 FDD single band 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HPUE_NR_FR1_FDD_R18-Perf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6"/>
                        </a:rPr>
                        <a:t>RP-222625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9799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/>
              <a:t>Rel-18 spectrum related NR and LTE WI/SIs</a:t>
            </a:r>
            <a:r>
              <a:rPr lang="en-US" altLang="zh-CN" dirty="0"/>
              <a:t> </a:t>
            </a:r>
            <a:endParaRPr lang="ru-RU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0716329"/>
              </p:ext>
            </p:extLst>
          </p:nvPr>
        </p:nvGraphicFramePr>
        <p:xfrm>
          <a:off x="166990" y="1337553"/>
          <a:ext cx="11943945" cy="4351020"/>
        </p:xfrm>
        <a:graphic>
          <a:graphicData uri="http://schemas.openxmlformats.org/drawingml/2006/table">
            <a:tbl>
              <a:tblPr firstRow="1" firstCol="1" bandRow="1"/>
              <a:tblGrid>
                <a:gridCol w="582310"/>
                <a:gridCol w="4038600"/>
                <a:gridCol w="2146300"/>
                <a:gridCol w="1054100"/>
                <a:gridCol w="558800"/>
                <a:gridCol w="774700"/>
                <a:gridCol w="541061"/>
                <a:gridCol w="2248074"/>
              </a:tblGrid>
              <a:tr h="209903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UID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Name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Acronym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Target (dd/mm/</a:t>
                      </a:r>
                      <a:r>
                        <a:rPr lang="en-GB" sz="10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yyyy</a:t>
                      </a: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Old %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Change or comment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970087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High power UE (power class 1.5 or 2) for intra-band Carrier Aggregation combinations of a single NR FR1 TDD band 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HPUE_NR_FR1_TDD_intra_CA_R18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2"/>
                        </a:rPr>
                        <a:t>RP-222647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SR: RP‑223355, Revised WID: RP‑223356. Clarify</a:t>
                      </a:r>
                      <a:r>
                        <a:rPr lang="en-US" altLang="zh-CN" sz="10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scope. New requests.</a:t>
                      </a: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970187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High power UE (power class 1.5 or 2) for intra-band Carrier Aggregation combinations of a single NR FR1 TDD band 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HPUE_NR_FR1_TDD_intra_CA_R18-Core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0%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2"/>
                        </a:rPr>
                        <a:t>RP-222647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970287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High power UE (power class 1.5 or 2) for intra-band Carrier Aggregation combinations of a single NR FR1 TDD band 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HPUE_NR_FR1_TDD_intra_CA_R18-Perf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2"/>
                        </a:rPr>
                        <a:t>RP-222647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  <a:tr h="13124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970088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Rel-18 High power UE (power class m with 1&lt;m&lt;3) for a single FR1 band in UL of Dual Connectivity (DC) combinations of x bands (x=1,2,3, 4 for y=1 or x=1, 2 for y=2) LTE inter-band CA (</a:t>
                      </a:r>
                      <a:r>
                        <a:rPr lang="en-US" sz="1000" b="1" kern="0" dirty="0" err="1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xDL</a:t>
                      </a: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/1UL) and y bands NR inter-band CA (</a:t>
                      </a:r>
                      <a:r>
                        <a:rPr lang="en-US" sz="1000" b="1" kern="0" dirty="0" err="1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yDL</a:t>
                      </a: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/1UL) 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HPUE_FR1_DC_LTE_NR_R18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0%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3"/>
                        </a:rPr>
                        <a:t>RP-222660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SR: RP‑222847, Revised WID: RP‑222848. </a:t>
                      </a:r>
                      <a:r>
                        <a:rPr lang="en-US" altLang="zh-CN" sz="1000" b="1" i="0" kern="1200" dirty="0" smtClean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Internal TR 38.898.</a:t>
                      </a:r>
                      <a:endParaRPr lang="en-GB" sz="1000" b="1" i="0" kern="1200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970188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Rel-18 High power UE (power class m with 1&lt;m&lt;3) for a single FR1 band in UL of Dual Connectivity (DC) combinations of x bands (x=1,2,3, 4 for y=1 or x=1, 2 for y=2) LTE inter-band CA (xDL/1UL) and y bands NR inter-band CA (yDL/1UL) 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HPUE_FR1_DC_LTE_NR_R18-Core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0%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3"/>
                        </a:rPr>
                        <a:t>RP-222660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  <a:tr h="13124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970288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Rel-18 High power UE (power class m with 1&lt;m&lt;3) for a single FR1 band in UL of Dual Connectivity (DC) combinations of x bands (x=1,2,3, 4 for y=1 or x=1, 2 for y=2) LTE inter-band CA (xDL/1UL) and y bands NR inter-band CA (yDL/1UL) 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HPUE_FR1_DC_LTE_NR_R18-Perf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3"/>
                        </a:rPr>
                        <a:t>RP-222660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0366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/>
              <a:t>Rel-18 spectrum related NR and LTE WI/SIs</a:t>
            </a:r>
            <a:r>
              <a:rPr lang="en-US" altLang="zh-CN" dirty="0"/>
              <a:t> </a:t>
            </a:r>
            <a:endParaRPr lang="ru-RU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4812096"/>
              </p:ext>
            </p:extLst>
          </p:nvPr>
        </p:nvGraphicFramePr>
        <p:xfrm>
          <a:off x="166990" y="1337553"/>
          <a:ext cx="11943945" cy="4351020"/>
        </p:xfrm>
        <a:graphic>
          <a:graphicData uri="http://schemas.openxmlformats.org/drawingml/2006/table">
            <a:tbl>
              <a:tblPr firstRow="1" firstCol="1" bandRow="1"/>
              <a:tblGrid>
                <a:gridCol w="582310"/>
                <a:gridCol w="4038600"/>
                <a:gridCol w="2146300"/>
                <a:gridCol w="1054100"/>
                <a:gridCol w="558800"/>
                <a:gridCol w="774700"/>
                <a:gridCol w="541061"/>
                <a:gridCol w="2248074"/>
              </a:tblGrid>
              <a:tr h="209903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UID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Name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Acronym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Target (dd/mm/</a:t>
                      </a:r>
                      <a:r>
                        <a:rPr lang="en-GB" sz="10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yyyy</a:t>
                      </a: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Old %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Change or comment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970089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Rel-18 High power UE (power class 1,5 and 2) for a single FR1 NR TDD band in UL of NR inter-band CA/DC combinations with/without NR SUL (supplementary uplink) with y bands downlink (y=2,3,4,5,6) and x bands uplink (x=1,2) 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HPUE_FR1_TDD_NR_CADC_SUL_R18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2"/>
                        </a:rPr>
                        <a:t>RP-222623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SR: RP‑223430, Revised WID: RP‑222940.</a:t>
                      </a: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970189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Rel-18 High power UE (power class 1,5 and 2) for a single FR1 NR TDD band in UL of NR inter-band CA/DC combinations with/without NR SUL (supplementary uplink) with y bands downlink (y=2,3,4,5,6) and x bands uplink (x=1,2) 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HPUE_FR1_TDD_NR_CADC_SUL_R18-Core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0%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2"/>
                        </a:rPr>
                        <a:t>RP-222623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970289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Rel-18 High power UE (power class 1,5 and 2) for a single FR1 NR TDD band in UL of NR inter-band CA/DC combinations with/without NR SUL (supplementary uplink) with y bands downlink (y=2,3,4,5,6) and x bands uplink (x=1,2) 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HPUE_FR1_TDD_NR_CADC_SUL_R18-Perf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2"/>
                        </a:rPr>
                        <a:t>RP-222623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  <a:tr h="13124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970090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Rel-18 High power UE (power class 2) for a single FR1 NR FDD band in UL of NR inter-band CA/DC combinations with y bands downlink (y=2,3,4,5,6) and x bands uplink (x=1,2) 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HPUE_FR1_FDD_NR_CADC_R18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3"/>
                        </a:rPr>
                        <a:t>RP-222626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SR: RP‑222966, Revised WID: RP‑222968. </a:t>
                      </a:r>
                      <a:r>
                        <a:rPr lang="en-US" altLang="zh-CN" sz="1000" b="1" i="0" kern="1200" dirty="0" smtClean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Add internal TR. </a:t>
                      </a:r>
                      <a:r>
                        <a:rPr lang="en-US" altLang="zh-CN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Correct </a:t>
                      </a:r>
                      <a:r>
                        <a:rPr lang="en-US" altLang="zh-CN" sz="10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completion date error.</a:t>
                      </a: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970190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Rel-18 High power UE (power class 2) for a single FR1 NR FDD band in UL of NR inter-band CA/DC combinations with y bands downlink (y=2,3,4,5,6) and x bands uplink (x=1,2) 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HPUE_FR1_FDD_NR_CADC_R18-Core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3"/>
                        </a:rPr>
                        <a:t>RP-222626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  <a:tr h="13124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970290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Rel-18 High power UE (power class 2) for a single FR1 NR FDD band in UL of NR inter-band CA/DC combinations with y bands downlink (y=2,3,4,5,6) and x bands uplink (x=1,2) 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HPUE_FR1_FDD_NR_CADC_R18-Perf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0%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3"/>
                        </a:rPr>
                        <a:t>RP-222626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3487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/>
              <a:t>Rel-18 spectrum related NR and LTE WI/SIs</a:t>
            </a:r>
            <a:r>
              <a:rPr lang="en-US" altLang="zh-CN" dirty="0"/>
              <a:t> </a:t>
            </a:r>
            <a:endParaRPr lang="ru-RU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1423882"/>
              </p:ext>
            </p:extLst>
          </p:nvPr>
        </p:nvGraphicFramePr>
        <p:xfrm>
          <a:off x="166990" y="1337553"/>
          <a:ext cx="11943945" cy="4829556"/>
        </p:xfrm>
        <a:graphic>
          <a:graphicData uri="http://schemas.openxmlformats.org/drawingml/2006/table">
            <a:tbl>
              <a:tblPr firstRow="1" firstCol="1" bandRow="1"/>
              <a:tblGrid>
                <a:gridCol w="582310"/>
                <a:gridCol w="4038600"/>
                <a:gridCol w="2146300"/>
                <a:gridCol w="1054100"/>
                <a:gridCol w="558800"/>
                <a:gridCol w="774700"/>
                <a:gridCol w="541061"/>
                <a:gridCol w="2248074"/>
              </a:tblGrid>
              <a:tr h="209903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UID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Name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Acronym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Target (dd/mm/</a:t>
                      </a:r>
                      <a:r>
                        <a:rPr lang="en-GB" sz="10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yyyy</a:t>
                      </a: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Old %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Change or comment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960096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Rel-18 band combinations for concurrent operation of NR/LTE </a:t>
                      </a:r>
                      <a:r>
                        <a:rPr lang="en-US" sz="1000" b="1" kern="0" dirty="0" err="1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Uu</a:t>
                      </a: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bands/band combinations and one NR/LTE V2X PC5 band 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NR_LTE_V2X_PC5_combos_R18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2"/>
                        </a:rPr>
                        <a:t>RP-222385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SR: RP‑223146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960196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Rel-18 band combinations for concurrent operation of NR/LTE </a:t>
                      </a:r>
                      <a:r>
                        <a:rPr lang="en-US" sz="1000" kern="0" dirty="0" err="1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Uu</a:t>
                      </a: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bands/band combinations and one NR/LTE V2X PC5 band 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NR_LTE_V2X_PC5_combos_R18-Core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5%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2"/>
                        </a:rPr>
                        <a:t>RP-222385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960296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Rel-18 band combinations for concurrent operation of NR/LTE Uu bands/band combinations and one NR/LTE V2X PC5 band 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NR_LTE_V2X_PC5_combos_R18-Perf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2"/>
                        </a:rPr>
                        <a:t>RP-222385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  <a:tr h="13124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960093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Enhancements of NR shared spectrum bands 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 err="1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NR_unlic_enh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2023/3/23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3"/>
                        </a:rPr>
                        <a:t>RP-222174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SR: RP‑223194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960193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Enhancements of NR shared spectrum bands 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NR_unlic_enh-Core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2023/3/23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15%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3"/>
                        </a:rPr>
                        <a:t>RP-222174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  <a:tr h="13124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960293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Enhancements of NR shared spectrum bands 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NR_unlic_enh-Perf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2023/3/23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3"/>
                        </a:rPr>
                        <a:t>RP-222174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960094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Rel-18 downlink interruption for NR and EN-DC band combinations at dynamic </a:t>
                      </a:r>
                      <a:r>
                        <a:rPr lang="en-US" sz="1000" b="1" kern="0" dirty="0" err="1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Tx</a:t>
                      </a: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Switching in Uplink 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DL_intrpt_combos_TxSW_R18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2022/12/14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4"/>
                        </a:rPr>
                        <a:t>RP-222288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SR: RP‑222939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960194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Rel-18 downlink interruption for NR and EN-DC band combinations at dynamic </a:t>
                      </a:r>
                      <a:r>
                        <a:rPr lang="en-US" sz="1000" kern="0" dirty="0" err="1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Tx</a:t>
                      </a: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Switching in Uplink 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DL_intrpt_combos_TxSW_R18-Core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2022/12/14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4"/>
                        </a:rPr>
                        <a:t>RP-222288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960294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Rel-18 downlink interruption for NR and EN-DC band combinations at dynamic Tx Switching in Uplink 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DL_intrpt_combos_TxSW_R18-Perf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2022/12/14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4"/>
                        </a:rPr>
                        <a:t>RP-222288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970083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Adding new channel bandwidth(s) support to existing NR bands 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NR_bands_R18_BWs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0%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5"/>
                        </a:rPr>
                        <a:t>RP-222629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SR:</a:t>
                      </a:r>
                      <a:r>
                        <a:rPr lang="en-US" altLang="zh-CN" sz="10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US" altLang="zh-CN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RP‑222899, Revised</a:t>
                      </a:r>
                      <a:r>
                        <a:rPr lang="en-US" altLang="zh-CN" sz="10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WID: </a:t>
                      </a:r>
                      <a:r>
                        <a:rPr lang="en-US" altLang="zh-CN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RP‑222898. Add new requests.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970183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Adding new channel bandwidth(s) support to existing NR bands 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NR_bands_R18_BWs-Core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0%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5"/>
                        </a:rPr>
                        <a:t>RP-222629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2896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/>
              <a:t>Rel-18 spectrum related NR and LTE WI/SIs</a:t>
            </a:r>
            <a:r>
              <a:rPr lang="en-US" altLang="zh-CN" dirty="0"/>
              <a:t> </a:t>
            </a:r>
            <a:endParaRPr lang="ru-RU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6211267"/>
              </p:ext>
            </p:extLst>
          </p:nvPr>
        </p:nvGraphicFramePr>
        <p:xfrm>
          <a:off x="166990" y="1337553"/>
          <a:ext cx="11943945" cy="5228844"/>
        </p:xfrm>
        <a:graphic>
          <a:graphicData uri="http://schemas.openxmlformats.org/drawingml/2006/table">
            <a:tbl>
              <a:tblPr firstRow="1" firstCol="1" bandRow="1"/>
              <a:tblGrid>
                <a:gridCol w="582310"/>
                <a:gridCol w="4038600"/>
                <a:gridCol w="2146300"/>
                <a:gridCol w="1054100"/>
                <a:gridCol w="558800"/>
                <a:gridCol w="774700"/>
                <a:gridCol w="541061"/>
                <a:gridCol w="2248074"/>
              </a:tblGrid>
              <a:tr h="209903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UID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Name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Acronym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Target (dd/mm/</a:t>
                      </a:r>
                      <a:r>
                        <a:rPr lang="en-GB" sz="10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yyyy</a:t>
                      </a: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Old %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Change or comment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970084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Simultaneous Rx/</a:t>
                      </a:r>
                      <a:r>
                        <a:rPr lang="en-US" sz="1000" b="1" kern="0" dirty="0" err="1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Tx</a:t>
                      </a: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band combinations for NR CA/DC, NR SUL and LTE/NR DC in Rel-18 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LTE_NR_Simult_RxTx_R18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2"/>
                        </a:rPr>
                        <a:t>RP-222648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SR: RP‑223353, Revised</a:t>
                      </a:r>
                      <a:r>
                        <a:rPr lang="en-US" altLang="zh-CN" sz="10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WID: </a:t>
                      </a:r>
                      <a:r>
                        <a:rPr lang="en-US" altLang="zh-CN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RP‑223354. </a:t>
                      </a:r>
                      <a:r>
                        <a:rPr lang="en-US" altLang="zh-CN" sz="1000" b="1" i="0" kern="1200" dirty="0" smtClean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Internal TR 38.894.</a:t>
                      </a:r>
                      <a:endParaRPr lang="en-GB" sz="1000" b="1" i="0" kern="1200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970184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Simultaneous Rx/</a:t>
                      </a:r>
                      <a:r>
                        <a:rPr lang="en-US" sz="1000" kern="0" dirty="0" err="1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Tx</a:t>
                      </a: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band combinations for NR CA/DC, NR SUL and LTE/NR DC in Rel-18 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LTE_NR_Simult_RxTx_R18-Core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0%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2"/>
                        </a:rPr>
                        <a:t>RP-222648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970284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Simultaneous Rx/Tx band combinations for NR CA/DC, NR SUL and LTE/NR DC in Rel-18 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LTE_NR_Simult_RxTx_R18-Perf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2"/>
                        </a:rPr>
                        <a:t>RP-222648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  <a:tr h="13124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920071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New bands and bandwidth allocation for 5G terrestrial broadcast - part 2 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LTE_terr_bcast_bands_part2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2023/6/16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15%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3"/>
                        </a:rPr>
                        <a:t>RP-222224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SR: RP‑223379, Revised WID: RP‑223378. </a:t>
                      </a:r>
                      <a:r>
                        <a:rPr lang="en-US" altLang="zh-CN" sz="1000" b="1" i="0" kern="1200" dirty="0" smtClean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Add internal TR.</a:t>
                      </a:r>
                      <a:endParaRPr lang="en-GB" sz="1000" b="1" i="0" kern="1200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920171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New bands and bandwidth allocation for 5G terrestrial broadcast - part 2 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LTE_terr_bcast_bands_part2-Core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2023/6/16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15%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3"/>
                        </a:rPr>
                        <a:t>RP-222224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  <a:tr h="13124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950071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Introduction of LTE TDD band in 1670-1675 MHz 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LTE_TDD_1670_1675MHz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2022/12/16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25%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4"/>
                        </a:rPr>
                        <a:t>RP-220971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</a:t>
                      </a:r>
                      <a:r>
                        <a:rPr lang="en-US" altLang="zh-CN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SR: RP‑222830, Revised WID: RP‑222831. </a:t>
                      </a:r>
                      <a:r>
                        <a:rPr lang="en-US" altLang="zh-CN" sz="1000" b="1" i="0" kern="1200" dirty="0" smtClean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 completed.</a:t>
                      </a:r>
                      <a:endParaRPr lang="en-GB" sz="1000" b="1" i="0" kern="1200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950171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Introduction of LTE TDD band in 1670-1675 MHz 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LTE_TDD_1670_1675MHz-Core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2022/12/16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4"/>
                        </a:rPr>
                        <a:t>RP-220971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</a:t>
                      </a:r>
                      <a:r>
                        <a:rPr lang="en-US" altLang="zh-CN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950271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Introduction of LTE TDD band in 1670-1675 MHz 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LTE_TDD_1670_1675MHz-Perf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2022/12/16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4"/>
                        </a:rPr>
                        <a:t>RP-220971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</a:t>
                      </a:r>
                      <a:r>
                        <a:rPr lang="en-US" altLang="zh-CN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960099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Rel-18 LTE-Advanced Carrier Aggregation for x bands (2&lt;=x&lt;= 6) DL with y bands (y=1, 2) UL 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LTE_CA_R18_xBDL_yBUL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5"/>
                        </a:rPr>
                        <a:t>RP-222503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35%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SR: RP‑223345, Revised</a:t>
                      </a:r>
                      <a:r>
                        <a:rPr lang="en-US" altLang="zh-CN" sz="10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WID: </a:t>
                      </a:r>
                      <a:r>
                        <a:rPr lang="en-US" altLang="zh-CN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RP‑223346. Update</a:t>
                      </a:r>
                      <a:r>
                        <a:rPr lang="en-US" altLang="zh-CN" sz="10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requests.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960199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Rel-18 LTE-Advanced Carrier Aggregation for x bands (2&lt;=x&lt;= 6) DL with y bands (y=1, 2) UL 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LTE_CA_R18_xBDL_yBUL-Core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20%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5"/>
                        </a:rPr>
                        <a:t>RP-222503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35%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960299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Rel-18 LTE-Advanced Carrier Aggregation for x bands (2&lt;=x&lt;= 6) DL with y bands (y=1, 2) UL 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LTE_CA_R18_xBDL_yBUL-Perf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5"/>
                        </a:rPr>
                        <a:t>RP-222503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35%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961000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 intra-band contiguous Carrier Aggregation for band 8 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LTE_CA_intra_B8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2022/12/16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99%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6"/>
                        </a:rPr>
                        <a:t>RP-221846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SR: RP‑223433. </a:t>
                      </a:r>
                      <a:r>
                        <a:rPr lang="en-US" altLang="zh-CN" sz="1000" b="1" i="0" kern="1200" dirty="0" smtClean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 completed.</a:t>
                      </a:r>
                      <a:endParaRPr lang="en-GB" sz="1000" b="1" i="0" kern="1200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3EA"/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961100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LTE intra-band contiguous Carrier Aggregation for band 8 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LTE_CA_intra_B8-Core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2022/12/16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99%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6"/>
                        </a:rPr>
                        <a:t>RP-221846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1958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 smtClean="0"/>
              <a:t>Rel-17 NR </a:t>
            </a:r>
            <a:r>
              <a:rPr lang="en-US" altLang="zh-CN" b="1" dirty="0"/>
              <a:t>and LTE </a:t>
            </a:r>
            <a:r>
              <a:rPr lang="en-US" altLang="zh-CN" b="1" dirty="0" smtClean="0"/>
              <a:t>WI </a:t>
            </a:r>
            <a:r>
              <a:rPr lang="en-US" altLang="zh-CN" b="1" dirty="0" err="1" smtClean="0"/>
              <a:t>Perf</a:t>
            </a:r>
            <a:r>
              <a:rPr lang="en-US" altLang="zh-CN" b="1" dirty="0" smtClean="0"/>
              <a:t>. part</a:t>
            </a:r>
            <a:endParaRPr lang="ru-RU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170712"/>
              </p:ext>
            </p:extLst>
          </p:nvPr>
        </p:nvGraphicFramePr>
        <p:xfrm>
          <a:off x="166990" y="1337553"/>
          <a:ext cx="11943945" cy="3268980"/>
        </p:xfrm>
        <a:graphic>
          <a:graphicData uri="http://schemas.openxmlformats.org/drawingml/2006/table">
            <a:tbl>
              <a:tblPr firstRow="1" firstCol="1" bandRow="1"/>
              <a:tblGrid>
                <a:gridCol w="582310"/>
                <a:gridCol w="4038600"/>
                <a:gridCol w="2146300"/>
                <a:gridCol w="1054100"/>
                <a:gridCol w="558800"/>
                <a:gridCol w="774700"/>
                <a:gridCol w="541061"/>
                <a:gridCol w="2248074"/>
              </a:tblGrid>
              <a:tr h="209903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UID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Name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Acronym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Target (dd/mm/</a:t>
                      </a:r>
                      <a:r>
                        <a:rPr lang="en-GB" sz="10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yyyy</a:t>
                      </a: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Old %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Change or comment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860241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Extending current NR operation to 71GHz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NR_ext_to_71GHz-Perf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000" kern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2022/12/16</a:t>
                      </a:r>
                      <a:endParaRPr lang="zh-CN" alt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45%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2"/>
                        </a:rPr>
                        <a:t>RP-222656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85%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SR: RP‑223126. </a:t>
                      </a:r>
                      <a:r>
                        <a:rPr lang="en-US" altLang="zh-CN" sz="1000" b="1" i="0" kern="1200" dirty="0" smtClean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Extended to 2023/03/23.</a:t>
                      </a:r>
                      <a:endParaRPr lang="en-GB" sz="1000" b="1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860240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 dirty="0" err="1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</a:t>
                      </a: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. part: Further enhancements on MIMO for NR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NR_feMIMO-Perf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000" kern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2022/12/16</a:t>
                      </a:r>
                      <a:endParaRPr lang="zh-CN" alt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85%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3"/>
                        </a:rPr>
                        <a:t>RP-212535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SR: RP‑222928. </a:t>
                      </a:r>
                      <a:r>
                        <a:rPr lang="en-US" altLang="zh-CN" sz="1000" b="1" i="0" kern="1200" dirty="0" smtClean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Work completed.</a:t>
                      </a:r>
                      <a:endParaRPr lang="en-GB" sz="1000" b="1" i="0" kern="1200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900261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NR_cov_enh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 dirty="0" err="1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NR_cov_enh-Perf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000" kern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2022/12/16</a:t>
                      </a:r>
                      <a:endParaRPr lang="zh-CN" alt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4"/>
                        </a:rPr>
                        <a:t>RP-211566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354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SR: RP‑222943. </a:t>
                      </a:r>
                      <a:r>
                        <a:rPr lang="en-US" altLang="zh-CN" sz="1000" b="1" i="0" kern="1200" dirty="0" smtClean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Work completed.</a:t>
                      </a:r>
                      <a:endParaRPr lang="en-GB" altLang="zh-CN" sz="1000" b="1" i="0" kern="1200" dirty="0" smtClean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  <a:tr h="13124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900262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NR_redcap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NR_redcap-Perf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000" kern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2022/12/16</a:t>
                      </a:r>
                      <a:endParaRPr lang="zh-CN" alt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75%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5"/>
                        </a:rPr>
                        <a:t>RP-220966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354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SR:</a:t>
                      </a:r>
                      <a:r>
                        <a:rPr lang="en-US" altLang="zh-CN" sz="10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US" altLang="zh-CN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RP‑222736. </a:t>
                      </a:r>
                      <a:r>
                        <a:rPr lang="en-US" altLang="zh-CN" sz="1000" b="1" i="0" kern="1200" dirty="0" smtClean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Work completed.</a:t>
                      </a:r>
                      <a:endParaRPr lang="en-GB" altLang="zh-CN" sz="1000" b="1" i="0" kern="1200" dirty="0" smtClean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860245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 dirty="0" err="1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</a:t>
                      </a: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. Part: Enhanced </a:t>
                      </a:r>
                      <a:r>
                        <a:rPr lang="en-US" sz="1000" kern="0" dirty="0" err="1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IoT</a:t>
                      </a: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and URLLC support for NR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NR_IIOT_URLLC_enh-Perf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000" kern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2022/12/16</a:t>
                      </a:r>
                      <a:endParaRPr lang="zh-CN" alt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85%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6"/>
                        </a:rPr>
                        <a:t>RP-220152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354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SR: RP‑223027. </a:t>
                      </a:r>
                      <a:r>
                        <a:rPr lang="en-US" altLang="zh-CN" sz="1000" b="1" i="0" kern="1200" dirty="0" smtClean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Work completed.</a:t>
                      </a:r>
                      <a:endParaRPr lang="en-GB" altLang="zh-CN" sz="1000" b="1" i="0" kern="1200" dirty="0" smtClean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  <a:tr h="13124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860246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Solutions for NR for NTN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 dirty="0" err="1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NR_NTN_solutions-Perf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2022/12/16</a:t>
                      </a:r>
                      <a:endParaRPr lang="zh-CN" alt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35%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7"/>
                        </a:rPr>
                        <a:t>RP-222556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98%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SR: RP‑222739. </a:t>
                      </a:r>
                      <a:r>
                        <a:rPr lang="en-US" altLang="zh-CN" sz="1000" b="1" i="0" kern="1200" dirty="0" smtClean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TS 38.181 submitted. Extended to 2023/3/23</a:t>
                      </a:r>
                      <a:endParaRPr lang="en-GB" sz="1000" b="1" i="0" kern="1200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860251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 small data transmissions in INACTIVE state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NR_SmallData_INACTIVE-Perf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000" kern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2022/12/16</a:t>
                      </a:r>
                      <a:endParaRPr lang="zh-CN" alt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8"/>
                        </a:rPr>
                        <a:t>RP-222364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354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SR: RP‑222995. </a:t>
                      </a:r>
                      <a:r>
                        <a:rPr lang="en-US" altLang="zh-CN" sz="1000" b="1" i="0" kern="1200" dirty="0" smtClean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Work completed.</a:t>
                      </a:r>
                      <a:endParaRPr lang="en-GB" altLang="zh-CN" sz="1000" b="1" i="0" kern="1200" dirty="0" smtClean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930250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 repeaters 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NR_repeaters-Perf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2022/12/16</a:t>
                      </a:r>
                      <a:endParaRPr lang="zh-CN" alt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9"/>
                        </a:rPr>
                        <a:t>RP-222275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b="0" i="0" kern="1200" dirty="0" smtClean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SR: RP‑223158.</a:t>
                      </a:r>
                      <a:r>
                        <a:rPr lang="en-US" altLang="zh-CN" sz="10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US" altLang="zh-CN" sz="1000" b="1" i="0" kern="1200" dirty="0" smtClean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Work completed. TS 38.115-1 v1.0.0, TS 38.115-2 v1.0.0 are submitted for approval</a:t>
                      </a:r>
                      <a:endParaRPr lang="en-GB" sz="1000" b="1" i="0" kern="1200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5195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RAN4 new WI/SI proposals (Rel-18)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 smtClean="0"/>
              <a:t>New Rel-18 spectrum related WI proposals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New WIs related to 2Tx/3Tx and 4Rx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NR CA band combinations with dual SUL bands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New bands</a:t>
            </a:r>
            <a:endParaRPr lang="en-US" altLang="zh-CN" sz="12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196394"/>
              </p:ext>
            </p:extLst>
          </p:nvPr>
        </p:nvGraphicFramePr>
        <p:xfrm>
          <a:off x="401652" y="1914285"/>
          <a:ext cx="11133034" cy="11748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11410"/>
                <a:gridCol w="6827895"/>
                <a:gridCol w="2593729"/>
              </a:tblGrid>
              <a:tr h="0"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4" action="ppaction://hlinkfile"/>
                        </a:rPr>
                        <a:t>RP‑223026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Motivation of low band enhancement for handheld UE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OPPO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/>
                </a:tc>
              </a:tr>
              <a:tr h="152718"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5" action="ppaction://hlinkfile"/>
                        </a:rPr>
                        <a:t>RP‑223029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R18 New WI on low band enhancement for handheld UE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/>
                </a:tc>
                <a:tc>
                  <a:txBody>
                    <a:bodyPr/>
                    <a:lstStyle/>
                    <a:p>
                      <a:r>
                        <a:rPr lang="it-IT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OPPO, China Telecom, China Unicom, CMCC, NTT DoCoMo, Orange, Telecom Italia, T-Mobile USA, Vodafone,Verizon</a:t>
                      </a:r>
                      <a:endParaRPr lang="it-IT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6" action="ppaction://hlinkfile"/>
                        </a:rPr>
                        <a:t>RP‑223361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Motivation for HPUE with simultaneous 2Tx and 3Tx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Apple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7" action="ppaction://hlinkfile"/>
                        </a:rPr>
                        <a:t>RP‑223362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 New WI on HPUE with simultaneous 2Tx and 3Tx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Apple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8" action="ppaction://hlinkfile"/>
                        </a:rPr>
                        <a:t>RP‑223260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 on 4Rx support for NR FR1 bands in Rel-18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ZTE, </a:t>
                      </a:r>
                      <a:r>
                        <a:rPr lang="en-US" sz="10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Sanechips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/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9789754"/>
              </p:ext>
            </p:extLst>
          </p:nvPr>
        </p:nvGraphicFramePr>
        <p:xfrm>
          <a:off x="401652" y="3640621"/>
          <a:ext cx="11133033" cy="5220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11409"/>
                <a:gridCol w="6827895"/>
                <a:gridCol w="2593729"/>
              </a:tblGrid>
              <a:tr h="150495"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9" action="ppaction://hlinkfile"/>
                        </a:rPr>
                        <a:t>RP‑222955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Motivation for NR CA band combinations with dual SUL bands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China Telecom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/>
                </a:tc>
              </a:tr>
              <a:tr h="150495"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10" action="ppaction://hlinkfile"/>
                        </a:rPr>
                        <a:t>RP‑223076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Motivation on NR CA band combinations with dual SUL bands in Rel-18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CMCC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/>
                </a:tc>
              </a:tr>
              <a:tr h="150495"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11" action="ppaction://hlinkfile"/>
                        </a:rPr>
                        <a:t>RP‑223075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WID: NR CA band combinations with dual SUL bands in Rel-18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CMCC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/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5971251"/>
              </p:ext>
            </p:extLst>
          </p:nvPr>
        </p:nvGraphicFramePr>
        <p:xfrm>
          <a:off x="401651" y="4714157"/>
          <a:ext cx="11133034" cy="10440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02341"/>
                <a:gridCol w="6836963"/>
                <a:gridCol w="2593730"/>
              </a:tblGrid>
              <a:tr h="150495">
                <a:tc>
                  <a:txBody>
                    <a:bodyPr/>
                    <a:lstStyle/>
                    <a:p>
                      <a:pPr algn="l"/>
                      <a:r>
                        <a:rPr lang="en-US" sz="10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12" action="ppaction://hlinkfile"/>
                        </a:rPr>
                        <a:t>RP‑222735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n-NO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 for 900MHz NR Band</a:t>
                      </a:r>
                      <a:endParaRPr lang="nn-NO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Anterix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/>
                </a:tc>
              </a:tr>
              <a:tr h="150495">
                <a:tc>
                  <a:txBody>
                    <a:bodyPr/>
                    <a:lstStyle/>
                    <a:p>
                      <a:pPr algn="l"/>
                      <a:r>
                        <a:rPr lang="en-US" sz="10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13" action="ppaction://hlinkfile"/>
                        </a:rPr>
                        <a:t>RP‑222734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 for 900MHz LTE Band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Anterix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/>
                </a:tc>
              </a:tr>
              <a:tr h="150495">
                <a:tc>
                  <a:txBody>
                    <a:bodyPr/>
                    <a:lstStyle/>
                    <a:p>
                      <a:pPr algn="l"/>
                      <a:r>
                        <a:rPr lang="en-US" sz="10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14" action="ppaction://hlinkfile"/>
                        </a:rPr>
                        <a:t>RP‑222992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WID: Introduction of NR TDD band in 1670 – 1675 MHz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Ligado</a:t>
                      </a:r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Networks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/>
                </a:tc>
              </a:tr>
              <a:tr h="150495"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15" action="ppaction://hlinkfile"/>
                        </a:rPr>
                        <a:t>RP‑223247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Discussion on </a:t>
                      </a:r>
                      <a:r>
                        <a:rPr lang="en-US" sz="10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IoT</a:t>
                      </a:r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NTN new bands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/>
                </a:tc>
                <a:tc>
                  <a:txBody>
                    <a:bodyPr/>
                    <a:lstStyle/>
                    <a:p>
                      <a:r>
                        <a:rPr lang="en-US" sz="10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MediaTek</a:t>
                      </a:r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Inc.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/>
                </a:tc>
              </a:tr>
              <a:tr h="150495"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16" action="ppaction://hlinkfile"/>
                        </a:rPr>
                        <a:t>RP‑222998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Motivation for a New WID on Introduction of the Satellite L-/S-Band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/>
                </a:tc>
                <a:tc>
                  <a:txBody>
                    <a:bodyPr/>
                    <a:lstStyle/>
                    <a:p>
                      <a:r>
                        <a:rPr lang="en-US" sz="10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Globalstar</a:t>
                      </a:r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Apple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/>
                </a:tc>
              </a:tr>
              <a:tr h="150495"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17" action="ppaction://hlinkfile"/>
                        </a:rPr>
                        <a:t>RP‑223431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 on Introduction of the Satellite L-/S-Band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/>
                </a:tc>
                <a:tc>
                  <a:txBody>
                    <a:bodyPr/>
                    <a:lstStyle/>
                    <a:p>
                      <a:r>
                        <a:rPr lang="en-US" sz="10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Globalstar</a:t>
                      </a:r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Apple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6497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Summary (1/2)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507319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In </a:t>
            </a:r>
            <a:r>
              <a:rPr lang="en-US" sz="1400" dirty="0" smtClean="0"/>
              <a:t>Q4 2022, </a:t>
            </a:r>
            <a:r>
              <a:rPr lang="en-US" sz="1400" dirty="0"/>
              <a:t>RAN4 had </a:t>
            </a:r>
            <a:r>
              <a:rPr lang="en-US" sz="1400" dirty="0" smtClean="0"/>
              <a:t>one e-meetings</a:t>
            </a:r>
            <a:r>
              <a:rPr lang="en-US" sz="1400" dirty="0"/>
              <a:t>, i.e., </a:t>
            </a:r>
            <a:r>
              <a:rPr lang="en-US" sz="1400" dirty="0" smtClean="0"/>
              <a:t>RAN4#104-bis-e and one face-to-face meeting, i.e., RAN4#105 in Toulouse</a:t>
            </a:r>
            <a:endParaRPr lang="en-US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RAN4#104-bis-e meeting, 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00" dirty="0"/>
              <a:t>Totally </a:t>
            </a:r>
            <a:r>
              <a:rPr lang="en-US" sz="1000" dirty="0" smtClean="0"/>
              <a:t>98 </a:t>
            </a:r>
            <a:r>
              <a:rPr lang="en-US" sz="1000" dirty="0"/>
              <a:t>email threads were arranged with a moderator per thread in three parallel sessions (Main, RRM, </a:t>
            </a:r>
            <a:r>
              <a:rPr lang="en-US" sz="1000" dirty="0" err="1"/>
              <a:t>BSRF_Demod_Test</a:t>
            </a:r>
            <a:r>
              <a:rPr lang="en-US" sz="1000" dirty="0"/>
              <a:t>). 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00" dirty="0" smtClean="0"/>
              <a:t>21 </a:t>
            </a:r>
            <a:r>
              <a:rPr lang="en-US" sz="1000" dirty="0"/>
              <a:t>GTW calls </a:t>
            </a:r>
            <a:r>
              <a:rPr lang="en-US" sz="1000" dirty="0" smtClean="0"/>
              <a:t>(</a:t>
            </a:r>
            <a:r>
              <a:rPr lang="en-US" sz="1000" dirty="0"/>
              <a:t>7</a:t>
            </a:r>
            <a:r>
              <a:rPr lang="en-US" sz="1000" dirty="0" smtClean="0"/>
              <a:t> </a:t>
            </a:r>
            <a:r>
              <a:rPr lang="en-US" sz="1000" dirty="0"/>
              <a:t>GTW </a:t>
            </a:r>
            <a:r>
              <a:rPr lang="en-US" altLang="zh-CN" sz="1000" dirty="0"/>
              <a:t>for </a:t>
            </a:r>
            <a:r>
              <a:rPr lang="en-US" altLang="zh-CN" sz="1000" dirty="0" smtClean="0"/>
              <a:t>each of Main, RRM and </a:t>
            </a:r>
            <a:r>
              <a:rPr lang="en-US" altLang="zh-CN" sz="1000" dirty="0" err="1" smtClean="0"/>
              <a:t>BSRF_Demod_Test</a:t>
            </a:r>
            <a:r>
              <a:rPr lang="en-US" altLang="zh-CN" sz="1000" dirty="0" smtClean="0"/>
              <a:t> sessions</a:t>
            </a:r>
            <a:r>
              <a:rPr lang="en-US" sz="1000" dirty="0" smtClean="0"/>
              <a:t>) </a:t>
            </a:r>
            <a:r>
              <a:rPr lang="en-US" sz="1000" dirty="0"/>
              <a:t>were used to treat critical or controversial topics.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00" dirty="0" smtClean="0"/>
              <a:t>The overtime for each GTW is less than half an hour.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00" dirty="0" smtClean="0"/>
              <a:t>No agenda for Rel-15 and Rel-16 maintenance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RAN4#105 meeting: f2f meeting is </a:t>
            </a:r>
            <a:r>
              <a:rPr lang="en-US" altLang="zh-CN" sz="1200" smtClean="0"/>
              <a:t>more efficient!</a:t>
            </a:r>
            <a:endParaRPr lang="en-US" altLang="zh-CN" sz="1200" dirty="0" smtClean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00" dirty="0" smtClean="0"/>
              <a:t>Limited agendas for Rel-15/16/17 maintenance were set for the first face-to-face meeting after three years.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00" dirty="0" smtClean="0"/>
              <a:t>Totally 105 topic moderators are assigned to help providing the summary of open issues before the meeting to facilitate discussions online.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00" dirty="0" smtClean="0"/>
              <a:t>Three parallel sessions (Main, RRM, and </a:t>
            </a:r>
            <a:r>
              <a:rPr lang="en-US" sz="1000" dirty="0" err="1" smtClean="0"/>
              <a:t>BSRF_Demod_Test</a:t>
            </a:r>
            <a:r>
              <a:rPr lang="en-US" sz="1000" dirty="0" smtClean="0"/>
              <a:t>) as before.</a:t>
            </a:r>
            <a:endParaRPr lang="en-US" sz="10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Rel-15 </a:t>
            </a:r>
            <a:r>
              <a:rPr lang="en-US" altLang="zh-CN" sz="1400" dirty="0"/>
              <a:t>and Rel-16 </a:t>
            </a:r>
            <a:r>
              <a:rPr lang="en-US" altLang="zh-CN" sz="1400" dirty="0" smtClean="0"/>
              <a:t>maintenance</a:t>
            </a:r>
            <a:endParaRPr lang="en-US" altLang="zh-CN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In RAN4#105, there were totally 201 contributions for Rel-15 or Rel-16 maintenance, which is still high, although the limited agenda was set.</a:t>
            </a:r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>
                <a:cs typeface="+mn-cs"/>
              </a:rPr>
              <a:t>Rel-17 WI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err="1" smtClean="0"/>
              <a:t>Perf</a:t>
            </a:r>
            <a:r>
              <a:rPr lang="en-US" altLang="zh-CN" sz="1200" dirty="0" smtClean="0"/>
              <a:t>. Part of most WIs were completed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NR_ext_to_71GHz-Perf and NTN </a:t>
            </a:r>
            <a:r>
              <a:rPr lang="en-US" altLang="zh-CN" sz="1200" dirty="0" err="1" smtClean="0"/>
              <a:t>Perf</a:t>
            </a:r>
            <a:r>
              <a:rPr lang="en-US" altLang="zh-CN" sz="1200" dirty="0" smtClean="0"/>
              <a:t> </a:t>
            </a:r>
          </a:p>
          <a:p>
            <a:pPr marL="457176" lvl="1" indent="0" defTabSz="719138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200" dirty="0"/>
              <a:t>	</a:t>
            </a:r>
            <a:r>
              <a:rPr lang="en-US" altLang="zh-CN" sz="1200" dirty="0" smtClean="0"/>
              <a:t>need be extended</a:t>
            </a:r>
          </a:p>
          <a:p>
            <a:pPr lvl="1" defTabSz="719138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Rel-17 maintenance workload is still high</a:t>
            </a:r>
          </a:p>
        </p:txBody>
      </p:sp>
      <p:sp>
        <p:nvSpPr>
          <p:cNvPr id="5" name="矩形 4"/>
          <p:cNvSpPr/>
          <p:nvPr/>
        </p:nvSpPr>
        <p:spPr>
          <a:xfrm>
            <a:off x="5267845" y="4716240"/>
            <a:ext cx="28738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latin typeface="+mj-ea"/>
                <a:ea typeface="+mj-ea"/>
              </a:rPr>
              <a:t>The </a:t>
            </a:r>
            <a:r>
              <a:rPr lang="en-US" sz="1200" b="1" dirty="0" err="1">
                <a:latin typeface="+mj-ea"/>
                <a:ea typeface="+mj-ea"/>
              </a:rPr>
              <a:t>Perf</a:t>
            </a:r>
            <a:r>
              <a:rPr lang="en-US" sz="1200" b="1" dirty="0">
                <a:latin typeface="+mj-ea"/>
                <a:ea typeface="+mj-ea"/>
              </a:rPr>
              <a:t>. parts of </a:t>
            </a:r>
            <a:r>
              <a:rPr lang="en-US" sz="1200" b="1" dirty="0" smtClean="0">
                <a:latin typeface="+mj-ea"/>
                <a:ea typeface="+mj-ea"/>
              </a:rPr>
              <a:t>following </a:t>
            </a:r>
            <a:r>
              <a:rPr lang="en-US" sz="1200" b="1" dirty="0">
                <a:latin typeface="+mj-ea"/>
                <a:ea typeface="+mj-ea"/>
              </a:rPr>
              <a:t>WIs are closed</a:t>
            </a:r>
          </a:p>
        </p:txBody>
      </p:sp>
      <p:sp>
        <p:nvSpPr>
          <p:cNvPr id="7" name="矩形 6"/>
          <p:cNvSpPr/>
          <p:nvPr/>
        </p:nvSpPr>
        <p:spPr>
          <a:xfrm>
            <a:off x="8440671" y="4716240"/>
            <a:ext cx="346829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latin typeface="+mj-ea"/>
                <a:ea typeface="+mj-ea"/>
              </a:rPr>
              <a:t>The </a:t>
            </a:r>
            <a:r>
              <a:rPr lang="en-US" sz="1200" b="1" dirty="0" err="1" smtClean="0">
                <a:latin typeface="+mj-ea"/>
                <a:ea typeface="+mj-ea"/>
              </a:rPr>
              <a:t>Perf</a:t>
            </a:r>
            <a:r>
              <a:rPr lang="en-US" sz="1200" b="1" dirty="0" smtClean="0">
                <a:latin typeface="+mj-ea"/>
                <a:ea typeface="+mj-ea"/>
              </a:rPr>
              <a:t> </a:t>
            </a:r>
            <a:r>
              <a:rPr lang="en-US" sz="1200" b="1" dirty="0">
                <a:latin typeface="+mj-ea"/>
                <a:ea typeface="+mj-ea"/>
              </a:rPr>
              <a:t>parts </a:t>
            </a:r>
            <a:r>
              <a:rPr lang="en-US" sz="1200" b="1" dirty="0" smtClean="0">
                <a:latin typeface="+mj-ea"/>
                <a:ea typeface="+mj-ea"/>
              </a:rPr>
              <a:t>to be extended to March 2023</a:t>
            </a:r>
            <a:endParaRPr lang="en-US" sz="1200" b="1" dirty="0">
              <a:latin typeface="+mj-ea"/>
              <a:ea typeface="+mj-ea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9364348"/>
              </p:ext>
            </p:extLst>
          </p:nvPr>
        </p:nvGraphicFramePr>
        <p:xfrm>
          <a:off x="9159218" y="5154417"/>
          <a:ext cx="2271513" cy="3141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71513"/>
              </a:tblGrid>
              <a:tr h="15360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smtClean="0">
                          <a:effectLst/>
                          <a:latin typeface="+mj-ea"/>
                          <a:ea typeface="+mj-ea"/>
                        </a:rPr>
                        <a:t>NR_ext_to_71GHz-Perf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55" marR="4655" marT="4655" marB="0">
                    <a:noFill/>
                  </a:tcPr>
                </a:tc>
              </a:tr>
              <a:tr h="15360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 smtClean="0">
                          <a:effectLst/>
                          <a:latin typeface="+mj-ea"/>
                          <a:ea typeface="+mj-ea"/>
                        </a:rPr>
                        <a:t>NR_NTN_solutions-Perf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55" marR="4655" marT="4655" marB="0">
                    <a:noFill/>
                  </a:tcPr>
                </a:tc>
              </a:tr>
            </a:tbl>
          </a:graphicData>
        </a:graphic>
      </p:graphicFrame>
      <p:cxnSp>
        <p:nvCxnSpPr>
          <p:cNvPr id="17" name="直接连接符 16"/>
          <p:cNvCxnSpPr/>
          <p:nvPr/>
        </p:nvCxnSpPr>
        <p:spPr bwMode="auto">
          <a:xfrm>
            <a:off x="8431146" y="5150163"/>
            <a:ext cx="4080" cy="908266"/>
          </a:xfrm>
          <a:prstGeom prst="line">
            <a:avLst/>
          </a:prstGeom>
          <a:noFill/>
          <a:ln w="19050" cap="flat" cmpd="sng" algn="ctr">
            <a:solidFill>
              <a:schemeClr val="accent4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3072136"/>
              </p:ext>
            </p:extLst>
          </p:nvPr>
        </p:nvGraphicFramePr>
        <p:xfrm>
          <a:off x="5777646" y="5150163"/>
          <a:ext cx="2469264" cy="100425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69264"/>
              </a:tblGrid>
              <a:tr h="172536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smtClean="0">
                          <a:effectLst/>
                          <a:latin typeface="+mj-ea"/>
                          <a:ea typeface="+mj-ea"/>
                        </a:rPr>
                        <a:t>NR_FeMIMO-Perf</a:t>
                      </a:r>
                      <a:r>
                        <a:rPr lang="en-US" sz="1000" u="none" strike="noStrike" baseline="0" dirty="0" smtClean="0">
                          <a:effectLst/>
                          <a:latin typeface="+mj-ea"/>
                          <a:ea typeface="+mj-ea"/>
                        </a:rPr>
                        <a:t> (RRM, </a:t>
                      </a:r>
                      <a:r>
                        <a:rPr lang="en-US" sz="1000" u="none" strike="noStrike" baseline="0" dirty="0" err="1" smtClean="0">
                          <a:effectLst/>
                          <a:latin typeface="+mj-ea"/>
                          <a:ea typeface="+mj-ea"/>
                        </a:rPr>
                        <a:t>Demod</a:t>
                      </a:r>
                      <a:r>
                        <a:rPr lang="en-US" sz="1000" u="none" strike="noStrike" baseline="0" dirty="0" smtClean="0">
                          <a:effectLst/>
                          <a:latin typeface="+mj-ea"/>
                          <a:ea typeface="+mj-ea"/>
                        </a:rPr>
                        <a:t>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55" marR="4655" marT="4655" marB="0">
                    <a:noFill/>
                  </a:tcPr>
                </a:tc>
              </a:tr>
              <a:tr h="172536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 smtClean="0">
                          <a:effectLst/>
                          <a:latin typeface="+mj-ea"/>
                          <a:ea typeface="+mj-ea"/>
                        </a:rPr>
                        <a:t>NR_cov_enh-Perf</a:t>
                      </a:r>
                      <a:r>
                        <a:rPr lang="en-US" sz="1000" u="none" strike="noStrike" baseline="0" dirty="0" smtClean="0">
                          <a:effectLst/>
                          <a:latin typeface="+mj-ea"/>
                          <a:ea typeface="+mj-ea"/>
                        </a:rPr>
                        <a:t> (</a:t>
                      </a:r>
                      <a:r>
                        <a:rPr lang="en-US" sz="1000" u="none" strike="noStrike" baseline="0" dirty="0" err="1" smtClean="0">
                          <a:effectLst/>
                          <a:latin typeface="+mj-ea"/>
                          <a:ea typeface="+mj-ea"/>
                        </a:rPr>
                        <a:t>Demod</a:t>
                      </a:r>
                      <a:r>
                        <a:rPr lang="en-US" sz="1000" u="none" strike="noStrike" baseline="0" dirty="0" smtClean="0">
                          <a:effectLst/>
                          <a:latin typeface="+mj-ea"/>
                          <a:ea typeface="+mj-ea"/>
                        </a:rPr>
                        <a:t>)</a:t>
                      </a:r>
                    </a:p>
                  </a:txBody>
                  <a:tcPr marL="4655" marR="4655" marT="4655" marB="0">
                    <a:noFill/>
                  </a:tcPr>
                </a:tc>
              </a:tr>
              <a:tr h="172536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u="none" strike="noStrike" kern="1200" dirty="0" err="1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NR_redcap-Perf</a:t>
                      </a:r>
                      <a:r>
                        <a:rPr lang="en-US" altLang="zh-CN" sz="10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 (RRM, </a:t>
                      </a:r>
                      <a:r>
                        <a:rPr lang="en-US" altLang="zh-CN" sz="1000" b="0" i="0" u="none" strike="noStrike" kern="1200" baseline="0" dirty="0" err="1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Demod</a:t>
                      </a:r>
                      <a:r>
                        <a:rPr lang="en-US" altLang="zh-CN" sz="10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)</a:t>
                      </a:r>
                      <a:endParaRPr lang="en-US" altLang="zh-CN" sz="10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4655" marR="4655" marT="4655" marB="0">
                    <a:noFill/>
                  </a:tcPr>
                </a:tc>
              </a:tr>
              <a:tr h="172536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 smtClean="0">
                          <a:effectLst/>
                          <a:latin typeface="+mj-ea"/>
                          <a:ea typeface="+mj-ea"/>
                        </a:rPr>
                        <a:t>NR_IIOT_URLLC_enh-Perf</a:t>
                      </a:r>
                      <a:r>
                        <a:rPr lang="en-US" sz="1000" u="none" strike="noStrike" baseline="0" dirty="0" smtClean="0">
                          <a:effectLst/>
                          <a:latin typeface="+mj-ea"/>
                          <a:ea typeface="+mj-ea"/>
                        </a:rPr>
                        <a:t> (</a:t>
                      </a:r>
                      <a:r>
                        <a:rPr lang="en-US" sz="1000" u="none" strike="noStrike" baseline="0" dirty="0" err="1" smtClean="0">
                          <a:effectLst/>
                          <a:latin typeface="+mj-ea"/>
                          <a:ea typeface="+mj-ea"/>
                        </a:rPr>
                        <a:t>Demod</a:t>
                      </a:r>
                      <a:r>
                        <a:rPr lang="en-US" sz="1000" u="none" strike="noStrike" baseline="0" dirty="0" smtClean="0">
                          <a:effectLst/>
                          <a:latin typeface="+mj-ea"/>
                          <a:ea typeface="+mj-ea"/>
                        </a:rPr>
                        <a:t>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55" marR="4655" marT="4655" marB="0">
                    <a:noFill/>
                  </a:tcPr>
                </a:tc>
              </a:tr>
              <a:tr h="15360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 smtClean="0">
                          <a:effectLst/>
                          <a:latin typeface="+mj-ea"/>
                          <a:ea typeface="+mj-ea"/>
                        </a:rPr>
                        <a:t>NR_SmallData_INACTIVE-Perf</a:t>
                      </a:r>
                      <a:r>
                        <a:rPr lang="en-US" sz="1000" u="none" strike="noStrike" baseline="0" dirty="0" smtClean="0">
                          <a:effectLst/>
                          <a:latin typeface="+mj-ea"/>
                          <a:ea typeface="+mj-ea"/>
                        </a:rPr>
                        <a:t> (RRM)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55" marR="4655" marT="4655" marB="0">
                    <a:noFill/>
                  </a:tcPr>
                </a:tc>
              </a:tr>
              <a:tr h="15360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 smtClean="0">
                          <a:effectLst/>
                          <a:latin typeface="+mj-ea"/>
                          <a:ea typeface="+mj-ea"/>
                        </a:rPr>
                        <a:t>NR_repeaters-Perf</a:t>
                      </a:r>
                      <a:r>
                        <a:rPr lang="en-US" sz="1000" u="none" strike="noStrike" baseline="0" dirty="0" smtClean="0">
                          <a:effectLst/>
                          <a:latin typeface="+mj-ea"/>
                          <a:ea typeface="+mj-ea"/>
                        </a:rPr>
                        <a:t> (BS RF conformance)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655" marR="4655" marT="4655" marB="0">
                    <a:noFill/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 bwMode="auto">
          <a:xfrm>
            <a:off x="5114926" y="4662488"/>
            <a:ext cx="6700838" cy="1595438"/>
          </a:xfrm>
          <a:prstGeom prst="rect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3"/>
              </a:buBlip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1567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RAN4 new WI/SI proposals (Rel-18)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 smtClean="0"/>
              <a:t>New Rel-18 spectrum related WI proposals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New basket WI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MPR requirements for LTE intra-band CA with a CC gap larger than 35MHz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1247136"/>
              </p:ext>
            </p:extLst>
          </p:nvPr>
        </p:nvGraphicFramePr>
        <p:xfrm>
          <a:off x="401652" y="1983684"/>
          <a:ext cx="11133034" cy="1740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02341"/>
                <a:gridCol w="6836963"/>
                <a:gridCol w="2593730"/>
              </a:tblGrid>
              <a:tr h="150495"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4" action="ppaction://hlinkfile"/>
                        </a:rPr>
                        <a:t>RP‑222824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LTE bands for UE category M1&amp;M2 and/or NB1&amp;NB2 in Rel-18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Ericsson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/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0016355"/>
              </p:ext>
            </p:extLst>
          </p:nvPr>
        </p:nvGraphicFramePr>
        <p:xfrm>
          <a:off x="401652" y="2851181"/>
          <a:ext cx="11133034" cy="3480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02341"/>
                <a:gridCol w="6836963"/>
                <a:gridCol w="2593730"/>
              </a:tblGrid>
              <a:tr h="150495"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5" action="ppaction://hlinkfile"/>
                        </a:rPr>
                        <a:t>RP‑223287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Motivation for MPR requirements for LTE </a:t>
                      </a:r>
                      <a:r>
                        <a:rPr lang="en-US" sz="10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itrabCA</a:t>
                      </a:r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with a CC gap larger than 35 MHz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Vodafone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/>
                </a:tc>
              </a:tr>
              <a:tr h="150495"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6" action="ppaction://hlinkfile"/>
                        </a:rPr>
                        <a:t>RP‑223365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WID: MPR requirements for LTE </a:t>
                      </a:r>
                      <a:r>
                        <a:rPr lang="en-US" sz="10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intraband</a:t>
                      </a:r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CA with &gt;35 MHz CC gap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Vodafone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3372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RAN4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related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issues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 smtClean="0"/>
              <a:t>RAN#97-e tasks to RAN4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Analysis of options for BWP </a:t>
            </a:r>
            <a:r>
              <a:rPr lang="en-US" altLang="zh-CN" sz="1200" dirty="0" err="1" smtClean="0"/>
              <a:t>withoutRestriction</a:t>
            </a:r>
            <a:endParaRPr lang="en-US" altLang="zh-CN" sz="1200" dirty="0" smtClean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LS was send from RAN4 to RAN. Multiple optional solutions were listed and down-selection would be needed</a:t>
            </a:r>
          </a:p>
          <a:p>
            <a:pPr marL="914354" lvl="2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200" dirty="0" smtClean="0"/>
              <a:t> </a:t>
            </a: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9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9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9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9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Study </a:t>
            </a:r>
            <a:r>
              <a:rPr lang="en-US" altLang="zh-CN" sz="1200" dirty="0"/>
              <a:t>of 2Rx exception for U6GHz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R4-2220838 CR </a:t>
            </a:r>
            <a:r>
              <a:rPr lang="en-US" altLang="zh-CN" sz="1200" dirty="0"/>
              <a:t>to 38.101-1: 4 Rx support for </a:t>
            </a:r>
            <a:r>
              <a:rPr lang="en-US" altLang="zh-CN" sz="1200" dirty="0" smtClean="0"/>
              <a:t>n104 was agreed in RAN4. </a:t>
            </a:r>
            <a:endParaRPr lang="en-US" altLang="zh-CN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More discussions will be needed in RAN4 and no action is expected in RAN.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Inconsistency </a:t>
            </a:r>
            <a:r>
              <a:rPr lang="en-US" altLang="zh-CN" sz="1200" dirty="0"/>
              <a:t>issue for intra-band EN-DC band </a:t>
            </a:r>
            <a:r>
              <a:rPr lang="en-US" altLang="zh-CN" sz="1200" dirty="0" smtClean="0"/>
              <a:t>combinations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More </a:t>
            </a:r>
            <a:r>
              <a:rPr lang="en-US" altLang="zh-CN" sz="1200" dirty="0"/>
              <a:t>discussions are expected in future RAN2 and RAN4 meetings</a:t>
            </a:r>
            <a:r>
              <a:rPr lang="en-US" altLang="zh-CN" sz="1200" dirty="0" smtClean="0"/>
              <a:t>. No action in RAN.</a:t>
            </a:r>
            <a:endParaRPr lang="en-US" altLang="zh-CN" sz="120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5423601"/>
              </p:ext>
            </p:extLst>
          </p:nvPr>
        </p:nvGraphicFramePr>
        <p:xfrm>
          <a:off x="401652" y="2203737"/>
          <a:ext cx="11133033" cy="19140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695061"/>
                <a:gridCol w="6831791"/>
                <a:gridCol w="2606181"/>
              </a:tblGrid>
              <a:tr h="15049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sng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4"/>
                        </a:rPr>
                        <a:t>RP‑222725</a:t>
                      </a:r>
                      <a:endParaRPr lang="en-US" sz="1000" b="0" i="0" u="sng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LS on BWP operation without bandwidth restriction (R4-2220437; to: RAN; cc: RAN2, RAN1; contact: vivo)</a:t>
                      </a:r>
                    </a:p>
                  </a:txBody>
                  <a:tcPr marL="45720" marR="45720" marT="10800" marB="1080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</a:t>
                      </a:r>
                    </a:p>
                  </a:txBody>
                  <a:tcPr marL="45720" marR="45720" marT="10800" marB="10800"/>
                </a:tc>
              </a:tr>
              <a:tr h="15049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sng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5"/>
                        </a:rPr>
                        <a:t>RP‑222923</a:t>
                      </a:r>
                      <a:endParaRPr lang="en-US" sz="1000" b="0" i="0" u="sng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Support of BWP without restriction</a:t>
                      </a:r>
                    </a:p>
                  </a:txBody>
                  <a:tcPr marL="45720" marR="45720" marT="10800" marB="1080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Qualcomm Incorporated</a:t>
                      </a:r>
                    </a:p>
                  </a:txBody>
                  <a:tcPr marL="45720" marR="45720" marT="10800" marB="10800"/>
                </a:tc>
              </a:tr>
              <a:tr h="15049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sng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6"/>
                        </a:rPr>
                        <a:t>RP‑222963</a:t>
                      </a:r>
                      <a:endParaRPr lang="en-US" sz="1000" b="0" i="0" u="sng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On BWP without restriction</a:t>
                      </a:r>
                    </a:p>
                  </a:txBody>
                  <a:tcPr marL="45720" marR="45720" marT="10800" marB="1080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Nokia, Nokia Shanghai Bell</a:t>
                      </a:r>
                    </a:p>
                  </a:txBody>
                  <a:tcPr marL="45720" marR="45720" marT="10800" marB="10800"/>
                </a:tc>
              </a:tr>
              <a:tr h="15049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sng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7"/>
                        </a:rPr>
                        <a:t>RP‑223030</a:t>
                      </a:r>
                      <a:endParaRPr lang="en-US" sz="1000" b="0" i="0" u="sng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Consideration on solutions for BWP operation without bandwidth restriction</a:t>
                      </a:r>
                    </a:p>
                  </a:txBody>
                  <a:tcPr marL="45720" marR="45720" marT="10800" marB="1080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OPPO</a:t>
                      </a:r>
                    </a:p>
                  </a:txBody>
                  <a:tcPr marL="45720" marR="45720" marT="10800" marB="10800"/>
                </a:tc>
              </a:tr>
              <a:tr h="15049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sng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8"/>
                        </a:rPr>
                        <a:t>RP‑223074</a:t>
                      </a:r>
                      <a:endParaRPr lang="en-US" sz="1000" b="0" i="0" u="sng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Discussion on options for "bwp-WithoutRestriction"</a:t>
                      </a:r>
                    </a:p>
                  </a:txBody>
                  <a:tcPr marL="45720" marR="45720" marT="10800" marB="1080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CMCC</a:t>
                      </a:r>
                    </a:p>
                  </a:txBody>
                  <a:tcPr marL="45720" marR="45720" marT="10800" marB="10800"/>
                </a:tc>
              </a:tr>
              <a:tr h="15049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sng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9"/>
                        </a:rPr>
                        <a:t>RP‑223113</a:t>
                      </a:r>
                      <a:endParaRPr lang="en-US" sz="1000" b="0" i="0" u="sng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Discussion on BWP operation without restriction</a:t>
                      </a:r>
                    </a:p>
                  </a:txBody>
                  <a:tcPr marL="45720" marR="45720" marT="10800" marB="1080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vivo</a:t>
                      </a:r>
                    </a:p>
                  </a:txBody>
                  <a:tcPr marL="45720" marR="45720" marT="10800" marB="10800"/>
                </a:tc>
              </a:tr>
              <a:tr h="15049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sng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10"/>
                        </a:rPr>
                        <a:t>RP‑223149</a:t>
                      </a:r>
                      <a:endParaRPr lang="en-US" sz="1000" b="0" i="0" u="sng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Discussion on BWP operation without bandwidth restriction</a:t>
                      </a:r>
                    </a:p>
                  </a:txBody>
                  <a:tcPr marL="45720" marR="45720" marT="10800" marB="1080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CATT</a:t>
                      </a:r>
                    </a:p>
                  </a:txBody>
                  <a:tcPr marL="45720" marR="45720" marT="10800" marB="10800"/>
                </a:tc>
              </a:tr>
              <a:tr h="15049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sng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11"/>
                        </a:rPr>
                        <a:t>RP‑223175</a:t>
                      </a:r>
                      <a:endParaRPr lang="en-US" sz="1000" b="0" i="0" u="sng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On BWP without restriction</a:t>
                      </a:r>
                    </a:p>
                  </a:txBody>
                  <a:tcPr marL="45720" marR="45720" marT="10800" marB="1080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Apple</a:t>
                      </a:r>
                    </a:p>
                  </a:txBody>
                  <a:tcPr marL="45720" marR="45720" marT="10800" marB="10800"/>
                </a:tc>
              </a:tr>
              <a:tr h="15049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sng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12"/>
                        </a:rPr>
                        <a:t>RP‑223248</a:t>
                      </a:r>
                      <a:endParaRPr lang="en-US" sz="1000" b="0" i="0" u="sng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Discussion on BWP without Restriction</a:t>
                      </a:r>
                    </a:p>
                  </a:txBody>
                  <a:tcPr marL="45720" marR="45720" marT="10800" marB="1080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MediaTek</a:t>
                      </a: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Inc.</a:t>
                      </a:r>
                    </a:p>
                  </a:txBody>
                  <a:tcPr marL="45720" marR="45720" marT="10800" marB="10800"/>
                </a:tc>
              </a:tr>
              <a:tr h="15049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sng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13"/>
                        </a:rPr>
                        <a:t>RP‑223366</a:t>
                      </a:r>
                      <a:endParaRPr lang="en-US" sz="1000" b="0" i="0" u="sng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Way forward on solution for BWP operation without restriction</a:t>
                      </a:r>
                    </a:p>
                  </a:txBody>
                  <a:tcPr marL="45720" marR="45720" marT="10800" marB="1080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Ericsson</a:t>
                      </a:r>
                    </a:p>
                  </a:txBody>
                  <a:tcPr marL="45720" marR="45720" marT="10800" marB="10800"/>
                </a:tc>
              </a:tr>
              <a:tr h="150495">
                <a:tc>
                  <a:txBody>
                    <a:bodyPr/>
                    <a:lstStyle/>
                    <a:p>
                      <a:pPr marL="0" algn="l" defTabSz="914354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14" action="ppaction://hlinkfile"/>
                        </a:rPr>
                        <a:t>RP‑223172</a:t>
                      </a:r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marT="10800" marB="1080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354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Motivation of WID revision for R18 </a:t>
                      </a:r>
                      <a:r>
                        <a:rPr lang="en-US" sz="10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eFeRRM</a:t>
                      </a:r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marT="10800" marB="10800"/>
                </a:tc>
                <a:tc>
                  <a:txBody>
                    <a:bodyPr/>
                    <a:lstStyle/>
                    <a:p>
                      <a:pPr marL="0" algn="l" defTabSz="914354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Apple</a:t>
                      </a:r>
                    </a:p>
                  </a:txBody>
                  <a:tcPr marL="45720" marR="45720" marT="10800" marB="10800"/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927860"/>
              </p:ext>
            </p:extLst>
          </p:nvPr>
        </p:nvGraphicFramePr>
        <p:xfrm>
          <a:off x="401651" y="6101396"/>
          <a:ext cx="11133034" cy="1740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02341"/>
                <a:gridCol w="6836963"/>
                <a:gridCol w="2593730"/>
              </a:tblGrid>
              <a:tr h="150495"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15" action="ppaction://hlinkfile"/>
                        </a:rPr>
                        <a:t>RP‑222728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LS on </a:t>
                      </a:r>
                      <a:r>
                        <a:rPr lang="en-US" sz="10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intraBandENDC</a:t>
                      </a:r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-Support (R4-2220837; to: RAN2; cc: RAN; contact: Huawei)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980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RAN4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related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issues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/>
              <a:t>RAN#97-e </a:t>
            </a:r>
            <a:r>
              <a:rPr lang="en-US" altLang="zh-CN" sz="1400" dirty="0" smtClean="0"/>
              <a:t>tasks to RAN4</a:t>
            </a:r>
            <a:endParaRPr lang="en-US" altLang="zh-CN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CRs </a:t>
            </a:r>
            <a:r>
              <a:rPr lang="en-US" altLang="zh-CN" sz="1200" dirty="0"/>
              <a:t>for Canada and US band </a:t>
            </a:r>
            <a:r>
              <a:rPr lang="en-US" altLang="zh-CN" sz="1200" dirty="0" smtClean="0"/>
              <a:t>n77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CRs for US band n77 were agreed and issues were addressed</a:t>
            </a:r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R4-2220831 Clarification </a:t>
            </a:r>
            <a:r>
              <a:rPr lang="en-US" altLang="zh-CN" sz="1200" dirty="0"/>
              <a:t>of the CA_NS indication and the values for n77 in the </a:t>
            </a:r>
            <a:r>
              <a:rPr lang="en-US" altLang="zh-CN" sz="1200" dirty="0" smtClean="0"/>
              <a:t>US (Rel-16)</a:t>
            </a:r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R4-2220840 Clarification </a:t>
            </a:r>
            <a:r>
              <a:rPr lang="en-US" altLang="zh-CN" sz="1200" dirty="0"/>
              <a:t>of the CA_NS indication and the values for n77 in the </a:t>
            </a:r>
            <a:r>
              <a:rPr lang="en-US" altLang="zh-CN" sz="1200" dirty="0" smtClean="0"/>
              <a:t>US (Rel-17)</a:t>
            </a:r>
            <a:endParaRPr lang="en-US" altLang="zh-CN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 </a:t>
            </a:r>
            <a:r>
              <a:rPr lang="en-US" altLang="zh-CN" sz="1200" dirty="0" smtClean="0"/>
              <a:t>CR for Canada </a:t>
            </a:r>
            <a:r>
              <a:rPr lang="en-US" altLang="zh-CN" sz="1200" dirty="0"/>
              <a:t>band </a:t>
            </a:r>
            <a:r>
              <a:rPr lang="en-US" altLang="zh-CN" sz="1200" dirty="0" smtClean="0"/>
              <a:t>n77</a:t>
            </a:r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R4-2215527 Introduction </a:t>
            </a:r>
            <a:r>
              <a:rPr lang="en-US" altLang="zh-CN" sz="1200" dirty="0"/>
              <a:t>of intra band NC UL CA in the n77 frequency range in Canada [n77 Canada</a:t>
            </a:r>
            <a:r>
              <a:rPr lang="en-US" altLang="zh-CN" sz="1200" dirty="0" smtClean="0"/>
              <a:t>]</a:t>
            </a:r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There would be more discussions in future RAN4 meeting</a:t>
            </a:r>
          </a:p>
          <a:p>
            <a:pPr lvl="4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 smtClean="0"/>
              <a:t>Agreement in RAN4#105: Further </a:t>
            </a:r>
            <a:r>
              <a:rPr lang="en-GB" altLang="zh-CN" sz="1200" dirty="0"/>
              <a:t>clarify the RAN4-internal </a:t>
            </a:r>
            <a:r>
              <a:rPr lang="en-GB" altLang="zh-CN" sz="1200" dirty="0" smtClean="0"/>
              <a:t>CA_NS, </a:t>
            </a:r>
            <a:r>
              <a:rPr lang="en-GB" altLang="zh-CN" sz="1200" dirty="0"/>
              <a:t>no changes in the RAN2 spec 38.331</a:t>
            </a: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9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9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9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9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9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9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900" dirty="0"/>
          </a:p>
          <a:p>
            <a:pPr marL="457176" lvl="1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900" dirty="0" smtClean="0"/>
          </a:p>
        </p:txBody>
      </p:sp>
    </p:spTree>
    <p:extLst>
      <p:ext uri="{BB962C8B-B14F-4D97-AF65-F5344CB8AC3E}">
        <p14:creationId xmlns:p14="http://schemas.microsoft.com/office/powerpoint/2010/main" val="897167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RAN4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related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issues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 smtClean="0"/>
              <a:t>Irregular channel bandwidth (Rel-18 </a:t>
            </a:r>
            <a:r>
              <a:rPr lang="en-US" altLang="zh-CN" sz="1400" dirty="0" err="1" smtClean="0"/>
              <a:t>FS_NR_eff_BW_util</a:t>
            </a:r>
            <a:r>
              <a:rPr lang="en-US" altLang="zh-CN" sz="1400" dirty="0" smtClean="0"/>
              <a:t>)</a:t>
            </a:r>
            <a:endParaRPr lang="en-US" altLang="zh-CN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In RAN4 the discussions focus on the understanding of channel raster for SIB1 indicated bandwidth, UE specific bandwidth, BWP in UE and BS specifications. Unfortunately, there were no consensus reached.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The following contribution triggers the discussions in RAN#98-e.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 smtClean="0"/>
              <a:t>Scope of Multi-</a:t>
            </a:r>
            <a:r>
              <a:rPr lang="en-US" altLang="zh-CN" sz="1400" dirty="0" err="1" smtClean="0"/>
              <a:t>Tx</a:t>
            </a:r>
            <a:r>
              <a:rPr lang="en-US" altLang="zh-CN" sz="1400" dirty="0" smtClean="0"/>
              <a:t> (Rel-18 FS_NR_FR2_OTA_enh</a:t>
            </a:r>
            <a:r>
              <a:rPr lang="en-US" altLang="zh-CN" sz="1400" dirty="0"/>
              <a:t>)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Checking </a:t>
            </a:r>
            <a:r>
              <a:rPr lang="en-US" altLang="zh-CN" sz="1200" dirty="0" smtClean="0"/>
              <a:t>point</a:t>
            </a:r>
            <a:r>
              <a:rPr lang="en-US" altLang="zh-CN" sz="1200" dirty="0"/>
              <a:t> </a:t>
            </a:r>
            <a:r>
              <a:rPr lang="en-US" altLang="zh-CN" sz="1200" dirty="0" smtClean="0"/>
              <a:t>in SID</a:t>
            </a:r>
            <a:endParaRPr lang="en-US" altLang="zh-CN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i="1" dirty="0" smtClean="0"/>
              <a:t>Note</a:t>
            </a:r>
            <a:r>
              <a:rPr lang="en-US" altLang="zh-CN" sz="1200" i="1" dirty="0"/>
              <a:t>: Revisit whether or not to include the case of transmitting simultaneously in </a:t>
            </a:r>
            <a:r>
              <a:rPr lang="en-US" altLang="zh-CN" sz="1200" i="1" dirty="0" smtClean="0"/>
              <a:t>RAN#98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i="1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i="1" dirty="0" smtClean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i="1" dirty="0"/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/>
              <a:t>S</a:t>
            </a:r>
            <a:r>
              <a:rPr lang="en-US" altLang="zh-CN" sz="1400" dirty="0" smtClean="0"/>
              <a:t>cope </a:t>
            </a:r>
            <a:r>
              <a:rPr lang="en-US" altLang="zh-CN" sz="1400" dirty="0"/>
              <a:t>of </a:t>
            </a:r>
            <a:r>
              <a:rPr lang="en-US" altLang="zh-CN" sz="1400" dirty="0" smtClean="0"/>
              <a:t>power </a:t>
            </a:r>
            <a:r>
              <a:rPr lang="en-US" altLang="zh-CN" sz="1400" dirty="0"/>
              <a:t>domain coverage </a:t>
            </a:r>
            <a:r>
              <a:rPr lang="en-US" altLang="zh-CN" sz="1400" dirty="0" smtClean="0"/>
              <a:t>enhancement (Rel-18 NR_cov_enh2)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i="1" dirty="0"/>
              <a:t>Consider “inter-band PC3 UL CA with PC3 for band 1 and PC5 for band 2” as a candidate</a:t>
            </a:r>
            <a:endParaRPr lang="zh-CN" altLang="zh-CN" sz="1200" i="1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i="1" dirty="0"/>
              <a:t>PC3 is licensed band and PC5 is unlicensed band</a:t>
            </a:r>
            <a:endParaRPr lang="zh-CN" altLang="zh-CN" sz="1200" i="1" dirty="0"/>
          </a:p>
          <a:p>
            <a:pPr marL="742912" lvl="2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altLang="zh-CN" sz="10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9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9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9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9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9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9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900" dirty="0"/>
          </a:p>
          <a:p>
            <a:pPr marL="457176" lvl="1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900" dirty="0" smtClean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4362426"/>
              </p:ext>
            </p:extLst>
          </p:nvPr>
        </p:nvGraphicFramePr>
        <p:xfrm>
          <a:off x="401652" y="2548632"/>
          <a:ext cx="11133034" cy="3480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02341"/>
                <a:gridCol w="6836963"/>
                <a:gridCol w="2593730"/>
              </a:tblGrid>
              <a:tr h="150495"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4" action="ppaction://hlinkfile"/>
                        </a:rPr>
                        <a:t>RP‑223418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On Irregular Channel Bandwidths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T-Mobile USA Inc.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/>
                </a:tc>
              </a:tr>
              <a:tr h="150495"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5" action="ppaction://hlinkfile"/>
                        </a:rPr>
                        <a:t>RP‑223195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Next steps on SI for irregular channel bandwidths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Apple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/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0227998"/>
              </p:ext>
            </p:extLst>
          </p:nvPr>
        </p:nvGraphicFramePr>
        <p:xfrm>
          <a:off x="401652" y="4171943"/>
          <a:ext cx="11133034" cy="5220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02341"/>
                <a:gridCol w="6836963"/>
                <a:gridCol w="2593730"/>
              </a:tblGrid>
              <a:tr h="150495"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6" action="ppaction://hlinkfile"/>
                        </a:rPr>
                        <a:t>RP‑223080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marT="10800" marB="1080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Discussion on FR2 OTA testing enhancements</a:t>
                      </a:r>
                    </a:p>
                  </a:txBody>
                  <a:tcPr marL="45720" marR="45720" marT="10800" marB="10800"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Xiaomi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marT="10800" marB="10800"/>
                </a:tc>
              </a:tr>
              <a:tr h="150495"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7" action="ppaction://hlinkfile"/>
                        </a:rPr>
                        <a:t>RP‑223154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marT="10800" marB="1080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Views on scope for FR2 OTA testing enhancements</a:t>
                      </a:r>
                    </a:p>
                  </a:txBody>
                  <a:tcPr marL="45720" marR="45720" marT="10800" marB="10800"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Qualcomm Incorporated</a:t>
                      </a:r>
                    </a:p>
                  </a:txBody>
                  <a:tcPr marL="45720" marR="45720" marT="10800" marB="10800"/>
                </a:tc>
              </a:tr>
              <a:tr h="150495"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8" action="ppaction://hlinkfile"/>
                        </a:rPr>
                        <a:t>RP‑223155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marT="10800" marB="1080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Revised SID: Study on NR frequency range 2 (FR2) Over-the-Air (OTA) testing enhancements</a:t>
                      </a:r>
                    </a:p>
                  </a:txBody>
                  <a:tcPr marL="45720" marR="45720" marT="10800" marB="10800"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Qualcomm Incorporated</a:t>
                      </a:r>
                    </a:p>
                  </a:txBody>
                  <a:tcPr marL="45720" marR="45720" marT="10800" marB="10800"/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4909985"/>
              </p:ext>
            </p:extLst>
          </p:nvPr>
        </p:nvGraphicFramePr>
        <p:xfrm>
          <a:off x="401652" y="5836944"/>
          <a:ext cx="11133034" cy="1740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02341"/>
                <a:gridCol w="6836963"/>
                <a:gridCol w="2593730"/>
              </a:tblGrid>
              <a:tr h="150495"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9" action="ppaction://hlinkfile"/>
                        </a:rPr>
                        <a:t>RP‑223100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Discussion on the scope of power domain coverage enhancement</a:t>
                      </a:r>
                      <a:endParaRPr 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vivo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3614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RAN4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related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issues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 smtClean="0"/>
              <a:t>Demodulation performance requirements for NCR (Rel-18 </a:t>
            </a:r>
            <a:r>
              <a:rPr lang="en-US" altLang="zh-CN" sz="1400" dirty="0" err="1" smtClean="0"/>
              <a:t>NR_netcon_repeater</a:t>
            </a:r>
            <a:r>
              <a:rPr lang="en-US" altLang="zh-CN" sz="1400" dirty="0" smtClean="0"/>
              <a:t>)</a:t>
            </a:r>
            <a:endParaRPr lang="en-US" altLang="zh-CN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i="1" dirty="0"/>
              <a:t>Proposal 2: Depending on RAN4 workload, discuss whether to define demodulation performance requirements for C-link of an NCR</a:t>
            </a:r>
            <a:r>
              <a:rPr lang="en-US" altLang="zh-CN" sz="1200" i="1" dirty="0" smtClean="0"/>
              <a:t>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i="1" dirty="0"/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altLang="zh-CN" sz="1400" dirty="0"/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/>
              <a:t>Revision on Objective 7 </a:t>
            </a:r>
            <a:r>
              <a:rPr lang="en-US" altLang="zh-CN" sz="1400" dirty="0" smtClean="0"/>
              <a:t>(Rel-18 NR_Mob_enh2)</a:t>
            </a: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marL="742912" lvl="2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altLang="zh-CN" sz="10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9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9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900" dirty="0" smtClean="0"/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/>
              <a:t>Clarify RAN4 TU for </a:t>
            </a:r>
            <a:r>
              <a:rPr lang="en-GB" altLang="zh-CN" sz="1400" dirty="0"/>
              <a:t>Band Confliction for R18 </a:t>
            </a:r>
            <a:r>
              <a:rPr lang="en-GB" altLang="zh-CN" sz="1400" dirty="0" smtClean="0"/>
              <a:t>MUSIM (Rel-18 </a:t>
            </a:r>
            <a:r>
              <a:rPr lang="en-US" altLang="zh-CN" sz="1400" dirty="0" err="1" smtClean="0"/>
              <a:t>NR_DualTxRx_MUSIM</a:t>
            </a:r>
            <a:r>
              <a:rPr lang="en-US" altLang="zh-CN" sz="1400" dirty="0" smtClean="0"/>
              <a:t>)</a:t>
            </a:r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altLang="zh-CN" sz="1400" dirty="0"/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altLang="zh-CN" sz="1400" dirty="0" smtClean="0"/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 smtClean="0"/>
              <a:t>Add n79 as an example band (Rel-18 NR_ENDC</a:t>
            </a:r>
            <a:r>
              <a:rPr lang="en-US" altLang="zh-CN" sz="1400" dirty="0"/>
              <a:t>_ </a:t>
            </a:r>
            <a:r>
              <a:rPr lang="en-US" altLang="zh-CN" sz="1400" dirty="0" smtClean="0"/>
              <a:t>RF_FR1_enh2)</a:t>
            </a:r>
            <a:endParaRPr lang="en-US" altLang="zh-CN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9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9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900" dirty="0"/>
          </a:p>
          <a:p>
            <a:pPr marL="457176" lvl="1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900" dirty="0" smtClean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5186734"/>
              </p:ext>
            </p:extLst>
          </p:nvPr>
        </p:nvGraphicFramePr>
        <p:xfrm>
          <a:off x="401652" y="2001157"/>
          <a:ext cx="11133034" cy="1740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02341"/>
                <a:gridCol w="6836963"/>
                <a:gridCol w="2593730"/>
              </a:tblGrid>
              <a:tr h="150495"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4" action="ppaction://hlinkfile"/>
                        </a:rPr>
                        <a:t>RP‑223257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Discussion on the scope of NCR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ZTE, </a:t>
                      </a:r>
                      <a:r>
                        <a:rPr lang="en-US" sz="10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Sanechips</a:t>
                      </a:r>
                      <a:endParaRPr 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10800" marB="10800"/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7185730"/>
              </p:ext>
            </p:extLst>
          </p:nvPr>
        </p:nvGraphicFramePr>
        <p:xfrm>
          <a:off x="401652" y="2984368"/>
          <a:ext cx="11133034" cy="8700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02341"/>
                <a:gridCol w="6836963"/>
                <a:gridCol w="2593730"/>
              </a:tblGrid>
              <a:tr h="150495"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5" action="ppaction://hlinkfile"/>
                        </a:rPr>
                        <a:t>RP‑222912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marT="10800" marB="1080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Improved FR2 </a:t>
                      </a:r>
                      <a:r>
                        <a:rPr lang="en-US" sz="1000" kern="1200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SCell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/SCG setup delay</a:t>
                      </a:r>
                    </a:p>
                  </a:txBody>
                  <a:tcPr marL="45720" marR="45720" marT="10800" marB="10800"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Nokia, Nokia Shanghai Bell</a:t>
                      </a:r>
                    </a:p>
                  </a:txBody>
                  <a:tcPr marL="45720" marR="45720" marT="10800" marB="10800"/>
                </a:tc>
              </a:tr>
              <a:tr h="150495"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6" action="ppaction://hlinkfile"/>
                        </a:rPr>
                        <a:t>RP‑223103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marT="10800" marB="1080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Discussion on scope of Rel-18 further mobility enhancement WI</a:t>
                      </a:r>
                    </a:p>
                  </a:txBody>
                  <a:tcPr marL="45720" marR="45720" marT="10800" marB="10800"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vivo</a:t>
                      </a:r>
                    </a:p>
                  </a:txBody>
                  <a:tcPr marL="45720" marR="45720" marT="10800" marB="10800"/>
                </a:tc>
              </a:tr>
              <a:tr h="150495"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7" action="ppaction://hlinkfile"/>
                        </a:rPr>
                        <a:t>RP‑223237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marT="10800" marB="1080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Motivation for revised WI: Further NR mobility enhancements</a:t>
                      </a:r>
                    </a:p>
                  </a:txBody>
                  <a:tcPr marL="45720" marR="45720" marT="10800" marB="10800"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Rapporteur (</a:t>
                      </a:r>
                      <a:r>
                        <a:rPr lang="en-US" sz="1000" kern="1200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MediaTek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Inc., Apple)</a:t>
                      </a:r>
                    </a:p>
                  </a:txBody>
                  <a:tcPr marL="45720" marR="45720" marT="10800" marB="10800"/>
                </a:tc>
              </a:tr>
              <a:tr h="150495"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8" action="ppaction://hlinkfile"/>
                        </a:rPr>
                        <a:t>RP‑223282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marT="10800" marB="1080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Discussion on Rel-18 Further NR Mobility Enhancements</a:t>
                      </a:r>
                    </a:p>
                  </a:txBody>
                  <a:tcPr marL="45720" marR="45720" marT="10800" marB="10800"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Ericsson</a:t>
                      </a:r>
                    </a:p>
                  </a:txBody>
                  <a:tcPr marL="45720" marR="45720" marT="10800" marB="10800"/>
                </a:tc>
              </a:tr>
              <a:tr h="150495"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9" action="ppaction://hlinkfile"/>
                        </a:rPr>
                        <a:t>RP‑223236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marT="10800" marB="1080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Revised WI: Further NR mobility enhancements</a:t>
                      </a:r>
                    </a:p>
                  </a:txBody>
                  <a:tcPr marL="45720" marR="45720" marT="10800" marB="10800"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Rapporteur (</a:t>
                      </a:r>
                      <a:r>
                        <a:rPr lang="en-US" sz="1000" kern="1200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MediaTek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Inc., Apple)</a:t>
                      </a:r>
                    </a:p>
                  </a:txBody>
                  <a:tcPr marL="45720" marR="45720" marT="10800" marB="10800"/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3267255"/>
              </p:ext>
            </p:extLst>
          </p:nvPr>
        </p:nvGraphicFramePr>
        <p:xfrm>
          <a:off x="401652" y="4489579"/>
          <a:ext cx="11133034" cy="1740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02341"/>
                <a:gridCol w="6836963"/>
                <a:gridCol w="2593730"/>
              </a:tblGrid>
              <a:tr h="150495"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10" action="ppaction://hlinkfile"/>
                        </a:rPr>
                        <a:t>RP‑223105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marT="10800" marB="1080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Discussion on R18 MUSIM WID</a:t>
                      </a:r>
                    </a:p>
                  </a:txBody>
                  <a:tcPr marL="45720" marR="45720" marT="10800" marB="10800"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vivo</a:t>
                      </a:r>
                    </a:p>
                  </a:txBody>
                  <a:tcPr marL="45720" marR="45720" marT="10800" marB="10800"/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6209709"/>
              </p:ext>
            </p:extLst>
          </p:nvPr>
        </p:nvGraphicFramePr>
        <p:xfrm>
          <a:off x="401652" y="5429035"/>
          <a:ext cx="11133034" cy="3480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02341"/>
                <a:gridCol w="6836963"/>
                <a:gridCol w="2593730"/>
              </a:tblGrid>
              <a:tr h="150495"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11" action="ppaction://hlinkfile"/>
                        </a:rPr>
                        <a:t>RP‑223170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marT="10800" marB="1080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Addition of target band n79 for 8Rx_x00B_for Rel-18 FR1 RF enhancement</a:t>
                      </a:r>
                    </a:p>
                  </a:txBody>
                  <a:tcPr marL="45720" marR="45720" marT="10800" marB="10800"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NTT DOCOMO, INC., Huawei, HiSilicon</a:t>
                      </a:r>
                    </a:p>
                  </a:txBody>
                  <a:tcPr marL="45720" marR="45720" marT="10800" marB="10800"/>
                </a:tc>
              </a:tr>
              <a:tr h="150495"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12" action="ppaction://hlinkfile"/>
                        </a:rPr>
                        <a:t>RP‑223343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marT="10800" marB="1080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Revised WID: Further RF requirements enhancement for NR and EN-DC in frequency range 1 (FR1)</a:t>
                      </a:r>
                    </a:p>
                  </a:txBody>
                  <a:tcPr marL="45720" marR="45720" marT="10800" marB="10800"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Huawei, HiSilicon</a:t>
                      </a:r>
                    </a:p>
                  </a:txBody>
                  <a:tcPr marL="45720" marR="45720" marT="10800" marB="1080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8373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RAN4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related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issues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 smtClean="0"/>
              <a:t>RRM scope for FR2 Multi-Rx (Rel-18 NR_FR2_multiRX_DL)</a:t>
            </a:r>
            <a:endParaRPr lang="en-US" altLang="zh-CN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i="1" dirty="0"/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altLang="zh-CN" sz="1400" dirty="0"/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 smtClean="0"/>
              <a:t>Scope of MIMO OTA (Rel-18 </a:t>
            </a:r>
            <a:r>
              <a:rPr lang="en-US" altLang="zh-CN" sz="1400" dirty="0" err="1" smtClean="0"/>
              <a:t>NR_MIMO_OTA_enh</a:t>
            </a:r>
            <a:r>
              <a:rPr lang="en-US" altLang="zh-CN" sz="1400" dirty="0" smtClean="0"/>
              <a:t>)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Checking point in SID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i="1" dirty="0" smtClean="0"/>
              <a:t>Note</a:t>
            </a:r>
            <a:r>
              <a:rPr lang="en-US" altLang="zh-CN" sz="1200" i="1" dirty="0"/>
              <a:t>: Revisit in RAN#98 to check the feasibility and progress of hybrid simulation and measurement approach</a:t>
            </a:r>
            <a:r>
              <a:rPr lang="en-US" altLang="zh-CN" sz="1200" i="1" dirty="0" smtClean="0"/>
              <a:t>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i="1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i="1" dirty="0" smtClean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i="1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i="1" dirty="0" smtClean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i="1" dirty="0"/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 smtClean="0"/>
              <a:t>Scope of Rel-17 NTN performance part (Rel-17 </a:t>
            </a:r>
            <a:r>
              <a:rPr lang="en-US" altLang="zh-CN" sz="1400" dirty="0" err="1" smtClean="0"/>
              <a:t>NR_NTN_solutions-Perf</a:t>
            </a:r>
            <a:r>
              <a:rPr lang="en-US" altLang="zh-CN" sz="1400" dirty="0" smtClean="0"/>
              <a:t>)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i="1" dirty="0"/>
              <a:t>The objectives of the extension should include the definition on the GNSS aspect for the UL transmit timing test and the ephemeris (SIB19) configuration information for the RRM tests.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9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9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900" dirty="0"/>
          </a:p>
          <a:p>
            <a:pPr marL="457176" lvl="1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900" dirty="0" smtClean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195483"/>
              </p:ext>
            </p:extLst>
          </p:nvPr>
        </p:nvGraphicFramePr>
        <p:xfrm>
          <a:off x="401652" y="1739067"/>
          <a:ext cx="11133034" cy="1740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02341"/>
                <a:gridCol w="6836963"/>
                <a:gridCol w="2593730"/>
              </a:tblGrid>
              <a:tr h="150495"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4" action="ppaction://hlinkfile"/>
                        </a:rPr>
                        <a:t>RP‑223157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marT="10800" marB="1080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RRM Scope of multi-Rx chain DL reception</a:t>
                      </a:r>
                    </a:p>
                  </a:txBody>
                  <a:tcPr marL="45720" marR="45720" marT="10800" marB="10800"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Qualcomm Incorporated</a:t>
                      </a:r>
                    </a:p>
                  </a:txBody>
                  <a:tcPr marL="45720" marR="45720" marT="10800" marB="10800"/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9795449"/>
              </p:ext>
            </p:extLst>
          </p:nvPr>
        </p:nvGraphicFramePr>
        <p:xfrm>
          <a:off x="401652" y="3162168"/>
          <a:ext cx="11133034" cy="10224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02341"/>
                <a:gridCol w="6836963"/>
                <a:gridCol w="2593730"/>
              </a:tblGrid>
              <a:tr h="150495"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5" action="ppaction://hlinkfile"/>
                        </a:rPr>
                        <a:t>RP‑223081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marT="10800" marB="1080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Discussion on MIMO OTA</a:t>
                      </a:r>
                    </a:p>
                  </a:txBody>
                  <a:tcPr marL="45720" marR="45720" marT="10800" marB="10800"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Xiaomi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marT="10800" marB="10800"/>
                </a:tc>
              </a:tr>
              <a:tr h="150495"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6" action="ppaction://hlinkfile"/>
                        </a:rPr>
                        <a:t>RP‑223110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marT="10800" marB="1080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Discussions on Rel-18 MIMO OTA enhancement</a:t>
                      </a:r>
                    </a:p>
                  </a:txBody>
                  <a:tcPr marL="45720" marR="45720" marT="10800" marB="10800"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vivo</a:t>
                      </a:r>
                    </a:p>
                  </a:txBody>
                  <a:tcPr marL="45720" marR="45720" marT="10800" marB="10800"/>
                </a:tc>
              </a:tr>
              <a:tr h="150495"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7" action="ppaction://hlinkfile"/>
                        </a:rPr>
                        <a:t>RP‑223156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marT="10800" marB="1080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Views on FR2 MIMO OTA requirements development</a:t>
                      </a:r>
                    </a:p>
                  </a:txBody>
                  <a:tcPr marL="45720" marR="45720" marT="10800" marB="10800"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Qualcomm Incorporated</a:t>
                      </a:r>
                    </a:p>
                  </a:txBody>
                  <a:tcPr marL="45720" marR="45720" marT="10800" marB="10800"/>
                </a:tc>
              </a:tr>
              <a:tr h="150495"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8" action="ppaction://hlinkfile"/>
                        </a:rPr>
                        <a:t>RP‑223186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marT="10800" marB="1080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Discussion on R18 NR MIMO OTA enhancement</a:t>
                      </a:r>
                    </a:p>
                  </a:txBody>
                  <a:tcPr marL="45720" marR="45720" marT="10800" marB="10800"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CAICT</a:t>
                      </a:r>
                    </a:p>
                  </a:txBody>
                  <a:tcPr marL="45720" marR="45720" marT="10800" marB="10800"/>
                </a:tc>
              </a:tr>
              <a:tr h="150495"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9" action="ppaction://hlinkfile"/>
                        </a:rPr>
                        <a:t>RP‑223184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marT="10800" marB="1080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Revised WID: Enhancement of Multiple Input Multiple Output (MIMO) Over-the-Air (OTA) test methodology and requirements for NR UEs</a:t>
                      </a:r>
                    </a:p>
                  </a:txBody>
                  <a:tcPr marL="45720" marR="45720" marT="10800" marB="10800"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CAICT</a:t>
                      </a:r>
                    </a:p>
                  </a:txBody>
                  <a:tcPr marL="45720" marR="45720" marT="10800" marB="10800"/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5947710"/>
              </p:ext>
            </p:extLst>
          </p:nvPr>
        </p:nvGraphicFramePr>
        <p:xfrm>
          <a:off x="401652" y="5433669"/>
          <a:ext cx="11133034" cy="1740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02341"/>
                <a:gridCol w="6836963"/>
                <a:gridCol w="2593730"/>
              </a:tblGrid>
              <a:tr h="150495"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10" action="ppaction://hlinkfile"/>
                        </a:rPr>
                        <a:t>RP‑223368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marT="10800" marB="1080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Discussion of progress of Rel-17 NR NTN performance work</a:t>
                      </a:r>
                    </a:p>
                  </a:txBody>
                  <a:tcPr marL="45720" marR="45720" marT="10800" marB="10800"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Nokia, Nokia Shanghai Bell</a:t>
                      </a:r>
                    </a:p>
                  </a:txBody>
                  <a:tcPr marL="45720" marR="45720" marT="10800" marB="1080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1082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RAN4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related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issues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 smtClean="0"/>
              <a:t>Band n28 channel raster (Rel-15 TEI)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Agreement in RAN4#105 (</a:t>
            </a:r>
            <a:r>
              <a:rPr lang="en-US" altLang="zh-CN" sz="1200" dirty="0" smtClean="0"/>
              <a:t>R4-2220816 Way </a:t>
            </a:r>
            <a:r>
              <a:rPr lang="en-US" altLang="zh-CN" sz="1200" dirty="0"/>
              <a:t>forward on operation with different channel BWs for </a:t>
            </a:r>
            <a:r>
              <a:rPr lang="en-US" altLang="zh-CN" sz="1200" dirty="0" smtClean="0"/>
              <a:t>n28)</a:t>
            </a:r>
            <a:endParaRPr lang="en-US" altLang="zh-CN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i="1" dirty="0" smtClean="0"/>
              <a:t>Add </a:t>
            </a:r>
            <a:r>
              <a:rPr lang="en-US" altLang="zh-CN" sz="1200" i="1" dirty="0"/>
              <a:t>the new channel raster for 38.104 for n28 with </a:t>
            </a:r>
            <a:r>
              <a:rPr lang="en-US" altLang="zh-CN" sz="1200" i="1" dirty="0" smtClean="0"/>
              <a:t>40MHz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Accordingly the CRs are submitted to RAN#98-e</a:t>
            </a:r>
          </a:p>
          <a:p>
            <a:pPr marL="742912" lvl="2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altLang="zh-CN" sz="10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i="1" dirty="0"/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altLang="zh-CN" sz="1400" dirty="0"/>
          </a:p>
          <a:p>
            <a:pPr marL="457176" lvl="1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9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9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900" dirty="0"/>
          </a:p>
          <a:p>
            <a:pPr marL="457176" lvl="1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900" dirty="0" smtClean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177785"/>
              </p:ext>
            </p:extLst>
          </p:nvPr>
        </p:nvGraphicFramePr>
        <p:xfrm>
          <a:off x="401652" y="2636556"/>
          <a:ext cx="11133034" cy="5220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02341"/>
                <a:gridCol w="6836963"/>
                <a:gridCol w="2593730"/>
              </a:tblGrid>
              <a:tr h="150495"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4" action="ppaction://hlinkfile"/>
                        </a:rPr>
                        <a:t>RP‑223055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marT="10800" marB="1080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CR on R15 TS 38.104 to add channel raster exception for band n28</a:t>
                      </a:r>
                    </a:p>
                  </a:txBody>
                  <a:tcPr marL="45720" marR="45720" marT="10800" marB="10800"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CMCC</a:t>
                      </a:r>
                    </a:p>
                  </a:txBody>
                  <a:tcPr marL="45720" marR="45720" marT="10800" marB="10800"/>
                </a:tc>
              </a:tr>
              <a:tr h="150495"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5" action="ppaction://hlinkfile"/>
                        </a:rPr>
                        <a:t>RP‑223056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marT="10800" marB="1080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CR on R16 TS 38.104 to add channel raster exception for band n28</a:t>
                      </a:r>
                    </a:p>
                  </a:txBody>
                  <a:tcPr marL="45720" marR="45720" marT="10800" marB="10800"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CMCC</a:t>
                      </a:r>
                    </a:p>
                  </a:txBody>
                  <a:tcPr marL="45720" marR="45720" marT="10800" marB="10800"/>
                </a:tc>
              </a:tr>
              <a:tr h="150495"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hlinkClick r:id="rId6" action="ppaction://hlinkfile"/>
                        </a:rPr>
                        <a:t>RP‑223057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marT="10800" marB="1080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CR on R17 TS 38.104 to add channel raster exception for band n28</a:t>
                      </a:r>
                    </a:p>
                  </a:txBody>
                  <a:tcPr marL="45720" marR="45720" marT="10800" marB="10800"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CMCC</a:t>
                      </a:r>
                    </a:p>
                  </a:txBody>
                  <a:tcPr marL="45720" marR="45720" marT="10800" marB="1080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2675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RAN4 </a:t>
            </a:r>
            <a:r>
              <a:rPr 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TU Planning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</a:t>
            </a:r>
            <a:r>
              <a:rPr lang="en-US" altLang="zh-CN" sz="1400" dirty="0" smtClean="0"/>
              <a:t>RAN4 TU budget 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2052762"/>
              </p:ext>
            </p:extLst>
          </p:nvPr>
        </p:nvGraphicFramePr>
        <p:xfrm>
          <a:off x="158755" y="1674813"/>
          <a:ext cx="11660075" cy="42672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97354"/>
                <a:gridCol w="434616"/>
                <a:gridCol w="1494291"/>
                <a:gridCol w="403412"/>
                <a:gridCol w="486451"/>
                <a:gridCol w="496703"/>
                <a:gridCol w="496703"/>
                <a:gridCol w="496703"/>
                <a:gridCol w="496703"/>
                <a:gridCol w="496703"/>
                <a:gridCol w="496703"/>
                <a:gridCol w="496703"/>
                <a:gridCol w="496703"/>
                <a:gridCol w="496703"/>
                <a:gridCol w="496703"/>
                <a:gridCol w="496703"/>
                <a:gridCol w="496703"/>
                <a:gridCol w="496703"/>
                <a:gridCol w="496703"/>
                <a:gridCol w="496703"/>
                <a:gridCol w="496703"/>
                <a:gridCol w="496703"/>
              </a:tblGrid>
              <a:tr h="0">
                <a:tc>
                  <a:txBody>
                    <a:bodyPr/>
                    <a:lstStyle/>
                    <a:p>
                      <a:pPr algn="l" fontAlgn="t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R4RF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R4RD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R4RF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R4RD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R4RF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R4RD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R4RF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R4RD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R4RF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R4RD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R4RF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R4RD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</a:tr>
              <a:tr h="58961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lead </a:t>
                      </a:r>
                      <a:r>
                        <a:rPr lang="en-US" sz="8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WG</a:t>
                      </a:r>
                      <a:endParaRPr 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RAT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 code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 or SI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</a:t>
                      </a:r>
                      <a:endParaRPr 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98</a:t>
                      </a:r>
                      <a:b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Dec.22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106</a:t>
                      </a:r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106</a:t>
                      </a:r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99</a:t>
                      </a:r>
                      <a:b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Mar.23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106bis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106bis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107</a:t>
                      </a:r>
                      <a:endParaRPr lang="en-US" altLang="zh-CN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107</a:t>
                      </a:r>
                      <a:endParaRPr lang="en-US" altLang="zh-CN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</a:t>
                      </a:r>
                      <a:br>
                        <a:rPr lang="en-US" sz="8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en-US" sz="8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Jun.23</a:t>
                      </a:r>
                      <a:endParaRPr 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108</a:t>
                      </a:r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108</a:t>
                      </a:r>
                      <a:endParaRPr lang="en-US" altLang="zh-CN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101</a:t>
                      </a:r>
                      <a:br>
                        <a:rPr lang="en-US" sz="8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en-US" sz="8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Sep.23</a:t>
                      </a:r>
                      <a:endParaRPr 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108bis</a:t>
                      </a:r>
                      <a:endParaRPr 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108bis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109</a:t>
                      </a:r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109</a:t>
                      </a:r>
                      <a:endParaRPr lang="en-US" altLang="zh-CN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102</a:t>
                      </a:r>
                      <a:br>
                        <a:rPr lang="en-US" sz="8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en-US" sz="8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Dec.23</a:t>
                      </a:r>
                      <a:endParaRPr 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NR_ext_to_71GHz-Perf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REL-17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800" u="none" strike="noStrike" kern="1200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0.5</a:t>
                      </a:r>
                      <a:endParaRPr lang="zh-CN" altLang="en-US" sz="800" u="none" strike="noStrike" kern="1200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zh-CN" altLang="en-US" sz="800" b="0" i="0" u="none" strike="noStrike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NR_NTN_solutions-Perf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REL-17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zh-CN" altLang="en-US" sz="800" b="0" i="0" u="none" strike="noStrike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R1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NR_MIMO_evo_DL_UL-Core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NR_MIMO_evo_DL_UL-Perf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NR_cov_enh2-Core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 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NR_cov_enh2-Perf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NR_DSS_enh-Core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NR_DSS_enh-Perf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NR_MC_enh-Core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NR_MC_enh-Perf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NR_SL_enh2-Core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NR_SL_enh2-Perf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NR_netcon_repeater-Core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NR_netcon_repreate-Perf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FS_NR_AIML_air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FS_NR_duplex_evo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53582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FS_NR_pos_enh2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800" b="0" i="0" u="none" strike="noStrike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800" b="0" i="0" u="none" strike="noStrike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</a:t>
                      </a:r>
                      <a:endParaRPr lang="en-US" altLang="zh-CN" sz="800" b="0" i="0" u="none" strike="noStrike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</a:t>
                      </a:r>
                      <a:endParaRPr lang="en-US" altLang="zh-CN" sz="800" b="0" i="0" u="none" strike="noStrike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</a:t>
                      </a:r>
                      <a:endParaRPr lang="en-US" altLang="zh-CN" sz="800" b="0" i="0" u="none" strike="noStrike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FS_Netw_Energy_NR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FS_NR_LPWUS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NR_redcap_enh-Core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NR_redcap_enh-Perf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Misc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1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R2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NR_Mob_enh2-Core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NR_Mob_enh2-Perf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R2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FS_NR_XR_enh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R2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LTE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IoT_NTN_enh-Core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LTE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IoT_NTN_enh-Perf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R2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NR_NTN_enh-Core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NR_NTN_enh-Perf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R2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NR_UAV-Core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R2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NR_SL_relay_enh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NR_SL_relay_enh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9275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RAN4 </a:t>
            </a:r>
            <a:r>
              <a:rPr 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TU Planning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</a:t>
            </a:r>
            <a:r>
              <a:rPr lang="en-US" altLang="zh-CN" sz="1400" dirty="0" smtClean="0"/>
              <a:t>RAN4 TU budget 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1392139"/>
              </p:ext>
            </p:extLst>
          </p:nvPr>
        </p:nvGraphicFramePr>
        <p:xfrm>
          <a:off x="158755" y="1674813"/>
          <a:ext cx="11660075" cy="39014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97354"/>
                <a:gridCol w="434616"/>
                <a:gridCol w="1499670"/>
                <a:gridCol w="392654"/>
                <a:gridCol w="491830"/>
                <a:gridCol w="496703"/>
                <a:gridCol w="496703"/>
                <a:gridCol w="496703"/>
                <a:gridCol w="496703"/>
                <a:gridCol w="496703"/>
                <a:gridCol w="496703"/>
                <a:gridCol w="496703"/>
                <a:gridCol w="496703"/>
                <a:gridCol w="496703"/>
                <a:gridCol w="496703"/>
                <a:gridCol w="496703"/>
                <a:gridCol w="496703"/>
                <a:gridCol w="496703"/>
                <a:gridCol w="496703"/>
                <a:gridCol w="496703"/>
                <a:gridCol w="496703"/>
                <a:gridCol w="496703"/>
              </a:tblGrid>
              <a:tr h="0">
                <a:tc>
                  <a:txBody>
                    <a:bodyPr/>
                    <a:lstStyle/>
                    <a:p>
                      <a:pPr algn="l" fontAlgn="t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R4RF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R4RD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R4RF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R4RD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R4RF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R4RD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R4RF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R4RD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R4RF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R4RD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R4RF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R4RD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leadWG</a:t>
                      </a:r>
                      <a:endParaRPr 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RAT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 code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 or SI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</a:t>
                      </a:r>
                      <a:endParaRPr 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98</a:t>
                      </a:r>
                      <a:b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Dec.22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106</a:t>
                      </a:r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106</a:t>
                      </a:r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99</a:t>
                      </a:r>
                      <a:b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Mar.23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106bis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106bis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107</a:t>
                      </a:r>
                      <a:endParaRPr lang="en-US" altLang="zh-CN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107</a:t>
                      </a:r>
                      <a:endParaRPr lang="en-US" altLang="zh-CN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</a:t>
                      </a:r>
                      <a:br>
                        <a:rPr lang="en-US" sz="8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en-US" sz="8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Jun.23</a:t>
                      </a:r>
                      <a:endParaRPr 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108</a:t>
                      </a:r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108</a:t>
                      </a:r>
                      <a:endParaRPr lang="en-US" altLang="zh-CN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101</a:t>
                      </a:r>
                      <a:br>
                        <a:rPr lang="en-US" sz="8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en-US" sz="8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Sep.23</a:t>
                      </a:r>
                      <a:endParaRPr 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108bis</a:t>
                      </a:r>
                      <a:endParaRPr 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108bis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109</a:t>
                      </a:r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109</a:t>
                      </a:r>
                      <a:endParaRPr lang="en-US" altLang="zh-CN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102</a:t>
                      </a:r>
                      <a:br>
                        <a:rPr lang="en-US" sz="8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en-US" sz="8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Dec.23</a:t>
                      </a:r>
                      <a:endParaRPr 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R2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NR_DualTxRx_MUSIM-Core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R2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NR_DualTxRx_MUSIM-Perf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 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R2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NR_IDC_enh-Core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R2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NR_MT_SDT-Core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R2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NR_MBS_enh-Core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R2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Misc Impacts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R3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NR_mobile_IAB-Core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NR_mobile_IAB-Perf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R3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NR_ENDC_SON_MDT_enh2-Core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R3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NR_AIML_NGRAN-Core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R3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NR_QoE_enh-Core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R3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FS_gNB_CU_CP_resiliency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R18 RAN4-led spectrum items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SI/WI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NR_FR1_lessthan_5MHz_BW-Core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NR_FR1_lessthan_5MHz_BW-Perf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NR_ENDC_ RF_FR1_enh2-Core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NR_ENDC_ RF_FR1_enh2-Perf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NR_RF_FR2_req_Ph3-Core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0.75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0.75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NR_RF_FR2_req_Ph3--Perf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NR_FR2_multiRX_DL-Core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NR_FR2_multiRX_DL-Perf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NR_RRM_enh3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NR_RRM_enh3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430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RAN4 </a:t>
            </a:r>
            <a:r>
              <a:rPr 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TU Planning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</a:t>
            </a:r>
            <a:r>
              <a:rPr lang="en-US" altLang="zh-CN" sz="1400" dirty="0" smtClean="0"/>
              <a:t>RAN4 TU budget 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2874787"/>
              </p:ext>
            </p:extLst>
          </p:nvPr>
        </p:nvGraphicFramePr>
        <p:xfrm>
          <a:off x="158755" y="1674813"/>
          <a:ext cx="11660075" cy="43891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97354"/>
                <a:gridCol w="434616"/>
                <a:gridCol w="1510428"/>
                <a:gridCol w="381896"/>
                <a:gridCol w="491830"/>
                <a:gridCol w="496703"/>
                <a:gridCol w="496703"/>
                <a:gridCol w="496703"/>
                <a:gridCol w="496703"/>
                <a:gridCol w="496703"/>
                <a:gridCol w="496703"/>
                <a:gridCol w="496703"/>
                <a:gridCol w="496703"/>
                <a:gridCol w="496703"/>
                <a:gridCol w="496703"/>
                <a:gridCol w="496703"/>
                <a:gridCol w="496703"/>
                <a:gridCol w="496703"/>
                <a:gridCol w="496703"/>
                <a:gridCol w="496703"/>
                <a:gridCol w="496703"/>
                <a:gridCol w="496703"/>
              </a:tblGrid>
              <a:tr h="0">
                <a:tc>
                  <a:txBody>
                    <a:bodyPr/>
                    <a:lstStyle/>
                    <a:p>
                      <a:pPr algn="l" fontAlgn="t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R4RF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R4RD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R4RF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R4RD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R4RF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R4RD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R4RF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R4RD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R4RF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R4RD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R4RF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R4RD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lead </a:t>
                      </a:r>
                      <a:r>
                        <a:rPr lang="en-US" sz="8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WG</a:t>
                      </a:r>
                      <a:endParaRPr 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RAT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 code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 or SI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</a:t>
                      </a:r>
                      <a:endParaRPr 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98</a:t>
                      </a:r>
                      <a:b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Dec.22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106</a:t>
                      </a:r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106</a:t>
                      </a:r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99</a:t>
                      </a:r>
                      <a:b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Mar.23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106bis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106bis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107</a:t>
                      </a:r>
                      <a:endParaRPr lang="en-US" altLang="zh-CN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107</a:t>
                      </a:r>
                      <a:endParaRPr lang="en-US" altLang="zh-CN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</a:t>
                      </a:r>
                      <a:br>
                        <a:rPr lang="en-US" sz="8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en-US" sz="8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Jun.23</a:t>
                      </a:r>
                      <a:endParaRPr 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108</a:t>
                      </a:r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108</a:t>
                      </a:r>
                      <a:endParaRPr lang="en-US" altLang="zh-CN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101</a:t>
                      </a:r>
                      <a:br>
                        <a:rPr lang="en-US" sz="8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en-US" sz="8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Sep.23</a:t>
                      </a:r>
                      <a:endParaRPr 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108bis</a:t>
                      </a:r>
                      <a:endParaRPr 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108bis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109</a:t>
                      </a:r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109</a:t>
                      </a:r>
                      <a:endParaRPr lang="en-US" altLang="zh-CN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102</a:t>
                      </a:r>
                      <a:br>
                        <a:rPr lang="en-US" sz="8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en-US" sz="8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Dec.23</a:t>
                      </a:r>
                      <a:endParaRPr 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[NR_MG_enh2-core]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 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[NR_MG_enh2-perf]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 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NR_demod_enh3-Perf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 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FS_SimBC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FS_NR_700800900_combo_enh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FS_NR_BS_RF_evo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FS_NR_FR2_OTA_enh 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NonCol_intraB_ENDC_NR_CA-Core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NonCol_intraB_ENDC_NR_CA-Perf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NR_HST_FR2_enh_Core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NR_HST_FR2_enh_Perf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LTE, 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NR_LTE_EMC_enh-Core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LTE, NR, UTRA, GERAN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NR_LTE_EMC_enh-Perf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NR_ATG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NR_ATG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FS_NR_eff_BW_util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FS_FR2_enhTestMethods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LTE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LTE_NBIoT_eMTC_NTN_req-Core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LTE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LTE_NBIoT_eMTC_NTN_req-Perf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NR_FR1_TRP_TRS_Enh-Core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NR_FR1_TRP_TRS_Enh-Perf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NR_MIMO_OTA_enh-Core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NR_MIMO_OTA_enh-Perf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3400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Summary </a:t>
            </a:r>
            <a:r>
              <a:rPr lang="en-US" b="1" dirty="0" smtClean="0"/>
              <a:t>(2/2</a:t>
            </a:r>
            <a:r>
              <a:rPr lang="en-US" b="1" dirty="0"/>
              <a:t>)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Rel-18 WI/SI</a:t>
            </a:r>
            <a:endParaRPr lang="en-US" altLang="zh-CN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RAN4 works on Rel-18 SIs and Rel-18 WI core parts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Black color: items which have been started. Gray color: items to be started in future meetings. Red color: items to be closed.</a:t>
            </a:r>
            <a:endParaRPr lang="en-US" altLang="zh-CN" sz="12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8836034"/>
              </p:ext>
            </p:extLst>
          </p:nvPr>
        </p:nvGraphicFramePr>
        <p:xfrm>
          <a:off x="283670" y="2667757"/>
          <a:ext cx="2748117" cy="300323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48117"/>
              </a:tblGrid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FS_NR_pos_enh2</a:t>
                      </a:r>
                      <a:endParaRPr lang="en-US" sz="1000" b="0" i="0" u="none" strike="noStrike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FS_NR_duplex_evo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 smtClean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FS_NR_AIML_Air</a:t>
                      </a:r>
                      <a:r>
                        <a:rPr lang="en-US" sz="1000" u="none" strike="noStrike" dirty="0" smtClean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(start</a:t>
                      </a:r>
                      <a:r>
                        <a:rPr lang="en-US" sz="1000" u="none" strike="noStrike" baseline="0" dirty="0" smtClean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from Q2/23)</a:t>
                      </a:r>
                      <a:endParaRPr lang="en-US" sz="1000" b="0" i="0" u="none" strike="noStrike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smtClean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FS_NR_LPWUS (start</a:t>
                      </a:r>
                      <a:r>
                        <a:rPr lang="en-US" sz="1000" u="none" strike="noStrike" baseline="0" dirty="0" smtClean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from Q1/23)</a:t>
                      </a:r>
                      <a:endParaRPr lang="en-US" sz="1000" b="0" i="0" u="none" strike="noStrike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 smtClean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NR_DSS_enh</a:t>
                      </a:r>
                      <a:r>
                        <a:rPr lang="en-US" sz="1000" u="none" strike="noStrike" dirty="0" smtClean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(start from</a:t>
                      </a:r>
                      <a:r>
                        <a:rPr lang="en-US" sz="1000" u="none" strike="noStrike" baseline="0" dirty="0" smtClean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Q4/23)</a:t>
                      </a:r>
                      <a:endParaRPr lang="en-US" sz="1000" b="0" i="0" u="none" strike="noStrike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NR_MC_enh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NR_cov_enh2</a:t>
                      </a:r>
                      <a:r>
                        <a:rPr lang="en-US" sz="1000" u="none" strike="noStrike" baseline="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(start from Q4/22)</a:t>
                      </a:r>
                      <a:endParaRPr lang="en-US" sz="1000" b="0" i="0" u="none" strike="noStrike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 smtClean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NR_MIMO_evo_DL_UL</a:t>
                      </a:r>
                      <a:r>
                        <a:rPr lang="en-US" sz="1000" u="none" strike="noStrike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(start from Q1/23)</a:t>
                      </a:r>
                      <a:endParaRPr lang="en-US" sz="1000" b="0" i="0" u="none" strike="noStrike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NR_SL_enh2 (start from Q1/23)</a:t>
                      </a:r>
                      <a:endParaRPr lang="en-US" sz="1000" b="0" i="0" u="none" strike="noStrike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NR_netcon_repeater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 err="1" smtClean="0"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NR_redcap_enh</a:t>
                      </a:r>
                      <a:r>
                        <a:rPr lang="en-US" sz="1000" b="0" i="0" u="none" strike="noStrike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(start</a:t>
                      </a:r>
                      <a:r>
                        <a:rPr lang="en-US" sz="1000" b="0" i="0" u="none" strike="noStrike" baseline="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from Q1/23)</a:t>
                      </a:r>
                      <a:endParaRPr lang="en-US" sz="1000" b="0" i="0" u="none" strike="noStrike" dirty="0">
                        <a:solidFill>
                          <a:schemeClr val="accent3">
                            <a:lumMod val="7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NR_Mob_enh2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NR_DualTxRx_MUSIM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 smtClean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NR_SL_relay_enh</a:t>
                      </a:r>
                      <a:r>
                        <a:rPr lang="en-US" sz="1000" u="none" strike="noStrike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(start from Q1/23)</a:t>
                      </a:r>
                      <a:endParaRPr lang="en-US" sz="1000" b="0" i="0" u="none" strike="noStrike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 smtClean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NR_IDC_Enh</a:t>
                      </a:r>
                      <a:r>
                        <a:rPr lang="en-US" sz="1000" u="none" strike="noStrike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-Core (start from</a:t>
                      </a:r>
                      <a:r>
                        <a:rPr lang="en-US" sz="1000" u="none" strike="noStrike" baseline="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Q2/23)</a:t>
                      </a:r>
                      <a:endParaRPr lang="en-US" sz="1000" b="0" i="0" u="none" strike="noStrike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NR_NTN_enh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 smtClean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NR_mobile_IAB</a:t>
                      </a:r>
                      <a:r>
                        <a:rPr lang="en-US" sz="1000" u="none" strike="noStrike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(start from Q1/23)</a:t>
                      </a:r>
                      <a:endParaRPr lang="en-US" sz="1000" b="0" i="0" u="none" strike="noStrike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 smtClean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IoT_NTN_enh</a:t>
                      </a:r>
                      <a:r>
                        <a:rPr lang="en-US" sz="1000" u="none" strike="noStrike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(start from Q1/23)</a:t>
                      </a:r>
                      <a:endParaRPr lang="en-US" sz="1000" b="0" i="0" u="none" strike="noStrike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2891285"/>
              </p:ext>
            </p:extLst>
          </p:nvPr>
        </p:nvGraphicFramePr>
        <p:xfrm>
          <a:off x="7293758" y="2667757"/>
          <a:ext cx="2268531" cy="38493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68531"/>
              </a:tblGrid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FS_NR_700800900_combo_enh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 smtClean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NR_6GHz_add_bands</a:t>
                      </a:r>
                      <a:endParaRPr lang="en-US" sz="1000" b="0" i="0" u="none" strike="noStrike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NR_bands_UL_MIMO_R18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NR_600MHz_APT-Core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DC_R18_1BLTE_1BNR_2DL2UL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DC_R18_2BLTE_1BNR_3DL2UL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DC_R18_xBLTE_1BNR_yDL2UL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DC_R18_xBLTE_2BNR_yDL2U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DC_R18_xBLTE_yBNR_zDL2UL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DC_R18_xBLTE_yBNR_zDL3UL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NR_CA_R18_Intra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NR_CADC_R18_2BDL_xBUL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NR_CADC_R18_3BDL_xBUL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NR_CADC_R18_yBDL_xBUL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NR_SUL_combos_R18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LTE_CA_R18_xBDL_yBUL</a:t>
                      </a:r>
                    </a:p>
                  </a:txBody>
                  <a:tcPr marL="4763" marR="4763" marT="4763" marB="0">
                    <a:noFill/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LTE_NR_HPUE_FWVM_R18</a:t>
                      </a:r>
                    </a:p>
                  </a:txBody>
                  <a:tcPr marL="4763" marR="4763" marT="4763" marB="0">
                    <a:noFill/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NR_RAIL_HPUE_n100_n101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HPUE_NR_FR1_TDD_R18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HPUE_NR_FR1_FDD_R18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HPUE_NR_FR1_TDD_intra_CA_R18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HPUE_FR1_DC_LTE_NR_R18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HPUE_FR1_TDD_NR_CADC_SUL_R18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HPUE_FR1_FDD_NR_CADC_R18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8234328"/>
              </p:ext>
            </p:extLst>
          </p:nvPr>
        </p:nvGraphicFramePr>
        <p:xfrm>
          <a:off x="3623236" y="2667757"/>
          <a:ext cx="2712935" cy="29838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12935"/>
              </a:tblGrid>
              <a:tr h="17653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FS_NR_eff_BW_util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FS_NR_FR2_OTA_enh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FS_SimBC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FS_NR_BS_RF_evo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smtClean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NR_FR1_lessthan_5MHz_BW (start</a:t>
                      </a:r>
                      <a:r>
                        <a:rPr lang="en-US" sz="1000" u="none" strike="noStrike" baseline="0" dirty="0" smtClean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next year)</a:t>
                      </a:r>
                      <a:endParaRPr lang="en-US" sz="1000" b="0" i="0" u="none" strike="noStrike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NR_ENDC_RF_FR1_enh2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NR_RF_FR2_req_Ph3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NR_FR2_multiRX_DL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NR_HST_FR2_enh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NR_RRM_enh3-Core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NR_MG_enh2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NR_LTE_EMC_enh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NR_ATG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NonCol_intraB_ENDC_NR_CA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8730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NR_demod_enh3-Perf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8730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NR_MIMO_OTA_enh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8730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NR_FR1_TRP_TRS_enh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LTE_NBIOT_eMTC_NTN_req (core)</a:t>
                      </a:r>
                      <a:endParaRPr lang="en-US" sz="1000" b="0" i="0" u="none" strike="noStrike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205848" y="2379841"/>
            <a:ext cx="317907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RAN1~3 led WI/SI (RAN4 work needed)</a:t>
            </a:r>
            <a:r>
              <a:rPr lang="zh-CN" altLang="en-US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sz="1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35687" y="2379841"/>
            <a:ext cx="256192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RAN4 led non-spectrum WI/SI</a:t>
            </a:r>
            <a:r>
              <a:rPr lang="zh-CN" altLang="en-US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sz="1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15936" y="2379840"/>
            <a:ext cx="225414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RAN4 led spectrum WI/SI</a:t>
            </a:r>
            <a:r>
              <a:rPr lang="zh-CN" altLang="en-US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r>
              <a:rPr lang="zh-CN" altLang="en-US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sz="1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8361038"/>
              </p:ext>
            </p:extLst>
          </p:nvPr>
        </p:nvGraphicFramePr>
        <p:xfrm>
          <a:off x="9927626" y="2667757"/>
          <a:ext cx="2087012" cy="135413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87012"/>
              </a:tblGrid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NR_LTE_V2X_PC5_combos_R18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NR_unlic_enh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DL_intrpt_combos_TxSW_R18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NR_bands_R18_BWs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LTE_NR_Simult_RxTx_R18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LTE_terr_bcast_bands_part2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LTE_TDD_1670_1675MHz</a:t>
                      </a:r>
                      <a:endParaRPr lang="en-US" sz="1000" b="0" i="0" u="none" strike="noStrike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LTE_CA_intra_B8-Core</a:t>
                      </a:r>
                      <a:endParaRPr lang="en-US" sz="1000" b="0" i="0" u="none" strike="noStrike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320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RAN4 </a:t>
            </a:r>
            <a:r>
              <a:rPr 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TU Planning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</a:t>
            </a:r>
            <a:r>
              <a:rPr lang="en-US" altLang="zh-CN" sz="1400" dirty="0" smtClean="0"/>
              <a:t>RAN4 TU budget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Q1 2023 </a:t>
            </a:r>
            <a:r>
              <a:rPr lang="en-US" altLang="zh-CN" sz="1400" dirty="0"/>
              <a:t>meeting plans: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Finalization of Rel-17 </a:t>
            </a:r>
            <a:r>
              <a:rPr lang="en-US" altLang="zh-CN" sz="1200" dirty="0" err="1"/>
              <a:t>Perf</a:t>
            </a:r>
            <a:r>
              <a:rPr lang="en-US" altLang="zh-CN" sz="1200" dirty="0"/>
              <a:t> part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rgbClr val="363636"/>
                </a:solidFill>
                <a:cs typeface="Times New Roman" panose="02020603050405020304" pitchFamily="18" charset="0"/>
              </a:rPr>
              <a:t>NR_ext_to_71GHz-Perf</a:t>
            </a:r>
            <a:endParaRPr lang="zh-CN" altLang="zh-CN" sz="1200" kern="100" dirty="0">
              <a:cs typeface="Times New Roman" panose="02020603050405020304" pitchFamily="18" charset="0"/>
            </a:endParaRP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err="1" smtClean="0">
                <a:solidFill>
                  <a:srgbClr val="363636"/>
                </a:solidFill>
                <a:cs typeface="Times New Roman" panose="02020603050405020304" pitchFamily="18" charset="0"/>
              </a:rPr>
              <a:t>NR_NTN_solutions-Perf</a:t>
            </a: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Focus on Rel-18 RAN4-led SI/WIs and start RAN4 work for RAN1/2/3-led WIs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Workload in RAN4 is high.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400" dirty="0" smtClean="0"/>
              <a:t>  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3495396"/>
              </p:ext>
            </p:extLst>
          </p:nvPr>
        </p:nvGraphicFramePr>
        <p:xfrm>
          <a:off x="158755" y="1674813"/>
          <a:ext cx="11660075" cy="222516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97354"/>
                <a:gridCol w="434616"/>
                <a:gridCol w="1515807"/>
                <a:gridCol w="398033"/>
                <a:gridCol w="470314"/>
                <a:gridCol w="496703"/>
                <a:gridCol w="496703"/>
                <a:gridCol w="496703"/>
                <a:gridCol w="496703"/>
                <a:gridCol w="496703"/>
                <a:gridCol w="496703"/>
                <a:gridCol w="496703"/>
                <a:gridCol w="496703"/>
                <a:gridCol w="496703"/>
                <a:gridCol w="496703"/>
                <a:gridCol w="496703"/>
                <a:gridCol w="496703"/>
                <a:gridCol w="496703"/>
                <a:gridCol w="496703"/>
                <a:gridCol w="496703"/>
                <a:gridCol w="496703"/>
                <a:gridCol w="496703"/>
              </a:tblGrid>
              <a:tr h="0">
                <a:tc>
                  <a:txBody>
                    <a:bodyPr/>
                    <a:lstStyle/>
                    <a:p>
                      <a:pPr algn="l" fontAlgn="t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R4RF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R4RD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R4RF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R4RD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R4RF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R4RD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R4RF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R4RD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R4RF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R4RD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R4RF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R4RD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lead </a:t>
                      </a:r>
                      <a:r>
                        <a:rPr lang="en-US" sz="8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WG</a:t>
                      </a:r>
                      <a:endParaRPr 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RAT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 code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 or SI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</a:t>
                      </a:r>
                      <a:endParaRPr 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98</a:t>
                      </a:r>
                      <a:b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Dec.22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106</a:t>
                      </a:r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106</a:t>
                      </a:r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99</a:t>
                      </a:r>
                      <a:b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Mar.23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106bis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106bis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107</a:t>
                      </a:r>
                      <a:endParaRPr lang="en-US" altLang="zh-CN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107</a:t>
                      </a:r>
                      <a:endParaRPr lang="en-US" altLang="zh-CN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</a:t>
                      </a:r>
                      <a:br>
                        <a:rPr lang="en-US" sz="8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en-US" sz="8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Jun.23</a:t>
                      </a:r>
                      <a:endParaRPr 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108</a:t>
                      </a:r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108</a:t>
                      </a:r>
                      <a:endParaRPr lang="en-US" altLang="zh-CN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101</a:t>
                      </a:r>
                      <a:br>
                        <a:rPr lang="en-US" sz="8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en-US" sz="8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Sep.23</a:t>
                      </a:r>
                      <a:endParaRPr 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108bis</a:t>
                      </a:r>
                      <a:endParaRPr 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108bis</a:t>
                      </a:r>
                      <a:endParaRPr 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b="1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109</a:t>
                      </a:r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109</a:t>
                      </a:r>
                      <a:endParaRPr lang="en-US" altLang="zh-CN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102</a:t>
                      </a:r>
                      <a:br>
                        <a:rPr lang="en-US" sz="8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en-US" sz="8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Dec.23</a:t>
                      </a:r>
                      <a:endParaRPr 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Nominal TUs for Maintenance (remaining)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Reserved TUs ([5%-15%] capacity)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</a:t>
                      </a: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0.5</a:t>
                      </a:r>
                      <a:endParaRPr lang="en-US" altLang="zh-CN" sz="1000" u="none" strike="noStrike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zh-CN" altLang="en-US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　</a:t>
                      </a: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0.25</a:t>
                      </a: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1.25</a:t>
                      </a: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0.25</a:t>
                      </a: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1.25</a:t>
                      </a: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zh-CN" altLang="en-US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　</a:t>
                      </a: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0.25</a:t>
                      </a: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1.25</a:t>
                      </a: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zh-CN" altLang="en-US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　</a:t>
                      </a: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0.5</a:t>
                      </a: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0.75</a:t>
                      </a: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0.5</a:t>
                      </a: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00" b="1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1000" b="1" i="0" u="none" strike="noStrike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LTE, 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Rel-17 performance part (remaining)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REL-17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 TEIs &amp; additional reserved TU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LTE, 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Misc. impacts from other RAN WGs and TSGs (Rel-18 LS reply)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 gridSpan="5">
                  <a:txBody>
                    <a:bodyPr/>
                    <a:lstStyle/>
                    <a:p>
                      <a:pPr algn="l" fontAlgn="t"/>
                      <a:r>
                        <a:rPr lang="en-US" altLang="zh-CN" sz="8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</a:t>
                      </a:r>
                      <a:r>
                        <a:rPr lang="en-US" altLang="zh-CN" sz="8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Capacity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t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4" marR="314" marT="314" marB="0">
                    <a:solidFill>
                      <a:srgbClr val="9BBB5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t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4" marR="314" marT="314" marB="0">
                    <a:solidFill>
                      <a:srgbClr val="9BBB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24.5</a:t>
                      </a: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24.5</a:t>
                      </a: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 gridSpan="5">
                  <a:txBody>
                    <a:bodyPr/>
                    <a:lstStyle/>
                    <a:p>
                      <a:pPr algn="l" fontAlgn="t"/>
                      <a:r>
                        <a:rPr lang="en-US" altLang="zh-CN" sz="8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TU</a:t>
                      </a:r>
                      <a:r>
                        <a:rPr lang="en-US" altLang="zh-CN" sz="8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which has already been allocated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t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t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24.5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20.5</a:t>
                      </a: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24.5</a:t>
                      </a: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20.5</a:t>
                      </a: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24.5</a:t>
                      </a: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20.5</a:t>
                      </a: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24.5</a:t>
                      </a: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20.5</a:t>
                      </a: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  <a:tr h="0">
                <a:tc gridSpan="5"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Remaining TU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t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t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9BBB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0" marB="0">
                    <a:solidFill>
                      <a:srgbClr val="BEC6B4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6217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TEI CR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One TEI Cat-B CR was agreed in RAN4 this quarter (RAN4#104-bis-e)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</a:t>
            </a:r>
            <a:r>
              <a:rPr lang="en-US" altLang="zh-CN" sz="1200" dirty="0" smtClean="0"/>
              <a:t>o impact on RAN2 or other WGs is identified.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8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</p:txBody>
      </p:sp>
      <p:sp>
        <p:nvSpPr>
          <p:cNvPr id="10" name="矩形 9"/>
          <p:cNvSpPr/>
          <p:nvPr/>
        </p:nvSpPr>
        <p:spPr>
          <a:xfrm>
            <a:off x="3048000" y="2274838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5368648"/>
              </p:ext>
            </p:extLst>
          </p:nvPr>
        </p:nvGraphicFramePr>
        <p:xfrm>
          <a:off x="155508" y="2058472"/>
          <a:ext cx="11787675" cy="135606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83107"/>
                <a:gridCol w="2532373"/>
                <a:gridCol w="802432"/>
                <a:gridCol w="671804"/>
                <a:gridCol w="852196"/>
                <a:gridCol w="771331"/>
                <a:gridCol w="646922"/>
                <a:gridCol w="709127"/>
                <a:gridCol w="646922"/>
                <a:gridCol w="721568"/>
                <a:gridCol w="566057"/>
                <a:gridCol w="622041"/>
                <a:gridCol w="761759"/>
                <a:gridCol w="700036"/>
              </a:tblGrid>
              <a:tr h="48818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Tdoc</a:t>
                      </a:r>
                      <a:endParaRPr lang="zh-CN" sz="10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0682" marR="40682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Title</a:t>
                      </a:r>
                      <a:endParaRPr lang="zh-CN" sz="10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0682" marR="40682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Source</a:t>
                      </a:r>
                      <a:endParaRPr lang="zh-CN" sz="10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0682" marR="40682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Type</a:t>
                      </a:r>
                      <a:endParaRPr lang="zh-CN" sz="10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0682" marR="40682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For</a:t>
                      </a:r>
                      <a:endParaRPr lang="zh-CN" sz="10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0682" marR="40682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TDoc</a:t>
                      </a:r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Status</a:t>
                      </a:r>
                      <a:endParaRPr lang="zh-CN" sz="10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0682" marR="40682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Release</a:t>
                      </a:r>
                      <a:endParaRPr lang="zh-CN" sz="10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0682" marR="40682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Spec</a:t>
                      </a:r>
                      <a:endParaRPr lang="zh-CN" sz="10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0682" marR="40682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Version</a:t>
                      </a:r>
                      <a:endParaRPr lang="zh-CN" sz="10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0682" marR="40682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Related WIs</a:t>
                      </a:r>
                      <a:endParaRPr lang="zh-CN" sz="10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0682" marR="40682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CR</a:t>
                      </a:r>
                      <a:endParaRPr lang="zh-CN" sz="10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0682" marR="40682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CR revision</a:t>
                      </a:r>
                      <a:endParaRPr lang="zh-CN" sz="10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0682" marR="40682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CR category</a:t>
                      </a:r>
                      <a:endParaRPr lang="zh-CN" sz="10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0682" marR="40682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TSG CR Pack</a:t>
                      </a:r>
                      <a:endParaRPr lang="zh-CN" sz="10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0682" marR="40682" marT="0" marB="0">
                    <a:solidFill>
                      <a:srgbClr val="9BBB59"/>
                    </a:solidFill>
                  </a:tcPr>
                </a:tc>
              </a:tr>
              <a:tr h="8678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u="sng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2"/>
                        </a:rPr>
                        <a:t>R4-2215527</a:t>
                      </a:r>
                      <a:endParaRPr lang="zh-CN" sz="10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0682" marR="40682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Introduction of intra band NC UL CA in the n77 frequency range in Canada [n77 Canada]</a:t>
                      </a:r>
                      <a:endParaRPr lang="zh-CN" sz="10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0682" marR="40682" marT="0" marB="0"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Nokia, Nokia Shanghai Bell</a:t>
                      </a:r>
                      <a:endParaRPr lang="zh-CN" sz="10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0682" marR="40682" marT="0" marB="0"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CR</a:t>
                      </a:r>
                      <a:endParaRPr lang="zh-CN" sz="10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0682" marR="40682" marT="0" marB="0"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Agreement</a:t>
                      </a:r>
                      <a:endParaRPr lang="zh-CN" sz="10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0682" marR="40682" marT="0" marB="0"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u="sng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agreed</a:t>
                      </a:r>
                      <a:endParaRPr lang="zh-CN" sz="10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0682" marR="40682" marT="0" marB="0"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u="sng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3"/>
                        </a:rPr>
                        <a:t>Rel-17</a:t>
                      </a:r>
                      <a:endParaRPr lang="zh-CN" sz="10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0682" marR="40682" marT="0" marB="0"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u="sng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4"/>
                        </a:rPr>
                        <a:t>38.101-1</a:t>
                      </a:r>
                      <a:endParaRPr lang="zh-CN" sz="10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0682" marR="40682" marT="0" marB="0"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17.7.0</a:t>
                      </a:r>
                      <a:endParaRPr lang="zh-CN" sz="10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0682" marR="40682" marT="0" marB="0"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u="sng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5"/>
                        </a:rPr>
                        <a:t>TEI17</a:t>
                      </a:r>
                      <a:endParaRPr lang="zh-CN" sz="10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0682" marR="40682" marT="0" marB="0"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1199</a:t>
                      </a:r>
                      <a:endParaRPr lang="zh-CN" sz="10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0682" marR="40682" marT="0" marB="0"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zh-CN" sz="10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0682" marR="40682" marT="0" marB="0"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</a:t>
                      </a:r>
                      <a:endParaRPr lang="zh-CN" sz="10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0682" marR="40682" marT="0" marB="0"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RP-223298</a:t>
                      </a:r>
                      <a:endParaRPr lang="zh-CN" sz="10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0682" marR="40682" marT="0" marB="0">
                    <a:solidFill>
                      <a:srgbClr val="EFF3EA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5725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Thank You</a:t>
            </a:r>
            <a:r>
              <a:rPr lang="en-US" b="1" dirty="0" smtClean="0"/>
              <a:t>!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400" b="1" dirty="0" smtClean="0"/>
              <a:t>Many thanks to</a:t>
            </a:r>
            <a:r>
              <a:rPr lang="zh-CN" altLang="en-US" sz="1400" b="1" dirty="0" smtClean="0"/>
              <a:t>：</a:t>
            </a:r>
            <a:endParaRPr lang="en-US" altLang="zh-CN" sz="1400" b="1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Vice chair </a:t>
            </a:r>
            <a:r>
              <a:rPr lang="en-US" altLang="zh-CN" sz="1400" dirty="0"/>
              <a:t>Haijie </a:t>
            </a:r>
            <a:r>
              <a:rPr lang="en-US" altLang="zh-CN" sz="1400" dirty="0" smtClean="0"/>
              <a:t>Qiu, </a:t>
            </a:r>
            <a:r>
              <a:rPr lang="en-US" altLang="zh-CN" sz="1400" dirty="0"/>
              <a:t>Andrey </a:t>
            </a:r>
            <a:r>
              <a:rPr lang="en-US" altLang="zh-CN" sz="1400" dirty="0" smtClean="0"/>
              <a:t>Chervyakov, and Session chair Meng Zhang for </a:t>
            </a:r>
            <a:r>
              <a:rPr lang="en-US" altLang="zh-CN" sz="1400" dirty="0"/>
              <a:t>helping structure the e-meeting and chairing sessions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Carolyn </a:t>
            </a:r>
            <a:r>
              <a:rPr lang="en-US" altLang="zh-CN" sz="1400" dirty="0"/>
              <a:t>Taylor and Achraf Khsiba</a:t>
            </a:r>
            <a:r>
              <a:rPr lang="en-US" altLang="en-US" sz="1400" dirty="0" smtClean="0"/>
              <a:t> </a:t>
            </a:r>
            <a:r>
              <a:rPr lang="en-US" altLang="en-US" sz="1400" dirty="0"/>
              <a:t>for </a:t>
            </a:r>
            <a:r>
              <a:rPr lang="en-US" altLang="en-US" sz="1400" dirty="0" smtClean="0"/>
              <a:t>excellent supports</a:t>
            </a: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sv-SE" altLang="en-US" sz="1400" dirty="0" smtClean="0"/>
              <a:t>Email </a:t>
            </a:r>
            <a:r>
              <a:rPr lang="sv-SE" altLang="en-US" sz="1400" dirty="0"/>
              <a:t>moderators for leading the email discussions and providing </a:t>
            </a:r>
            <a:r>
              <a:rPr lang="sv-SE" altLang="en-US" sz="1400" dirty="0" smtClean="0"/>
              <a:t>summaries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sv-SE" altLang="en-US" sz="1200" dirty="0"/>
              <a:t>Jinqiang </a:t>
            </a:r>
            <a:r>
              <a:rPr lang="sv-SE" altLang="en-US" sz="1200" dirty="0" smtClean="0"/>
              <a:t>Xing, Aida </a:t>
            </a:r>
            <a:r>
              <a:rPr lang="sv-SE" altLang="en-US" sz="1200" dirty="0"/>
              <a:t>Vera </a:t>
            </a:r>
            <a:r>
              <a:rPr lang="sv-SE" altLang="en-US" sz="1200" dirty="0" smtClean="0"/>
              <a:t>Lopez, Aijun Cao, Alexander Sayenko, Ato Yu, </a:t>
            </a:r>
            <a:r>
              <a:rPr lang="sv-SE" altLang="en-US" sz="1200" dirty="0"/>
              <a:t>Axel </a:t>
            </a:r>
            <a:r>
              <a:rPr lang="sv-SE" altLang="en-US" sz="1200" dirty="0" smtClean="0"/>
              <a:t>Muller, Basaier Jialade, Bin Han, Bo Liu, CH Park, Chrisitian Bergljung, Chunhui Zhang, Chunxia Guo, Daniel Poop, Dmitry Petrov, Dominique Brunel, </a:t>
            </a:r>
            <a:r>
              <a:rPr lang="sv-SE" altLang="en-US" sz="1200" dirty="0"/>
              <a:t>Dominique </a:t>
            </a:r>
            <a:r>
              <a:rPr lang="sv-SE" altLang="en-US" sz="1200" dirty="0" smtClean="0"/>
              <a:t>Everaere, Dorin Panaitopol, </a:t>
            </a:r>
            <a:r>
              <a:rPr lang="sv-SE" altLang="en-US" sz="1200" dirty="0"/>
              <a:t>Esther </a:t>
            </a:r>
            <a:r>
              <a:rPr lang="sv-SE" altLang="en-US" sz="1200" dirty="0" smtClean="0"/>
              <a:t>Sienkiewicz, </a:t>
            </a:r>
            <a:r>
              <a:rPr lang="sv-SE" altLang="en-US" sz="1200" dirty="0"/>
              <a:t>Fei </a:t>
            </a:r>
            <a:r>
              <a:rPr lang="sv-SE" altLang="en-US" sz="1200" dirty="0" smtClean="0"/>
              <a:t>Xue, </a:t>
            </a:r>
            <a:r>
              <a:rPr lang="sv-SE" altLang="en-US" sz="1200" dirty="0"/>
              <a:t>Gaurav </a:t>
            </a:r>
            <a:r>
              <a:rPr lang="sv-SE" altLang="en-US" sz="1200" dirty="0" smtClean="0"/>
              <a:t>Nigam, </a:t>
            </a:r>
            <a:r>
              <a:rPr lang="sv-SE" altLang="en-US" sz="1200" dirty="0"/>
              <a:t>Gene </a:t>
            </a:r>
            <a:r>
              <a:rPr lang="sv-SE" altLang="en-US" sz="1200" dirty="0" smtClean="0"/>
              <a:t>Fong, </a:t>
            </a:r>
            <a:r>
              <a:rPr lang="sv-SE" altLang="en-US" sz="1200" dirty="0"/>
              <a:t>Han </a:t>
            </a:r>
            <a:r>
              <a:rPr lang="sv-SE" altLang="en-US" sz="1200" dirty="0" smtClean="0"/>
              <a:t>Jing, </a:t>
            </a:r>
            <a:r>
              <a:rPr lang="sv-SE" altLang="en-US" sz="1200" dirty="0"/>
              <a:t>He (Jackson) </a:t>
            </a:r>
            <a:r>
              <a:rPr lang="sv-SE" altLang="en-US" sz="1200" dirty="0" smtClean="0"/>
              <a:t>Wang, </a:t>
            </a:r>
            <a:r>
              <a:rPr lang="sv-SE" altLang="en-US" sz="1200" dirty="0"/>
              <a:t>Hsuanli </a:t>
            </a:r>
            <a:r>
              <a:rPr lang="sv-SE" altLang="en-US" sz="1200" dirty="0" smtClean="0"/>
              <a:t>Lin, </a:t>
            </a:r>
            <a:r>
              <a:rPr lang="sv-SE" altLang="en-US" sz="1200" dirty="0"/>
              <a:t>Hua </a:t>
            </a:r>
            <a:r>
              <a:rPr lang="sv-SE" altLang="en-US" sz="1200" dirty="0" smtClean="0"/>
              <a:t>Li, </a:t>
            </a:r>
            <a:r>
              <a:rPr lang="sv-SE" altLang="en-US" sz="1200" dirty="0"/>
              <a:t>Huiping </a:t>
            </a:r>
            <a:r>
              <a:rPr lang="sv-SE" altLang="en-US" sz="1200" dirty="0" smtClean="0"/>
              <a:t>Shan, Ingo Wendler, Iwo Angelow, </a:t>
            </a:r>
            <a:r>
              <a:rPr lang="sv-SE" altLang="en-US" sz="1200" dirty="0"/>
              <a:t>Jerry </a:t>
            </a:r>
            <a:r>
              <a:rPr lang="sv-SE" altLang="en-US" sz="1200" dirty="0" smtClean="0"/>
              <a:t>Cui, </a:t>
            </a:r>
            <a:r>
              <a:rPr lang="sv-SE" altLang="en-US" sz="1200" dirty="0"/>
              <a:t>Jiakai </a:t>
            </a:r>
            <a:r>
              <a:rPr lang="sv-SE" altLang="en-US" sz="1200" dirty="0" smtClean="0"/>
              <a:t>Shi, </a:t>
            </a:r>
            <a:r>
              <a:rPr lang="sv-SE" altLang="en-US" sz="1200" dirty="0"/>
              <a:t>Jin </a:t>
            </a:r>
            <a:r>
              <a:rPr lang="sv-SE" altLang="en-US" sz="1200" dirty="0" smtClean="0"/>
              <a:t>Wang, </a:t>
            </a:r>
            <a:r>
              <a:rPr lang="sv-SE" altLang="en-US" sz="1200" dirty="0"/>
              <a:t>Jingjing </a:t>
            </a:r>
            <a:r>
              <a:rPr lang="sv-SE" altLang="en-US" sz="1200" dirty="0" smtClean="0"/>
              <a:t>Chen, Jingzhou Wu, </a:t>
            </a:r>
            <a:r>
              <a:rPr lang="sv-SE" altLang="en-US" sz="1200" dirty="0"/>
              <a:t>Jin-yup </a:t>
            </a:r>
            <a:r>
              <a:rPr lang="sv-SE" altLang="en-US" sz="1200" dirty="0" smtClean="0"/>
              <a:t>Hwang, Johan Sköld, Johannes Hejselbaek, </a:t>
            </a:r>
            <a:r>
              <a:rPr lang="sv-SE" altLang="en-US" sz="1200" dirty="0"/>
              <a:t>Kazuyoshi </a:t>
            </a:r>
            <a:r>
              <a:rPr lang="sv-SE" altLang="en-US" sz="1200" dirty="0" smtClean="0"/>
              <a:t>Uesaka, Lars Dalsgaard, </a:t>
            </a:r>
            <a:r>
              <a:rPr lang="sv-SE" altLang="en-US" sz="1200" dirty="0"/>
              <a:t>Lei </a:t>
            </a:r>
            <a:r>
              <a:rPr lang="sv-SE" altLang="en-US" sz="1200" dirty="0" smtClean="0"/>
              <a:t>Du, </a:t>
            </a:r>
            <a:r>
              <a:rPr lang="sv-SE" altLang="en-US" sz="1200" dirty="0"/>
              <a:t>Li </a:t>
            </a:r>
            <a:r>
              <a:rPr lang="sv-SE" altLang="en-US" sz="1200" dirty="0" smtClean="0"/>
              <a:t>Zhang, </a:t>
            </a:r>
            <a:r>
              <a:rPr lang="sv-SE" altLang="en-US" sz="1200" dirty="0"/>
              <a:t>Liehai </a:t>
            </a:r>
            <a:r>
              <a:rPr lang="sv-SE" altLang="en-US" sz="1200" dirty="0" smtClean="0"/>
              <a:t>Liu, Man </a:t>
            </a:r>
            <a:r>
              <a:rPr lang="sv-SE" altLang="en-US" sz="1200" dirty="0"/>
              <a:t>Hung </a:t>
            </a:r>
            <a:r>
              <a:rPr lang="sv-SE" altLang="en-US" sz="1200" dirty="0" smtClean="0"/>
              <a:t>Ng, Manasa Raghavan, </a:t>
            </a:r>
            <a:r>
              <a:rPr lang="sv-SE" altLang="en-US" sz="1200" dirty="0"/>
              <a:t>Meng </a:t>
            </a:r>
            <a:r>
              <a:rPr lang="sv-SE" altLang="en-US" sz="1200" dirty="0" smtClean="0"/>
              <a:t>Zhang, Miao Wang, </a:t>
            </a:r>
            <a:r>
              <a:rPr lang="sv-SE" altLang="en-US" sz="1200" dirty="0"/>
              <a:t>Michal </a:t>
            </a:r>
            <a:r>
              <a:rPr lang="sv-SE" altLang="en-US" sz="1200" dirty="0" smtClean="0"/>
              <a:t>Szydelko, </a:t>
            </a:r>
            <a:r>
              <a:rPr lang="sv-SE" altLang="en-US" sz="1200" dirty="0"/>
              <a:t>Mueller </a:t>
            </a:r>
            <a:r>
              <a:rPr lang="sv-SE" altLang="en-US" sz="1200" dirty="0" smtClean="0"/>
              <a:t>Axel, Mohammad Abdi Abyaneh, Muhammad Kazmi, </a:t>
            </a:r>
            <a:r>
              <a:rPr lang="sv-SE" altLang="en-US" sz="1200" dirty="0"/>
              <a:t>Ojas </a:t>
            </a:r>
            <a:r>
              <a:rPr lang="sv-SE" altLang="en-US" sz="1200" dirty="0" smtClean="0"/>
              <a:t>Choksi, </a:t>
            </a:r>
            <a:r>
              <a:rPr lang="sv-SE" altLang="en-US" sz="1200" dirty="0"/>
              <a:t>Peng </a:t>
            </a:r>
            <a:r>
              <a:rPr lang="sv-SE" altLang="en-US" sz="1200" dirty="0" smtClean="0"/>
              <a:t>Zhang, </a:t>
            </a:r>
            <a:r>
              <a:rPr lang="sv-SE" altLang="en-US" sz="1200" dirty="0"/>
              <a:t>Per </a:t>
            </a:r>
            <a:r>
              <a:rPr lang="sv-SE" altLang="en-US" sz="1200" dirty="0" smtClean="0"/>
              <a:t>Lindell, </a:t>
            </a:r>
            <a:r>
              <a:rPr lang="sv-SE" altLang="en-US" sz="1200" dirty="0"/>
              <a:t>Petri </a:t>
            </a:r>
            <a:r>
              <a:rPr lang="sv-SE" altLang="en-US" sz="1200" dirty="0" smtClean="0"/>
              <a:t>Vasenkari, </a:t>
            </a:r>
            <a:r>
              <a:rPr lang="sv-SE" altLang="en-US" sz="1200" dirty="0"/>
              <a:t>Phil </a:t>
            </a:r>
            <a:r>
              <a:rPr lang="sv-SE" altLang="en-US" sz="1200" dirty="0" smtClean="0"/>
              <a:t>Coan, </a:t>
            </a:r>
            <a:r>
              <a:rPr lang="sv-SE" altLang="en-US" sz="1200" dirty="0"/>
              <a:t>Prashant </a:t>
            </a:r>
            <a:r>
              <a:rPr lang="sv-SE" altLang="en-US" sz="1200" dirty="0" smtClean="0"/>
              <a:t>Sharma, </a:t>
            </a:r>
            <a:r>
              <a:rPr lang="sv-SE" altLang="en-US" sz="1200" dirty="0"/>
              <a:t>Qian </a:t>
            </a:r>
            <a:r>
              <a:rPr lang="sv-SE" altLang="en-US" sz="1200" dirty="0" smtClean="0"/>
              <a:t>Yang, </a:t>
            </a:r>
            <a:r>
              <a:rPr lang="sv-SE" altLang="en-US" sz="1200" dirty="0"/>
              <a:t>Qifei </a:t>
            </a:r>
            <a:r>
              <a:rPr lang="sv-SE" altLang="en-US" sz="1200" dirty="0" smtClean="0"/>
              <a:t>Liu, </a:t>
            </a:r>
            <a:r>
              <a:rPr lang="sv-SE" altLang="en-US" sz="1200" dirty="0"/>
              <a:t>Qiming </a:t>
            </a:r>
            <a:r>
              <a:rPr lang="sv-SE" altLang="en-US" sz="1200" dirty="0" smtClean="0"/>
              <a:t>Li, </a:t>
            </a:r>
            <a:r>
              <a:rPr lang="sv-SE" altLang="en-US" sz="1200" dirty="0"/>
              <a:t>Qiuge </a:t>
            </a:r>
            <a:r>
              <a:rPr lang="sv-SE" altLang="en-US" sz="1200" dirty="0" smtClean="0"/>
              <a:t>Guo, </a:t>
            </a:r>
            <a:r>
              <a:rPr lang="sv-SE" altLang="en-US" sz="1200" dirty="0"/>
              <a:t>Rafael </a:t>
            </a:r>
            <a:r>
              <a:rPr lang="sv-SE" altLang="en-US" sz="1200" dirty="0" smtClean="0"/>
              <a:t>Paiva, Richard Kybett, Richie Leo, </a:t>
            </a:r>
            <a:r>
              <a:rPr lang="sv-SE" altLang="en-US" sz="1200" dirty="0"/>
              <a:t>Roy </a:t>
            </a:r>
            <a:r>
              <a:rPr lang="sv-SE" altLang="en-US" sz="1200" dirty="0" smtClean="0"/>
              <a:t>Hu, </a:t>
            </a:r>
            <a:r>
              <a:rPr lang="sv-SE" altLang="en-US" sz="1200" dirty="0"/>
              <a:t>Rui </a:t>
            </a:r>
            <a:r>
              <a:rPr lang="sv-SE" altLang="en-US" sz="1200" dirty="0" smtClean="0"/>
              <a:t>Huang, </a:t>
            </a:r>
            <a:r>
              <a:rPr lang="sv-SE" altLang="en-US" sz="1200" dirty="0"/>
              <a:t>Ruixin </a:t>
            </a:r>
            <a:r>
              <a:rPr lang="sv-SE" altLang="en-US" sz="1200" dirty="0" smtClean="0"/>
              <a:t>Wang, Sanjun Feng, </a:t>
            </a:r>
            <a:r>
              <a:rPr lang="sv-SE" altLang="en-US" sz="1200" dirty="0"/>
              <a:t>Santhan </a:t>
            </a:r>
            <a:r>
              <a:rPr lang="sv-SE" altLang="en-US" sz="1200" dirty="0" smtClean="0"/>
              <a:t>Thangarasa, </a:t>
            </a:r>
            <a:r>
              <a:rPr lang="sv-SE" altLang="en-US" sz="1200" dirty="0"/>
              <a:t>Shan </a:t>
            </a:r>
            <a:r>
              <a:rPr lang="sv-SE" altLang="en-US" sz="1200" dirty="0" smtClean="0"/>
              <a:t>Yang, </a:t>
            </a:r>
            <a:r>
              <a:rPr lang="sv-SE" altLang="en-US" sz="1200" dirty="0"/>
              <a:t>Shiyuan </a:t>
            </a:r>
            <a:r>
              <a:rPr lang="sv-SE" altLang="en-US" sz="1200" dirty="0" smtClean="0"/>
              <a:t>Wang, </a:t>
            </a:r>
            <a:r>
              <a:rPr lang="sv-SE" altLang="en-US" sz="1200" dirty="0"/>
              <a:t>Steven </a:t>
            </a:r>
            <a:r>
              <a:rPr lang="sv-SE" altLang="en-US" sz="1200" dirty="0" smtClean="0"/>
              <a:t>Chen, </a:t>
            </a:r>
            <a:r>
              <a:rPr lang="sv-SE" altLang="en-US" sz="1200" dirty="0"/>
              <a:t>Su Hwan </a:t>
            </a:r>
            <a:r>
              <a:rPr lang="sv-SE" altLang="en-US" sz="1200" dirty="0" smtClean="0"/>
              <a:t>Lim, </a:t>
            </a:r>
            <a:r>
              <a:rPr lang="sv-SE" altLang="en-US" sz="1200" dirty="0"/>
              <a:t>Sumant Iyer, Susanne </a:t>
            </a:r>
            <a:r>
              <a:rPr lang="sv-SE" altLang="en-US" sz="1200" dirty="0" smtClean="0"/>
              <a:t>Rath, Suzuki Yasuki, Taekhoon Kim, </a:t>
            </a:r>
            <a:r>
              <a:rPr lang="sv-SE" altLang="en-US" sz="1200" dirty="0"/>
              <a:t>Tim </a:t>
            </a:r>
            <a:r>
              <a:rPr lang="sv-SE" altLang="en-US" sz="1200" dirty="0" smtClean="0"/>
              <a:t>Frost, Toni lahteensuo, </a:t>
            </a:r>
            <a:r>
              <a:rPr lang="sv-SE" altLang="en-US" sz="1200" dirty="0"/>
              <a:t>Tricia </a:t>
            </a:r>
            <a:r>
              <a:rPr lang="sv-SE" altLang="en-US" sz="1200" dirty="0" smtClean="0"/>
              <a:t>Li, </a:t>
            </a:r>
            <a:r>
              <a:rPr lang="sv-SE" altLang="en-US" sz="1200" dirty="0"/>
              <a:t>Ville </a:t>
            </a:r>
            <a:r>
              <a:rPr lang="sv-SE" altLang="en-US" sz="1200" dirty="0" smtClean="0"/>
              <a:t>Vintola, </a:t>
            </a:r>
            <a:r>
              <a:rPr lang="sv-SE" altLang="en-US" sz="1200" dirty="0"/>
              <a:t>Wubin </a:t>
            </a:r>
            <a:r>
              <a:rPr lang="sv-SE" altLang="en-US" sz="1200" dirty="0" smtClean="0"/>
              <a:t>Zhou, Xiaoran Zhang, </a:t>
            </a:r>
            <a:r>
              <a:rPr lang="sv-SE" altLang="en-US" sz="1200" dirty="0"/>
              <a:t>Xuan </a:t>
            </a:r>
            <a:r>
              <a:rPr lang="sv-SE" altLang="en-US" sz="1200" dirty="0" smtClean="0"/>
              <a:t>Yi, </a:t>
            </a:r>
            <a:r>
              <a:rPr lang="sv-SE" altLang="en-US" sz="1200" dirty="0"/>
              <a:t>Xuhua </a:t>
            </a:r>
            <a:r>
              <a:rPr lang="sv-SE" altLang="en-US" sz="1200" dirty="0" smtClean="0"/>
              <a:t>Tao, </a:t>
            </a:r>
            <a:r>
              <a:rPr lang="sv-SE" altLang="en-US" sz="1200" dirty="0"/>
              <a:t>Xusheng </a:t>
            </a:r>
            <a:r>
              <a:rPr lang="sv-SE" altLang="en-US" sz="1200" dirty="0" smtClean="0"/>
              <a:t>Wei, </a:t>
            </a:r>
            <a:r>
              <a:rPr lang="sv-SE" altLang="en-US" sz="1200" dirty="0"/>
              <a:t>Yang </a:t>
            </a:r>
            <a:r>
              <a:rPr lang="sv-SE" altLang="en-US" sz="1200" dirty="0" smtClean="0"/>
              <a:t>Tang, </a:t>
            </a:r>
            <a:r>
              <a:rPr lang="sv-SE" altLang="en-US" sz="1200" dirty="0"/>
              <a:t>Yankun </a:t>
            </a:r>
            <a:r>
              <a:rPr lang="sv-SE" altLang="en-US" sz="1200" dirty="0" smtClean="0"/>
              <a:t>Li, </a:t>
            </a:r>
            <a:r>
              <a:rPr lang="sv-SE" altLang="en-US" sz="1200" dirty="0"/>
              <a:t>Ye </a:t>
            </a:r>
            <a:r>
              <a:rPr lang="sv-SE" altLang="en-US" sz="1200" dirty="0" smtClean="0"/>
              <a:t>Liu, </a:t>
            </a:r>
            <a:r>
              <a:rPr lang="sv-SE" altLang="en-US" sz="1200" dirty="0"/>
              <a:t>Yiyan </a:t>
            </a:r>
            <a:r>
              <a:rPr lang="sv-SE" altLang="en-US" sz="1200" dirty="0" smtClean="0"/>
              <a:t>Zhang, </a:t>
            </a:r>
            <a:r>
              <a:rPr lang="sv-SE" altLang="en-US" sz="1200" dirty="0"/>
              <a:t>Yoonoh </a:t>
            </a:r>
            <a:r>
              <a:rPr lang="sv-SE" altLang="en-US" sz="1200" dirty="0" smtClean="0"/>
              <a:t>Yang, </a:t>
            </a:r>
            <a:r>
              <a:rPr lang="sv-SE" altLang="en-US" sz="1200" dirty="0"/>
              <a:t>Yuan </a:t>
            </a:r>
            <a:r>
              <a:rPr lang="sv-SE" altLang="en-US" sz="1200" dirty="0" smtClean="0"/>
              <a:t>Gao, </a:t>
            </a:r>
            <a:r>
              <a:rPr lang="sv-SE" altLang="en-US" sz="1200" dirty="0"/>
              <a:t>Yuexia </a:t>
            </a:r>
            <a:r>
              <a:rPr lang="sv-SE" altLang="en-US" sz="1200" dirty="0" smtClean="0"/>
              <a:t>Song, </a:t>
            </a:r>
            <a:r>
              <a:rPr lang="sv-SE" altLang="en-US" sz="1200" dirty="0"/>
              <a:t>Yunchuan </a:t>
            </a:r>
            <a:r>
              <a:rPr lang="sv-SE" altLang="en-US" sz="1200" dirty="0" smtClean="0"/>
              <a:t>Yang, Zhifeng Ma, Zhixun Tang, </a:t>
            </a:r>
            <a:r>
              <a:rPr lang="sv-SE" altLang="en-US" sz="1200" dirty="0"/>
              <a:t>Zhongyi Shen </a:t>
            </a:r>
            <a:endParaRPr lang="sv-SE" altLang="en-US" sz="12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sv-SE" altLang="zh-CN" sz="1400" dirty="0" smtClean="0"/>
              <a:t>Delegates </a:t>
            </a:r>
            <a:r>
              <a:rPr lang="sv-SE" altLang="zh-CN" sz="1400" dirty="0"/>
              <a:t>for </a:t>
            </a:r>
            <a:r>
              <a:rPr lang="sv-SE" altLang="zh-CN" sz="1400" dirty="0" smtClean="0"/>
              <a:t>great contributions </a:t>
            </a:r>
            <a:r>
              <a:rPr lang="sv-SE" altLang="zh-CN" sz="1400" dirty="0"/>
              <a:t>and </a:t>
            </a:r>
            <a:r>
              <a:rPr lang="sv-SE" altLang="zh-CN" sz="1400" dirty="0" smtClean="0"/>
              <a:t>discussions for finalization of Rel-17 performance part and good progress for Rel-18  in RAN4.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2866174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We are back to F2F meeting! </a:t>
            </a:r>
            <a:r>
              <a:rPr lang="en-US" b="1" dirty="0" smtClean="0">
                <a:sym typeface="Wingdings" panose="05000000000000000000" pitchFamily="2" charset="2"/>
              </a:rPr>
              <a:t></a:t>
            </a:r>
            <a:endParaRPr lang="ru-RU" dirty="0"/>
          </a:p>
        </p:txBody>
      </p:sp>
      <p:sp>
        <p:nvSpPr>
          <p:cNvPr id="8" name="文本框 7"/>
          <p:cNvSpPr txBox="1"/>
          <p:nvPr/>
        </p:nvSpPr>
        <p:spPr>
          <a:xfrm>
            <a:off x="6001795" y="989026"/>
            <a:ext cx="3466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 RAN4#105 in Toulouse</a:t>
            </a:r>
            <a:endParaRPr lang="en-US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83" y="1381852"/>
            <a:ext cx="12142237" cy="5476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796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Statistics</a:t>
            </a:r>
            <a:endParaRPr lang="ru-RU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5252501"/>
              </p:ext>
            </p:extLst>
          </p:nvPr>
        </p:nvGraphicFramePr>
        <p:xfrm>
          <a:off x="687446" y="1599985"/>
          <a:ext cx="10900650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362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8045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81033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2823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60718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81677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18818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Meeting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1432" marR="91432" horzOverflow="overflow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Date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1432" marR="91432" horzOverflow="overflow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Location</a:t>
                      </a:r>
                    </a:p>
                  </a:txBody>
                  <a:tcPr marL="91432" marR="91432" horzOverflow="overflow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Host</a:t>
                      </a:r>
                    </a:p>
                  </a:txBody>
                  <a:tcPr marL="91432" marR="91432" horzOverflow="overflow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Delegates registered/attendees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1432" marR="91432" horzOverflow="overflow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Documents requested/uploaded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1432" marR="91432" horzOverflow="overflow"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13271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altLang="zh-CN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RAN4 #</a:t>
                      </a: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104-bis-e</a:t>
                      </a:r>
                      <a:endParaRPr kumimoji="0" 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October 10 – October 19, 2022</a:t>
                      </a:r>
                      <a:endParaRPr kumimoji="0" 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FI" altLang="zh-CN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Electronic meeting</a:t>
                      </a:r>
                      <a:endParaRPr kumimoji="0" lang="zh-CN" alt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altLang="zh-CN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---</a:t>
                      </a:r>
                      <a:endParaRPr kumimoji="0" 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441/441</a:t>
                      </a:r>
                      <a:endParaRPr kumimoji="0" lang="zh-CN" alt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2544/2231</a:t>
                      </a:r>
                      <a:endParaRPr kumimoji="0" lang="en-US" alt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13271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RAN4 #105</a:t>
                      </a:r>
                      <a:endParaRPr kumimoji="0" 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November 14 – November 18, 2022</a:t>
                      </a:r>
                      <a:endParaRPr kumimoji="0" 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Toulouse, France</a:t>
                      </a:r>
                      <a:endParaRPr kumimoji="0" lang="zh-CN" alt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 EF3 &amp; NAF Friends</a:t>
                      </a:r>
                    </a:p>
                  </a:txBody>
                  <a:tcP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570/457</a:t>
                      </a:r>
                      <a:endParaRPr kumimoji="0" lang="zh-CN" alt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525" marR="9525" marT="9525" marB="0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2726/2647</a:t>
                      </a:r>
                      <a:endParaRPr kumimoji="0" lang="en-US" alt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525" marR="9525" marT="9525" marB="0"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Chart 1"/>
          <p:cNvGraphicFramePr/>
          <p:nvPr>
            <p:extLst>
              <p:ext uri="{D42A27DB-BD31-4B8C-83A1-F6EECF244321}">
                <p14:modId xmlns:p14="http://schemas.microsoft.com/office/powerpoint/2010/main" val="728212715"/>
              </p:ext>
            </p:extLst>
          </p:nvPr>
        </p:nvGraphicFramePr>
        <p:xfrm>
          <a:off x="217349" y="3066467"/>
          <a:ext cx="5601521" cy="292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Chart 7"/>
          <p:cNvGraphicFramePr/>
          <p:nvPr>
            <p:extLst>
              <p:ext uri="{D42A27DB-BD31-4B8C-83A1-F6EECF244321}">
                <p14:modId xmlns:p14="http://schemas.microsoft.com/office/powerpoint/2010/main" val="856423560"/>
              </p:ext>
            </p:extLst>
          </p:nvPr>
        </p:nvGraphicFramePr>
        <p:xfrm>
          <a:off x="6037265" y="3066467"/>
          <a:ext cx="5813401" cy="292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895739" y="6091045"/>
            <a:ext cx="90469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* From this Quarter, RAN4 has two MCC secretaries </a:t>
            </a:r>
            <a:r>
              <a:rPr 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(Carolyn Taylor and Achraf Khsiba) </a:t>
            </a:r>
            <a:r>
              <a:rPr 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to support due to heavy workload</a:t>
            </a:r>
            <a:endParaRPr 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3881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Rel-18 RAN4-led non-spectrum related NR </a:t>
            </a:r>
            <a:r>
              <a:rPr lang="en-US" b="1" dirty="0"/>
              <a:t>and LTE WI/SIs</a:t>
            </a:r>
            <a:r>
              <a:rPr lang="en-US" dirty="0"/>
              <a:t> </a:t>
            </a:r>
            <a:endParaRPr lang="ru-RU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0602901"/>
              </p:ext>
            </p:extLst>
          </p:nvPr>
        </p:nvGraphicFramePr>
        <p:xfrm>
          <a:off x="166990" y="1337553"/>
          <a:ext cx="11943945" cy="4882896"/>
        </p:xfrm>
        <a:graphic>
          <a:graphicData uri="http://schemas.openxmlformats.org/drawingml/2006/table">
            <a:tbl>
              <a:tblPr firstRow="1" firstCol="1" bandRow="1"/>
              <a:tblGrid>
                <a:gridCol w="582310"/>
                <a:gridCol w="4038600"/>
                <a:gridCol w="2146300"/>
                <a:gridCol w="1054100"/>
                <a:gridCol w="558800"/>
                <a:gridCol w="774700"/>
                <a:gridCol w="541061"/>
                <a:gridCol w="2248074"/>
              </a:tblGrid>
              <a:tr h="209903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UID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Name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Acronym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Target (dd/mm/</a:t>
                      </a:r>
                      <a:r>
                        <a:rPr lang="en-GB" sz="10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yyyy</a:t>
                      </a: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Old %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Change or comment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890040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Study on efficient utilization of licensed spectrum that is not aligned with existing NR channel bandwidths 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FS_NR_eff_BW_util</a:t>
                      </a:r>
                      <a:endParaRPr lang="zh-CN" sz="1000" b="1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2023/3/23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85%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2"/>
                        </a:rPr>
                        <a:t>RP-222618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85%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b="0" i="0" u="none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SR:</a:t>
                      </a:r>
                      <a:r>
                        <a:rPr lang="en-US" altLang="zh-CN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US" altLang="zh-CN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RP‑223273. </a:t>
                      </a:r>
                      <a:r>
                        <a:rPr lang="en-US" altLang="zh-CN" sz="1000" b="1" i="0" kern="1200" dirty="0" smtClean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Less progress due to channel raster issue.</a:t>
                      </a:r>
                      <a:endParaRPr lang="en-GB" sz="1000" b="1" i="0" kern="1200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950068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Study on NR frequency range 2 (FR2) Over-the-Air (OTA) testing enhancements 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FS_NR_FR2_OTA_enh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3"/>
                        </a:rPr>
                        <a:t>RP-222652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SR: RP‑223153; revised SID: RP‑223155. </a:t>
                      </a:r>
                      <a:r>
                        <a:rPr lang="en-US" altLang="zh-CN" sz="1000" b="1" i="0" kern="1200" dirty="0" smtClean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Multi-</a:t>
                      </a:r>
                      <a:r>
                        <a:rPr lang="en-US" altLang="zh-CN" sz="1000" b="1" i="0" kern="1200" dirty="0" err="1" smtClean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Tx</a:t>
                      </a:r>
                      <a:r>
                        <a:rPr lang="en-US" altLang="zh-CN" sz="1000" b="1" i="0" kern="1200" dirty="0" smtClean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to be discussed </a:t>
                      </a:r>
                      <a:endParaRPr lang="en-GB" sz="1000" b="1" i="0" kern="1200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950067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Study on simplification of band combination specification for NR and LTE 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 err="1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FS_SimBC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2023/6/16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15%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4"/>
                        </a:rPr>
                        <a:t>RP-222216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45%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SR:</a:t>
                      </a:r>
                      <a:r>
                        <a:rPr lang="en-US" altLang="zh-CN" sz="10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US" altLang="zh-CN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RP‑222833</a:t>
                      </a: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  <a:tr h="13124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950069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Study on NR base station (BS) RF requirement evolution 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FS_NR_BS_RF_evo</a:t>
                      </a:r>
                      <a:endParaRPr lang="zh-CN" sz="1000" b="1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2023/6/16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10%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5"/>
                        </a:rPr>
                        <a:t>RP-222501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SR: RP‑223344</a:t>
                      </a: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950070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Study on enhancement for 700/800/900MHz band combinations for NR 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FS_NR_700800900_combo_enh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2023/3/23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20%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6"/>
                        </a:rPr>
                        <a:t>RP-222554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SR: RP‑223145</a:t>
                      </a: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  <a:tr h="13124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941012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 support for dedicated spectrum less than 5MHz for FR1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NR_FR1_lessthan_5MHz_BW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2024/6/20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7"/>
                        </a:rPr>
                        <a:t>RP-222645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SR: RP‑222740. R4</a:t>
                      </a:r>
                      <a:r>
                        <a:rPr lang="en-US" altLang="zh-CN" sz="10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starts in Feb 24</a:t>
                      </a: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941112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NR support for dedicated spectrum less than 5MHz for FR1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NR_FR1_lessthan_5MHz_BW-Core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7"/>
                        </a:rPr>
                        <a:t>RP-222645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941212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err="1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</a:t>
                      </a: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. part: NR support for dedicated spectrum less than 5MHz for FR1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NR_FR1_lessthan_5MHz_BW-Perf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2024/6/20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7"/>
                        </a:rPr>
                        <a:t>RP-222645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950080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Further RF requirements enhancement for NR and EN-DC in frequency range 1 (FR1) 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NR_ENDC_RF_FR1_enh2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2024/6/20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8"/>
                        </a:rPr>
                        <a:t>RP-221496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354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SR: RP‑223342.</a:t>
                      </a:r>
                      <a:r>
                        <a:rPr lang="en-US" altLang="zh-CN" sz="10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Revised WID: RP-223343. </a:t>
                      </a:r>
                      <a:r>
                        <a:rPr lang="en-GB" altLang="zh-CN" sz="1000" b="1" i="0" kern="1200" dirty="0" smtClean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Add n79 as example band.</a:t>
                      </a: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950180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Further RF requirements enhancement for NR and EN-DC in frequency range 1 (FR1) 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NR_ENDC_RF_FR1_enh2-Core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8"/>
                        </a:rPr>
                        <a:t>RP-221496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b="1" i="0" kern="1200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950280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Further RF requirements enhancement for NR and EN-DC in frequency range 1 (FR1) 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NR_ENDC_RF_FR1_enh2-Perf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2024/6/20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8"/>
                        </a:rPr>
                        <a:t>RP-221496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496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/>
              <a:t>Rel-18 RAN4-led non-spectrum related NR and LTE WI/SIs</a:t>
            </a:r>
            <a:r>
              <a:rPr lang="en-US" altLang="zh-CN" dirty="0"/>
              <a:t> 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0823872"/>
              </p:ext>
            </p:extLst>
          </p:nvPr>
        </p:nvGraphicFramePr>
        <p:xfrm>
          <a:off x="166990" y="1337553"/>
          <a:ext cx="11943945" cy="5116068"/>
        </p:xfrm>
        <a:graphic>
          <a:graphicData uri="http://schemas.openxmlformats.org/drawingml/2006/table">
            <a:tbl>
              <a:tblPr firstRow="1" firstCol="1" bandRow="1"/>
              <a:tblGrid>
                <a:gridCol w="582310"/>
                <a:gridCol w="4038600"/>
                <a:gridCol w="2146300"/>
                <a:gridCol w="1054100"/>
                <a:gridCol w="558800"/>
                <a:gridCol w="774700"/>
                <a:gridCol w="541061"/>
                <a:gridCol w="2248074"/>
              </a:tblGrid>
              <a:tr h="209903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UID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Name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Acronym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Target (dd/mm/</a:t>
                      </a:r>
                      <a:r>
                        <a:rPr lang="en-GB" sz="10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yyyy</a:t>
                      </a: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Old %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Change or comment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950076</a:t>
                      </a:r>
                      <a:endParaRPr lang="zh-CN" sz="1000" kern="0" dirty="0">
                        <a:solidFill>
                          <a:srgbClr val="36363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 RF requirements enhancement for frequency range 2 (FR2), Phase 3 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NR_RF_FR2_req_Ph3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2024/3/24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2"/>
                        </a:rPr>
                        <a:t>RP-222228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SR:</a:t>
                      </a:r>
                      <a:r>
                        <a:rPr lang="en-US" altLang="zh-CN" sz="10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US" altLang="zh-CN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RP‑222908, Revised WID: RP‑222909</a:t>
                      </a: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950176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NR RF requirements enhancement for frequency range 2 (FR2), Phase 3 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NR_RF_FR2_req_Ph3-Core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2023/12/23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10%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2"/>
                        </a:rPr>
                        <a:t>RP-222228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950276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err="1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</a:t>
                      </a: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. part: NR RF requirements enhancement for frequency range 2 (FR2), Phase 3 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NR_RF_FR2_req_Ph3-Perf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2024/3/21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10%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2"/>
                        </a:rPr>
                        <a:t>RP-222228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  <a:tr h="13124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950077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Requirement for NR frequency range 2 (FR2) multi-Rx chain DL reception 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NR_FR2_multiRX_DL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2024/3/21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3"/>
                        </a:rPr>
                        <a:t>RP-221753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354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SR: RP‑222900. </a:t>
                      </a:r>
                      <a:r>
                        <a:rPr lang="en-US" altLang="zh-CN" sz="1000" b="1" i="0" kern="1200" dirty="0" smtClean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RRM scope to be discussed.</a:t>
                      </a: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950177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Requirement for NR frequency range 2 (FR2) multi-Rx chain DL reception 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NR_FR2_multiRX_DL-Core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2023/9/14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10%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3"/>
                        </a:rPr>
                        <a:t>RP-221753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  <a:tr h="13124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950277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Requirement for NR frequency range 2 (FR2) multi-Rx chain DL reception 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NR_FR2_multiRX_DL-Perf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2024/3/21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0%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3"/>
                        </a:rPr>
                        <a:t>RP-221753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950079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Enhanced NR support for high speed train scenario in frequency range 2 (FR2) 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NR_HST_FR2_enh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2024/3/21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4"/>
                        </a:rPr>
                        <a:t>RP-222272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SR:</a:t>
                      </a:r>
                      <a:r>
                        <a:rPr lang="en-US" altLang="zh-CN" sz="10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US" altLang="zh-CN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RP‑222927</a:t>
                      </a: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950179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Enhanced NR support for high speed train scenario in frequency range 2 (FR2) 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NR_HST_FR2_enh-Core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2023/9/14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4"/>
                        </a:rPr>
                        <a:t>RP-222272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950279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Enhanced NR support for high speed train scenario in frequency range 2 (FR2) 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NR_HST_FR2_enh-Perf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2024/3/21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4"/>
                        </a:rPr>
                        <a:t>RP-222272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950078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Even Further RRM enhancement for NR and MR-DC 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NR_RRM_enh3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2024/6/20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5"/>
                        </a:rPr>
                        <a:t>RP-221696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SR: RP‑223171, Revised WID: RP‑223173. </a:t>
                      </a:r>
                      <a:r>
                        <a:rPr lang="en-US" altLang="zh-CN" sz="10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US" altLang="zh-CN" sz="1000" b="1" i="0" kern="1200" dirty="0" smtClean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Add scope of BWP without restriction RP‑223172.</a:t>
                      </a:r>
                      <a:endParaRPr lang="en-GB" sz="1000" b="1" i="0" kern="1200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950178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Even Further RRM enhancement for NR and MR-DC 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NR_RRM_enh3-Core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6"/>
                        </a:rPr>
                        <a:t>RP-220977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45%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950278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err="1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</a:t>
                      </a: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. part: Even Further RRM enhancement for NR and MR-DC 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NR_RRM_enh3-Perf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2024/6/20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0%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6"/>
                        </a:rPr>
                        <a:t>RP-220977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3EA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390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/>
              <a:t>Rel-18 RAN4-led non-spectrum related NR and LTE WI/SIs</a:t>
            </a:r>
            <a:r>
              <a:rPr lang="en-US" altLang="zh-CN" dirty="0"/>
              <a:t> </a:t>
            </a:r>
            <a:endParaRPr lang="ru-RU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8927279"/>
              </p:ext>
            </p:extLst>
          </p:nvPr>
        </p:nvGraphicFramePr>
        <p:xfrm>
          <a:off x="166990" y="1337553"/>
          <a:ext cx="11943945" cy="4322064"/>
        </p:xfrm>
        <a:graphic>
          <a:graphicData uri="http://schemas.openxmlformats.org/drawingml/2006/table">
            <a:tbl>
              <a:tblPr firstRow="1" firstCol="1" bandRow="1"/>
              <a:tblGrid>
                <a:gridCol w="582310"/>
                <a:gridCol w="4038600"/>
                <a:gridCol w="2146300"/>
                <a:gridCol w="1054100"/>
                <a:gridCol w="558800"/>
                <a:gridCol w="774700"/>
                <a:gridCol w="541061"/>
                <a:gridCol w="2248074"/>
              </a:tblGrid>
              <a:tr h="209903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UID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Name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Acronym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Target (dd/mm/</a:t>
                      </a:r>
                      <a:r>
                        <a:rPr lang="en-GB" sz="10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yyyy</a:t>
                      </a: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Old %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Change or comment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950082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Further enhancements on NR and MR-DC measurement gaps and measurements without gaps 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NR_MG_enh2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2024/6/20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2"/>
                        </a:rPr>
                        <a:t>RP-222337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914354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 kern="0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914354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RP‑223238</a:t>
                      </a:r>
                      <a:endParaRPr lang="en-GB" sz="1000" kern="0" dirty="0">
                        <a:solidFill>
                          <a:srgbClr val="36363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950182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Further enhancements on NR and MR-DC measurement gaps and measurements without gaps 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NR_MG_enh2-Core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2"/>
                        </a:rPr>
                        <a:t>RP-222337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914354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kern="0" dirty="0" smtClean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35%</a:t>
                      </a:r>
                      <a:endParaRPr lang="en-GB" sz="1000" kern="0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914354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 kern="0" dirty="0">
                        <a:solidFill>
                          <a:srgbClr val="36363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950282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Further enhancements on NR and MR-DC measurement gaps and measurements without gaps 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NR_MG_enh2-Perf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2024/6/20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0%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2"/>
                        </a:rPr>
                        <a:t>RP-222337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914354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kern="0" dirty="0" smtClean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0%</a:t>
                      </a:r>
                      <a:endParaRPr lang="en-GB" sz="1000" kern="0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914354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 kern="0" dirty="0">
                        <a:solidFill>
                          <a:srgbClr val="36363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  <a:tr h="13124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950072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BS/UE EMC enhancements for NR and LTE 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 err="1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NR_LTE_EMC_enh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0%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3"/>
                        </a:rPr>
                        <a:t>RP-220916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914354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kern="0" dirty="0" smtClean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10%</a:t>
                      </a:r>
                      <a:endParaRPr lang="en-GB" sz="1000" kern="0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RP‑222958</a:t>
                      </a:r>
                      <a:endParaRPr lang="en-US" sz="1000" kern="0" dirty="0">
                        <a:solidFill>
                          <a:srgbClr val="36363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950172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BS/UE EMC enhancements for NR and LTE 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NR_LTE_EMC_enh-Core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2023/9/14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3"/>
                        </a:rPr>
                        <a:t>RP-220916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914354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kern="0" dirty="0" smtClean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10%</a:t>
                      </a:r>
                      <a:endParaRPr lang="en-GB" sz="1000" kern="0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914354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 kern="0" dirty="0">
                        <a:solidFill>
                          <a:srgbClr val="36363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  <a:tr h="13124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950272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BS/UE EMC enhancements for NR and LTE 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NR_LTE_EMC_enh-Perf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3"/>
                        </a:rPr>
                        <a:t>RP-220916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914354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kern="0" dirty="0" smtClean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10%</a:t>
                      </a:r>
                      <a:endParaRPr lang="en-GB" sz="1000" kern="0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914354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 kern="0" dirty="0">
                        <a:solidFill>
                          <a:srgbClr val="36363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950075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Air-to-ground network for NR 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NR_ATG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2024/3/21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4"/>
                        </a:rPr>
                        <a:t>RP-221369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914354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 kern="0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RP‑223058</a:t>
                      </a:r>
                      <a:endParaRPr lang="en-US" sz="1000" kern="0" dirty="0">
                        <a:solidFill>
                          <a:srgbClr val="36363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950175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Air-to-ground network for NR 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NR_ATG-Core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4"/>
                        </a:rPr>
                        <a:t>RP-221369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914354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kern="0" dirty="0" smtClean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20%</a:t>
                      </a:r>
                      <a:endParaRPr lang="en-GB" sz="1000" kern="0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914354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 kern="0" dirty="0">
                        <a:solidFill>
                          <a:srgbClr val="36363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950275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Air-to-ground network for NR 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NR_ATG-Perf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2024/3/21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4"/>
                        </a:rPr>
                        <a:t>RP-221369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914354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kern="0" dirty="0" smtClean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0%</a:t>
                      </a:r>
                      <a:endParaRPr lang="en-GB" sz="1000" kern="0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914354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 kern="0" dirty="0">
                        <a:solidFill>
                          <a:srgbClr val="36363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950081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Support of intra-band non-collocated EN-DC/NR-CA deployment 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 err="1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NonCol_intraB_ENDC_NR_CA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5"/>
                        </a:rPr>
                        <a:t>RP-222309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914354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 kern="0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914354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RP‑222956</a:t>
                      </a:r>
                      <a:endParaRPr lang="en-GB" sz="1000" kern="0" dirty="0">
                        <a:solidFill>
                          <a:srgbClr val="36363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950181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Support of intra-band non-collocated EN-DC/NR-CA deployment 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NonCol_intraB_ENDC_NR_CA-Core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2023/9/14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5"/>
                        </a:rPr>
                        <a:t>RP-222309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914354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kern="0" dirty="0" smtClean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20%</a:t>
                      </a:r>
                      <a:endParaRPr lang="en-GB" sz="1000" kern="0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914354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 kern="0" dirty="0">
                        <a:solidFill>
                          <a:srgbClr val="36363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950281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Support of intra-band non-collocated EN-DC/NR-CA deployment 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NonCol_intraB_ENDC_NR_CA-Perf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5"/>
                        </a:rPr>
                        <a:t>RP-222309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kern="0" dirty="0" smtClean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0%</a:t>
                      </a:r>
                      <a:endParaRPr lang="en-GB" sz="1000" kern="0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 kern="0" dirty="0">
                        <a:solidFill>
                          <a:srgbClr val="36363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3EA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175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/>
              <a:t>Rel-18 RAN4-led non-spectrum related NR and LTE WI/SIs</a:t>
            </a:r>
            <a:r>
              <a:rPr lang="en-US" altLang="zh-CN" dirty="0"/>
              <a:t> </a:t>
            </a:r>
            <a:endParaRPr lang="ru-RU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0693900"/>
              </p:ext>
            </p:extLst>
          </p:nvPr>
        </p:nvGraphicFramePr>
        <p:xfrm>
          <a:off x="166990" y="1337553"/>
          <a:ext cx="11943945" cy="5155692"/>
        </p:xfrm>
        <a:graphic>
          <a:graphicData uri="http://schemas.openxmlformats.org/drawingml/2006/table">
            <a:tbl>
              <a:tblPr firstRow="1" firstCol="1" bandRow="1"/>
              <a:tblGrid>
                <a:gridCol w="582310"/>
                <a:gridCol w="4038600"/>
                <a:gridCol w="2146300"/>
                <a:gridCol w="1054100"/>
                <a:gridCol w="558800"/>
                <a:gridCol w="774700"/>
                <a:gridCol w="541061"/>
                <a:gridCol w="2248074"/>
              </a:tblGrid>
              <a:tr h="209903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UID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Name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Acronym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Target (dd/mm/</a:t>
                      </a:r>
                      <a:r>
                        <a:rPr lang="en-GB" sz="10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yyyy</a:t>
                      </a: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Old %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Change or comment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950073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 demodulation performance evolution 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NR_demod_enh3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2"/>
                        </a:rPr>
                        <a:t>RP-220932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SR: RP‑222944</a:t>
                      </a:r>
                      <a:endParaRPr lang="en-US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950273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err="1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</a:t>
                      </a: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. part: NR demodulation performance evolution 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NR_demod_enh3-Perf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3"/>
                        </a:rPr>
                        <a:t>RP-222300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970081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Enhancement of Multiple Input Multiple Output (MIMO) Over-the-Air (OTA) requirement for NR UEs 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 err="1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NR_MIMO_OTA_enh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2024/6/10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4"/>
                        </a:rPr>
                        <a:t>RP-222668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SR: RP-223185, revised WID: RP‑223184. </a:t>
                      </a:r>
                      <a:r>
                        <a:rPr lang="en-US" altLang="zh-CN" sz="1000" b="1" i="0" kern="1200" dirty="0" smtClean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Scope to be discussed</a:t>
                      </a:r>
                      <a:r>
                        <a:rPr lang="en-US" altLang="zh-CN" sz="10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.</a:t>
                      </a: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  <a:tr h="13124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970181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Enhancement of Multiple Input Multiple Output (MIMO) Over-the-Air (OTA) requirement for NR UEs 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err="1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NR_MIMO_OTA_enh</a:t>
                      </a: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-Core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4"/>
                        </a:rPr>
                        <a:t>RP-222668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970281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Enhancement of Multiple Input Multiple Output (MIMO) Over-the-Air (OTA) requirement for NR UEs 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NR_MIMO_OTA_enh-Perf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2024/6/20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0%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4"/>
                        </a:rPr>
                        <a:t>RP-222668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  <a:tr h="13124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970082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Enhancement of UE TRP (Total Radiated Power) and TRS (Total Radiated Sensitivity) requirements and test methodologies for FR1 (NR SA and EN-DC) 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NR_FR1_TRP_TRS_enh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2024/6/20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0%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5"/>
                        </a:rPr>
                        <a:t>RP-222669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SR: RP‑223111, Revised WID: RP‑223112. </a:t>
                      </a:r>
                      <a:r>
                        <a:rPr lang="en-US" altLang="zh-CN" sz="1000" b="1" i="0" kern="1200" dirty="0" smtClean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Internal TR 38.870</a:t>
                      </a:r>
                      <a:endParaRPr lang="en-GB" sz="1000" b="1" i="0" kern="1200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970182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Enhancement of UE TRP and TRS requirements and test methodologies for FR1 (NR SA and EN-DC) 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NR_FR1_TRP_TRS_enh-Core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5"/>
                        </a:rPr>
                        <a:t>RP-222669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970282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Enhancement of UE TRP and TRS requirements and test methodologies for FR1 (NR SA and EN-DC) 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NR_FR1_TRP_TRS_enh-Perf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2024/6/20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5"/>
                        </a:rPr>
                        <a:t>RP-222669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950074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NB-</a:t>
                      </a:r>
                      <a:r>
                        <a:rPr lang="en-US" sz="1000" b="1" kern="0" dirty="0" err="1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IoT</a:t>
                      </a: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(Narrowband </a:t>
                      </a:r>
                      <a:r>
                        <a:rPr lang="en-US" sz="1000" b="1" kern="0" dirty="0" err="1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IoT</a:t>
                      </a: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)/</a:t>
                      </a:r>
                      <a:r>
                        <a:rPr lang="en-US" sz="1000" b="1" kern="0" dirty="0" err="1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eMTC</a:t>
                      </a: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(enhanced Machine Type Communication) core &amp; performance requirements for Non-Terrestrial Networks (NTN) 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 err="1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LTE_NBIOT_eMTC_NTN_req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2023/6/16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22%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6"/>
                        </a:rPr>
                        <a:t>RP-221556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SR: RP‑223231, revised WID: RP‑223232, </a:t>
                      </a:r>
                      <a:r>
                        <a:rPr lang="en-US" altLang="zh-CN" sz="1000" b="1" i="0" kern="1200" dirty="0" smtClean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TS 36.108 &amp;TS 36.108 are submitted for approval.</a:t>
                      </a:r>
                      <a:endParaRPr lang="en-GB" sz="1000" b="1" i="0" kern="1200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7D1"/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950174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NB-</a:t>
                      </a:r>
                      <a:r>
                        <a:rPr lang="en-US" sz="1000" kern="0" dirty="0" err="1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IoT</a:t>
                      </a: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(Narrowband </a:t>
                      </a:r>
                      <a:r>
                        <a:rPr lang="en-US" sz="1000" kern="0" dirty="0" err="1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IoT</a:t>
                      </a: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)/</a:t>
                      </a:r>
                      <a:r>
                        <a:rPr lang="en-US" sz="1000" kern="0" dirty="0" err="1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eMTC</a:t>
                      </a: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(enhanced Machine Type Communication) core &amp; performance requirements for Non-Terrestrial Networks (NTN) 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err="1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LTE_NBIOT_eMTC_NTN_req</a:t>
                      </a: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-Core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2022/12/16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50%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6"/>
                        </a:rPr>
                        <a:t>RP-221556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i="0" kern="1200" dirty="0" smtClean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Core part completed.</a:t>
                      </a:r>
                      <a:endParaRPr lang="en-GB" sz="1000" b="1" i="0" kern="1200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3EA"/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950274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err="1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</a:t>
                      </a: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. part: NB-</a:t>
                      </a:r>
                      <a:r>
                        <a:rPr lang="en-US" sz="1000" kern="0" dirty="0" err="1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IoT</a:t>
                      </a: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(Narrowband </a:t>
                      </a:r>
                      <a:r>
                        <a:rPr lang="en-US" sz="1000" kern="0" dirty="0" err="1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IoT</a:t>
                      </a: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)/</a:t>
                      </a:r>
                      <a:r>
                        <a:rPr lang="en-US" sz="1000" kern="0" dirty="0" err="1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eMTC</a:t>
                      </a: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(enhanced Machine Type Communication) core &amp; performance requirements for Non-Terrestrial Networks (NTN) 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err="1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LTE_NBIOT_eMTC_NTN_req-Perf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2023/6/16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0%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6"/>
                        </a:rPr>
                        <a:t>RP-221556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7D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524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/>
              <a:t>Rel-18 </a:t>
            </a:r>
            <a:r>
              <a:rPr lang="en-US" altLang="zh-CN" b="1" dirty="0" smtClean="0"/>
              <a:t>spectrum </a:t>
            </a:r>
            <a:r>
              <a:rPr lang="en-US" altLang="zh-CN" b="1" dirty="0"/>
              <a:t>related NR and LTE WI/SIs</a:t>
            </a:r>
            <a:r>
              <a:rPr lang="en-US" altLang="zh-CN" dirty="0"/>
              <a:t> </a:t>
            </a:r>
            <a:endParaRPr lang="ru-RU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8793827"/>
              </p:ext>
            </p:extLst>
          </p:nvPr>
        </p:nvGraphicFramePr>
        <p:xfrm>
          <a:off x="166990" y="1337553"/>
          <a:ext cx="11943945" cy="5433060"/>
        </p:xfrm>
        <a:graphic>
          <a:graphicData uri="http://schemas.openxmlformats.org/drawingml/2006/table">
            <a:tbl>
              <a:tblPr firstRow="1" firstCol="1" bandRow="1"/>
              <a:tblGrid>
                <a:gridCol w="582310"/>
                <a:gridCol w="4038600"/>
                <a:gridCol w="2146300"/>
                <a:gridCol w="1054100"/>
                <a:gridCol w="558800"/>
                <a:gridCol w="774700"/>
                <a:gridCol w="541061"/>
                <a:gridCol w="2248074"/>
              </a:tblGrid>
              <a:tr h="209903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UID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Name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Acronym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Target (dd/mm/</a:t>
                      </a:r>
                      <a:r>
                        <a:rPr lang="en-GB" sz="10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yyyy</a:t>
                      </a: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Old %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Change or comment</a:t>
                      </a:r>
                    </a:p>
                  </a:txBody>
                  <a:tcPr marL="45720" marR="4572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960098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Introduction of additional 6GHz NR licensed bands 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NR_6GHz_add_bands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2"/>
                        </a:rPr>
                        <a:t>RP-222498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SR: RP-223341. Work</a:t>
                      </a:r>
                      <a:r>
                        <a:rPr lang="en-US" altLang="zh-CN" sz="10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not start</a:t>
                      </a: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960198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Introduction of additional 6GHz NR licensed bands 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NR_6GHz_add_bands-Core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000" kern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alt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0%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3"/>
                        </a:rPr>
                        <a:t>RP-221845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960298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err="1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</a:t>
                      </a: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. part: Introduction of additional 6GHz NR licensed bands 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NR_6GHz_add_bands-Perf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000" kern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alt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0%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3"/>
                        </a:rPr>
                        <a:t>RP-221845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  <a:tr h="13124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960095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Additional NR bands for UL-MIMO in Rel-18 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NR_bands_UL_MIMO_R18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alt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4"/>
                        </a:rPr>
                        <a:t>RP-222509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SR: RP‑223351, Revised</a:t>
                      </a:r>
                      <a:r>
                        <a:rPr lang="en-US" altLang="zh-CN" sz="10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WID: </a:t>
                      </a:r>
                      <a:r>
                        <a:rPr lang="en-US" altLang="zh-CN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RP‑223352. Add new requests.</a:t>
                      </a: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960195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Additional NR bands for UL-MIMO in Rel-18 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NR_bands_UL_MIMO_R18-Core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000" kern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alt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10%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4"/>
                        </a:rPr>
                        <a:t>RP-222509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  <a:tr h="13124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960295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err="1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</a:t>
                      </a: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. part: Additional NR bands for UL-MIMO in Rel-18 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NR_bands_UL_MIMO_R18-Perf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alt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4"/>
                        </a:rPr>
                        <a:t>RP-222509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960097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APT 600MHz NR band 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NR_600MHz_APT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2023/3/23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5"/>
                        </a:rPr>
                        <a:t>RP-221778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SR: RP‑222803,</a:t>
                      </a:r>
                      <a:r>
                        <a:rPr lang="en-US" altLang="zh-CN" sz="10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Revised WID: </a:t>
                      </a:r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RP‑223265. </a:t>
                      </a:r>
                      <a:r>
                        <a:rPr lang="en-US" altLang="zh-CN" sz="1000" b="1" i="0" kern="1200" dirty="0" smtClean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Extended to 2023/3 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960197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APT 600MHz NR band 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NR_600MHz_APT-Core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2022/12/16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10%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5"/>
                        </a:rPr>
                        <a:t>RP-221778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95%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960297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APT 600MHz NR band 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NR_600MHz_APT-Perf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2023/3/23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5"/>
                        </a:rPr>
                        <a:t>RP-221778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961001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Rel-18 Dual Connectivity (DC) of 1 band LTE (1DL/1UL) and 1 NR band (1DL/1UL) 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DC_R18_1BLTE_1BNR_2DL2UL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000" kern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alt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6"/>
                        </a:rPr>
                        <a:t>RP-222091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SR: RP‑223077, Revised</a:t>
                      </a:r>
                      <a:r>
                        <a:rPr lang="en-US" altLang="zh-CN" sz="10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WID: </a:t>
                      </a:r>
                      <a:r>
                        <a:rPr lang="en-US" altLang="zh-CN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RP‑223077. Update requests.</a:t>
                      </a: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961101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Rel-18 Dual Connectivity (DC) of 1 band LTE (1DL/1UL) and 1 NR band (1DL/1UL) 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DC_R18_1BLTE_1BNR_2DL2UL-Core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000" kern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alt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6"/>
                        </a:rPr>
                        <a:t>RP-222091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961201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Rel-18 Dual Connectivity (DC) of 1 band LTE (1DL/1UL) and 1 NR band (1DL/1UL) 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DC_R18_1BLTE_1BNR_2DL2UL-Perf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000" kern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alt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6"/>
                        </a:rPr>
                        <a:t>RP-222091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3EA"/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961004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Rel-18 Dual Connectivity (DC) of 2 bands LTE inter-band CA (2DL/1UL) and 1 NR band (1DL/1UL) 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DC_R18_2BLTE_1BNR_3DL2UL</a:t>
                      </a:r>
                      <a:endParaRPr lang="zh-CN" sz="10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000" kern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alt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7"/>
                        </a:rPr>
                        <a:t>RP-222505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b="0" i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SR: RP‑223347, Revised WID: RP‑223348. Update requests.</a:t>
                      </a: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7D1"/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961104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Rel-18 Dual Connectivity (DC) of 2 bands LTE inter-band CA (2DL/1UL) and 1 NR band (1DL/1UL) 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DC_R18_2BLTE_1BNR_3DL2UL-Core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000" kern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alt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7"/>
                        </a:rPr>
                        <a:t>RP-222505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3EA"/>
                    </a:solidFill>
                  </a:tcPr>
                </a:tc>
              </a:tr>
              <a:tr h="204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961204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Rel-18 Dual Connectivity (DC) of 2 bands LTE inter-band CA (2DL/1UL) and 1 NR band (1DL/1UL) 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DC_R18_2BLTE_1BNR_3DL2UL-Perf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000" kern="0" dirty="0" smtClea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2023/12/14</a:t>
                      </a:r>
                      <a:endParaRPr lang="zh-CN" alt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10%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strike="noStrike" kern="0" dirty="0">
                          <a:solidFill>
                            <a:srgbClr val="36363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hlinkClick r:id="rId7"/>
                        </a:rPr>
                        <a:t>RP-222505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30%</a:t>
                      </a:r>
                      <a:endParaRPr lang="en-GB" sz="1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7D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3293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552158F8185D44A8848B98AEA319AF" ma:contentTypeVersion="12" ma:contentTypeDescription="Create a new document." ma:contentTypeScope="" ma:versionID="6a36ef4f892f86ce52de6a1653dbd950">
  <xsd:schema xmlns:xsd="http://www.w3.org/2001/XMLSchema" xmlns:xs="http://www.w3.org/2001/XMLSchema" xmlns:p="http://schemas.microsoft.com/office/2006/metadata/properties" xmlns:ns3="a915fe38-2618-47b6-8303-829fb71466d5" xmlns:ns4="23d77754-4ccc-4c57-9291-cab09e81894a" targetNamespace="http://schemas.microsoft.com/office/2006/metadata/properties" ma:root="true" ma:fieldsID="f7034ffd361f586299d0e2788fe1325b" ns3:_="" ns4:_="">
    <xsd:import namespace="a915fe38-2618-47b6-8303-829fb71466d5"/>
    <xsd:import namespace="23d77754-4ccc-4c57-9291-cab09e81894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15fe38-2618-47b6-8303-829fb71466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d77754-4ccc-4c57-9291-cab09e81894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F070948-0CB2-4F99-ACC8-E715860BC6B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74266F6-0ED4-4E4E-9B55-710101289C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915fe38-2618-47b6-8303-829fb71466d5"/>
    <ds:schemaRef ds:uri="23d77754-4ccc-4c57-9291-cab09e8189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5C68143-B530-4487-9EA7-5BCC5970B48F}">
  <ds:schemaRefs>
    <ds:schemaRef ds:uri="http://schemas.microsoft.com/office/2006/documentManagement/types"/>
    <ds:schemaRef ds:uri="http://purl.org/dc/terms/"/>
    <ds:schemaRef ds:uri="http://purl.org/dc/elements/1.1/"/>
    <ds:schemaRef ds:uri="http://schemas.openxmlformats.org/package/2006/metadata/core-properties"/>
    <ds:schemaRef ds:uri="http://schemas.microsoft.com/office/infopath/2007/PartnerControls"/>
    <ds:schemaRef ds:uri="23d77754-4ccc-4c57-9291-cab09e81894a"/>
    <ds:schemaRef ds:uri="a915fe38-2618-47b6-8303-829fb71466d5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344733</TotalTime>
  <Words>8224</Words>
  <Application>Microsoft Office PowerPoint</Application>
  <PresentationFormat>宽屏</PresentationFormat>
  <Paragraphs>3740</Paragraphs>
  <Slides>33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黑体</vt:lpstr>
      <vt:lpstr>宋体</vt:lpstr>
      <vt:lpstr>微软雅黑</vt:lpstr>
      <vt:lpstr>Arial</vt:lpstr>
      <vt:lpstr>Arial Black</vt:lpstr>
      <vt:lpstr>Calibri</vt:lpstr>
      <vt:lpstr>Times New Roman</vt:lpstr>
      <vt:lpstr>Wingdings</vt:lpstr>
      <vt:lpstr>3gpp</vt:lpstr>
      <vt:lpstr>Status Report RAN WG4 </vt:lpstr>
      <vt:lpstr>Summary (1/2)</vt:lpstr>
      <vt:lpstr>Summary (2/2)</vt:lpstr>
      <vt:lpstr>Statistics</vt:lpstr>
      <vt:lpstr>Rel-18 RAN4-led non-spectrum related NR and LTE WI/SIs </vt:lpstr>
      <vt:lpstr>Rel-18 RAN4-led non-spectrum related NR and LTE WI/SIs </vt:lpstr>
      <vt:lpstr>Rel-18 RAN4-led non-spectrum related NR and LTE WI/SIs </vt:lpstr>
      <vt:lpstr>Rel-18 RAN4-led non-spectrum related NR and LTE WI/SIs </vt:lpstr>
      <vt:lpstr>Rel-18 spectrum related NR and LTE WI/SIs </vt:lpstr>
      <vt:lpstr>Rel-18 spectrum related NR and LTE WI/SIs </vt:lpstr>
      <vt:lpstr>Rel-18 spectrum related NR and LTE WI/SIs </vt:lpstr>
      <vt:lpstr>Rel-18 spectrum related NR and LTE WI/SIs </vt:lpstr>
      <vt:lpstr>Rel-18 spectrum related NR and LTE WI/SIs </vt:lpstr>
      <vt:lpstr>Rel-18 spectrum related NR and LTE WI/SIs </vt:lpstr>
      <vt:lpstr>Rel-18 spectrum related NR and LTE WI/SIs </vt:lpstr>
      <vt:lpstr>Rel-18 spectrum related NR and LTE WI/SIs </vt:lpstr>
      <vt:lpstr>Rel-18 spectrum related NR and LTE WI/SIs </vt:lpstr>
      <vt:lpstr>Rel-17 NR and LTE WI Perf. part</vt:lpstr>
      <vt:lpstr>RAN4 new WI/SI proposals (Rel-18)</vt:lpstr>
      <vt:lpstr>RAN4 new WI/SI proposals (Rel-18)</vt:lpstr>
      <vt:lpstr>RAN4 related issues</vt:lpstr>
      <vt:lpstr>RAN4 related issues</vt:lpstr>
      <vt:lpstr>RAN4 related issues</vt:lpstr>
      <vt:lpstr>RAN4 related issues</vt:lpstr>
      <vt:lpstr>RAN4 related issues</vt:lpstr>
      <vt:lpstr>RAN4 related issues</vt:lpstr>
      <vt:lpstr>RAN4 TU Planning</vt:lpstr>
      <vt:lpstr>RAN4 TU Planning</vt:lpstr>
      <vt:lpstr>RAN4 TU Planning</vt:lpstr>
      <vt:lpstr>RAN4 TU Planning</vt:lpstr>
      <vt:lpstr>TEI CR</vt:lpstr>
      <vt:lpstr>Thank You!</vt:lpstr>
      <vt:lpstr>We are back to F2F meeting! 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Huawei</cp:lastModifiedBy>
  <cp:revision>2785</cp:revision>
  <cp:lastPrinted>2016-09-15T08:31:35Z</cp:lastPrinted>
  <dcterms:created xsi:type="dcterms:W3CDTF">2009-11-27T05:15:11Z</dcterms:created>
  <dcterms:modified xsi:type="dcterms:W3CDTF">2022-12-11T22:29:02Z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TitusGUID">
    <vt:lpwstr>6f9c0495-a83c-462b-8664-67016d5bf2d5</vt:lpwstr>
  </property>
  <property fmtid="{D5CDD505-2E9C-101B-9397-08002B2CF9AE}" pid="4" name="CTP_TimeStamp">
    <vt:lpwstr>2020-06-04 10:01:06Z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ContentTypeId">
    <vt:lpwstr>0x010100F2552158F8185D44A8848B98AEA319AF</vt:lpwstr>
  </property>
  <property fmtid="{D5CDD505-2E9C-101B-9397-08002B2CF9AE}" pid="10" name="_2015_ms_pID_725343">
    <vt:lpwstr>(3)KoYJo9eQoswK8AIP7ol8C8iDP9/LrQVvLeAGCy5v+gO9bsgDv/K/RmHqUz9Stc3isd49J+wv
YZ5rgV5Q2Vdai31pEjWX36igduxv/Y34vGc0r2L0VVDxqw8Pyu3EbDP0OtuMEFKDlqRJ2cO7
5BcltKMEQ7pPq4ryeaBcDYoYrxlsMORLDuzhXkKFMC1JhQ+LtamVrbnG2tAUsMpOk6nsmomY
FPqMsXFsT0imqTL113</vt:lpwstr>
  </property>
  <property fmtid="{D5CDD505-2E9C-101B-9397-08002B2CF9AE}" pid="11" name="_2015_ms_pID_7253431">
    <vt:lpwstr>wD5HyCRBqf7RpzTnoM23ZrwGihmFzbP4J3GFuji1VEWSrRQdL+RNfN
wuyN56G697xWhaLH0W4thCkomCZIOyvGvMkcBnn5ZiL55UMOhskmQ0AGT/rnLI6oqVQNvaxn
jW+mP0DghUs9Pv2+3oQlCli1j2j8jOE4Nl5ufcbgLk7ao9Iq2mENEp/St9rrYsmRTtY8oY9y
KN/TvnYUjv/H8PUcMlf3ueb68hz9MfNgGNC/</vt:lpwstr>
  </property>
  <property fmtid="{D5CDD505-2E9C-101B-9397-08002B2CF9AE}" pid="12" name="_2015_ms_pID_7253432">
    <vt:lpwstr>eQ==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1670493360</vt:lpwstr>
  </property>
</Properties>
</file>