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934" r:id="rId5"/>
    <p:sldId id="266" r:id="rId6"/>
    <p:sldId id="935" r:id="rId7"/>
    <p:sldId id="942" r:id="rId8"/>
    <p:sldId id="943" r:id="rId9"/>
    <p:sldId id="944" r:id="rId10"/>
    <p:sldId id="93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9/14/2022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9/14/2022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310897"/>
            <a:ext cx="10363200" cy="1988556"/>
          </a:xfrm>
        </p:spPr>
        <p:txBody>
          <a:bodyPr>
            <a:noAutofit/>
          </a:bodyPr>
          <a:lstStyle/>
          <a:p>
            <a:r>
              <a:rPr lang="en-US" sz="4800" b="1" dirty="0"/>
              <a:t>Moderator’s summary for discussion [</a:t>
            </a:r>
            <a:r>
              <a:rPr lang="en-US" sz="4800" b="1" dirty="0" smtClean="0"/>
              <a:t>97e-22-R18-NR-NTN]</a:t>
            </a:r>
            <a:endParaRPr lang="en-US" sz="48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776917"/>
            <a:ext cx="8534400" cy="1036178"/>
          </a:xfrm>
        </p:spPr>
        <p:txBody>
          <a:bodyPr/>
          <a:lstStyle/>
          <a:p>
            <a:r>
              <a:rPr lang="en-US" dirty="0" smtClean="0">
                <a:latin typeface="+mj-ea"/>
                <a:ea typeface="+mj-ea"/>
              </a:rPr>
              <a:t>Rapporteur (Thales)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</a:t>
            </a:r>
            <a:r>
              <a:rPr lang="en-US" sz="1600" b="1" dirty="0" smtClean="0">
                <a:latin typeface="+mj-ea"/>
                <a:ea typeface="+mj-ea"/>
              </a:rPr>
              <a:t>97-e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September 12-16, </a:t>
            </a:r>
            <a:r>
              <a:rPr lang="en-US" sz="1600" b="1" dirty="0">
                <a:latin typeface="+mj-ea"/>
                <a:ea typeface="+mj-ea"/>
              </a:rPr>
              <a:t>2022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9.3.2.7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2490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 smtClean="0">
                <a:latin typeface="+mj-ea"/>
                <a:ea typeface="+mj-ea"/>
              </a:rPr>
              <a:t>RP-222582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Topic </a:t>
            </a:r>
            <a:r>
              <a:rPr lang="en-US" sz="3200" dirty="0">
                <a:solidFill>
                  <a:srgbClr val="C00000"/>
                </a:solidFill>
              </a:rPr>
              <a:t>#1: </a:t>
            </a:r>
            <a:r>
              <a:rPr lang="en-US" sz="3200" dirty="0" smtClean="0">
                <a:solidFill>
                  <a:srgbClr val="C00000"/>
                </a:solidFill>
              </a:rPr>
              <a:t>NTN </a:t>
            </a:r>
            <a:r>
              <a:rPr lang="en-US" sz="3200" dirty="0" err="1" smtClean="0">
                <a:solidFill>
                  <a:srgbClr val="C00000"/>
                </a:solidFill>
              </a:rPr>
              <a:t>cov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enh</a:t>
            </a:r>
            <a:r>
              <a:rPr lang="en-US" sz="3200" dirty="0" smtClean="0">
                <a:solidFill>
                  <a:srgbClr val="C00000"/>
                </a:solidFill>
              </a:rPr>
              <a:t> Reference scenario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way forward can be agreed</a:t>
            </a:r>
            <a:r>
              <a:rPr lang="en-US" sz="1800" dirty="0" smtClean="0"/>
              <a:t>:</a:t>
            </a:r>
          </a:p>
          <a:p>
            <a:r>
              <a:rPr lang="en-US" b="1" i="1" dirty="0" smtClean="0"/>
              <a:t>Capture </a:t>
            </a:r>
            <a:r>
              <a:rPr lang="en-US" b="1" i="1" dirty="0"/>
              <a:t>in Rel-18 </a:t>
            </a:r>
            <a:r>
              <a:rPr lang="en-US" b="1" i="1" dirty="0" err="1"/>
              <a:t>NR_NTN_enh</a:t>
            </a:r>
            <a:r>
              <a:rPr lang="en-US" b="1" i="1" dirty="0"/>
              <a:t> WI </a:t>
            </a:r>
            <a:endParaRPr lang="fr-FR" dirty="0"/>
          </a:p>
          <a:p>
            <a:r>
              <a:rPr lang="en-US" b="1" i="1" dirty="0"/>
              <a:t>«</a:t>
            </a:r>
            <a:r>
              <a:rPr lang="en-US" dirty="0"/>
              <a:t> </a:t>
            </a:r>
            <a:r>
              <a:rPr lang="en-US" b="1" i="1" dirty="0"/>
              <a:t>The following reference scenario is considered for the definition of coverage enhancements for NTN: parameter set-1 for LEO-1200 satellite operating at Line of Sight (LOS) and commercial smartphones with -5.5 </a:t>
            </a:r>
            <a:r>
              <a:rPr lang="en-US" b="1" i="1" dirty="0" err="1"/>
              <a:t>dBi</a:t>
            </a:r>
            <a:r>
              <a:rPr lang="en-US" b="1" i="1" dirty="0"/>
              <a:t> antenna gain and 3 dB </a:t>
            </a:r>
            <a:r>
              <a:rPr lang="en-US" b="1" i="1" dirty="0" err="1"/>
              <a:t>polarisation</a:t>
            </a:r>
            <a:r>
              <a:rPr lang="en-US" b="1" i="1" dirty="0"/>
              <a:t> </a:t>
            </a:r>
            <a:r>
              <a:rPr lang="en-US" b="1" i="1" dirty="0" smtClean="0"/>
              <a:t>loss. </a:t>
            </a:r>
            <a:endParaRPr lang="fr-FR" dirty="0"/>
          </a:p>
          <a:p>
            <a:r>
              <a:rPr lang="en-US" b="1" i="1" dirty="0"/>
              <a:t>Note: It is understood that the enhancements defined for LEO can also apply to GEO and MEO scenarios as appropriate.</a:t>
            </a:r>
            <a:endParaRPr lang="fr-FR" dirty="0"/>
          </a:p>
          <a:p>
            <a:r>
              <a:rPr lang="en-US" b="1" i="1" dirty="0"/>
              <a:t>The targeted services are VoIP using AMR 4.75 kbps and data transmission services with Low data rate of 3 kbps</a:t>
            </a:r>
            <a:r>
              <a:rPr lang="en-US" b="1" i="1" dirty="0" smtClean="0"/>
              <a:t>”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Topic </a:t>
            </a:r>
            <a:r>
              <a:rPr lang="en-US" sz="3200" dirty="0">
                <a:solidFill>
                  <a:srgbClr val="C00000"/>
                </a:solidFill>
              </a:rPr>
              <a:t>#2: </a:t>
            </a:r>
            <a:r>
              <a:rPr lang="en-US" sz="3200" dirty="0" smtClean="0">
                <a:solidFill>
                  <a:srgbClr val="C00000"/>
                </a:solidFill>
              </a:rPr>
              <a:t>UL channels (PUCCH/PUSCH) enhancements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63851"/>
            <a:ext cx="11296650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way forward can be agreed</a:t>
            </a:r>
            <a:r>
              <a:rPr lang="en-US" sz="1800" dirty="0" smtClean="0"/>
              <a:t>:</a:t>
            </a:r>
          </a:p>
          <a:p>
            <a:r>
              <a:rPr lang="en-US" b="1" i="1" dirty="0" smtClean="0"/>
              <a:t>Capture </a:t>
            </a:r>
            <a:r>
              <a:rPr lang="en-US" b="1" i="1" dirty="0"/>
              <a:t>in Rel-18 </a:t>
            </a:r>
            <a:r>
              <a:rPr lang="en-US" b="1" i="1" dirty="0" err="1"/>
              <a:t>NR_NTN_enh</a:t>
            </a:r>
            <a:r>
              <a:rPr lang="en-US" b="1" i="1" dirty="0"/>
              <a:t> WI </a:t>
            </a:r>
            <a:endParaRPr lang="en-US" b="1" i="1" dirty="0" smtClean="0"/>
          </a:p>
          <a:p>
            <a:r>
              <a:rPr lang="en-US" b="1" i="1" dirty="0" smtClean="0"/>
              <a:t>«</a:t>
            </a:r>
            <a:r>
              <a:rPr lang="en-US" dirty="0"/>
              <a:t> </a:t>
            </a:r>
            <a:r>
              <a:rPr lang="x-none" b="1" i="1" dirty="0"/>
              <a:t>The objectives are for NTN:</a:t>
            </a:r>
            <a:endParaRPr lang="fr-FR" dirty="0"/>
          </a:p>
          <a:p>
            <a:r>
              <a:rPr lang="x-none" b="1" i="1" dirty="0" smtClean="0"/>
              <a:t>To </a:t>
            </a:r>
            <a:r>
              <a:rPr lang="x-none" b="1" i="1" dirty="0"/>
              <a:t>specify coverage enhancements to PUCCH for Msg4 </a:t>
            </a:r>
            <a:r>
              <a:rPr lang="x-none" b="1" i="1" dirty="0" smtClean="0"/>
              <a:t>HARQ-ACK </a:t>
            </a:r>
            <a:r>
              <a:rPr lang="x-none" b="1" i="1" dirty="0"/>
              <a:t>[RAN1, RAN4]</a:t>
            </a:r>
            <a:endParaRPr lang="fr-FR" dirty="0"/>
          </a:p>
          <a:p>
            <a:r>
              <a:rPr lang="x-none" b="1" i="1" dirty="0" smtClean="0"/>
              <a:t>To study DMRS </a:t>
            </a:r>
            <a:r>
              <a:rPr lang="x-none" b="1" i="1" dirty="0"/>
              <a:t>bundling for PUSCH </a:t>
            </a:r>
            <a:r>
              <a:rPr lang="fr-FR" b="1" i="1" dirty="0" err="1"/>
              <a:t>taking</a:t>
            </a:r>
            <a:r>
              <a:rPr lang="fr-FR" b="1" i="1" dirty="0"/>
              <a:t> </a:t>
            </a:r>
            <a:r>
              <a:rPr lang="fr-FR" b="1" i="1" dirty="0" err="1"/>
              <a:t>into</a:t>
            </a:r>
            <a:r>
              <a:rPr lang="fr-FR" b="1" i="1" dirty="0"/>
              <a:t> </a:t>
            </a:r>
            <a:r>
              <a:rPr lang="fr-FR" b="1" i="1" dirty="0" err="1"/>
              <a:t>account</a:t>
            </a:r>
            <a:r>
              <a:rPr lang="fr-FR" b="1" i="1" dirty="0"/>
              <a:t> </a:t>
            </a:r>
            <a:r>
              <a:rPr lang="x-none" b="1" i="1" dirty="0"/>
              <a:t>NTN-specific </a:t>
            </a:r>
            <a:r>
              <a:rPr lang="x-none" b="1" i="1" dirty="0" smtClean="0"/>
              <a:t>time-frequency </a:t>
            </a:r>
            <a:r>
              <a:rPr lang="x-none" b="1" i="1" dirty="0"/>
              <a:t>pre-compensation </a:t>
            </a:r>
            <a:r>
              <a:rPr lang="en-US" b="1" i="1" dirty="0"/>
              <a:t>and, if necessary, specify enhancements to the Rel-17 procedures </a:t>
            </a:r>
            <a:r>
              <a:rPr lang="x-none" b="1" i="1" dirty="0"/>
              <a:t>[RAN1]</a:t>
            </a:r>
            <a:r>
              <a:rPr lang="en-US" b="1" i="1" dirty="0"/>
              <a:t> »</a:t>
            </a:r>
            <a:endParaRPr lang="fr-FR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74987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Topic #3: PRACH enhancements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63851"/>
            <a:ext cx="11296650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way forward can be agreed</a:t>
            </a:r>
            <a:r>
              <a:rPr lang="en-US" sz="1800" dirty="0" smtClean="0"/>
              <a:t>:</a:t>
            </a:r>
          </a:p>
          <a:p>
            <a:r>
              <a:rPr lang="en-US" b="1" i="1" dirty="0"/>
              <a:t>Capture in Rel-18 NR coverage enhancements WI</a:t>
            </a:r>
            <a:endParaRPr lang="fr-FR" dirty="0"/>
          </a:p>
          <a:p>
            <a:r>
              <a:rPr lang="en-US" b="1" i="1" dirty="0"/>
              <a:t>« additional PRACH enhancements </a:t>
            </a:r>
            <a:r>
              <a:rPr lang="en-US" b="1" i="1" dirty="0" smtClean="0"/>
              <a:t>are </a:t>
            </a:r>
            <a:r>
              <a:rPr lang="en-US" b="1" i="1" dirty="0"/>
              <a:t>considered, if needed, in view of NTN specifics </a:t>
            </a:r>
            <a:r>
              <a:rPr lang="en-US" b="1" i="1" dirty="0" smtClean="0"/>
              <a:t>(i.e. agreed </a:t>
            </a:r>
            <a:r>
              <a:rPr lang="en-US" b="1" i="1" dirty="0"/>
              <a:t>at RAN1#109, under </a:t>
            </a:r>
            <a:r>
              <a:rPr lang="en-US" b="1" i="1" dirty="0" err="1"/>
              <a:t>NR_NTN_enh</a:t>
            </a:r>
            <a:r>
              <a:rPr lang="en-US" b="1" i="1" dirty="0"/>
              <a:t> WI) »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17259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Topic #4: DL enhancements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363851"/>
            <a:ext cx="11296650" cy="4788976"/>
          </a:xfrm>
        </p:spPr>
        <p:txBody>
          <a:bodyPr>
            <a:noAutofit/>
          </a:bodyPr>
          <a:lstStyle/>
          <a:p>
            <a:r>
              <a:rPr lang="en-US" sz="2400" dirty="0" smtClean="0"/>
              <a:t>Company views</a:t>
            </a:r>
          </a:p>
          <a:p>
            <a:pPr lvl="1"/>
            <a:r>
              <a:rPr lang="en-US" sz="1800" dirty="0"/>
              <a:t>The interest on DL channel enhancements is acknowledged by large number of companies. However the use case is not clear which prevents to provide a clear guidance for RAN1.</a:t>
            </a:r>
          </a:p>
          <a:p>
            <a:pPr lvl="1"/>
            <a:r>
              <a:rPr lang="en-US" sz="1800" dirty="0"/>
              <a:t>There are different views on the use case</a:t>
            </a:r>
          </a:p>
          <a:p>
            <a:pPr lvl="2"/>
            <a:r>
              <a:rPr lang="en-US" sz="1400" dirty="0" smtClean="0"/>
              <a:t>Power </a:t>
            </a:r>
            <a:r>
              <a:rPr lang="en-US" sz="1400" dirty="0"/>
              <a:t>split on board: Apple, Lockheed, </a:t>
            </a:r>
            <a:r>
              <a:rPr lang="en-US" sz="1400" dirty="0" err="1"/>
              <a:t>Ligado</a:t>
            </a:r>
            <a:r>
              <a:rPr lang="en-US" sz="1400" dirty="0"/>
              <a:t>, </a:t>
            </a:r>
            <a:r>
              <a:rPr lang="en-US" sz="1400" dirty="0" err="1"/>
              <a:t>Novamint</a:t>
            </a:r>
            <a:r>
              <a:rPr lang="en-US" sz="1400" dirty="0"/>
              <a:t>, Inmarsat</a:t>
            </a:r>
          </a:p>
          <a:p>
            <a:pPr lvl="2"/>
            <a:r>
              <a:rPr lang="en-US" sz="1400" dirty="0" smtClean="0"/>
              <a:t>PFD </a:t>
            </a:r>
            <a:r>
              <a:rPr lang="en-US" sz="1400" dirty="0"/>
              <a:t>limits: ZTE, Inmarsat</a:t>
            </a:r>
          </a:p>
          <a:p>
            <a:pPr lvl="1"/>
            <a:r>
              <a:rPr lang="en-US" sz="1800" dirty="0"/>
              <a:t>A majority of companies are favorable to continue discussing the topic except </a:t>
            </a:r>
            <a:r>
              <a:rPr lang="en-US" sz="1800" dirty="0" err="1"/>
              <a:t>Mediatek</a:t>
            </a:r>
            <a:r>
              <a:rPr lang="en-US" sz="1800" dirty="0"/>
              <a:t>, Samsung, Nokia, </a:t>
            </a:r>
            <a:r>
              <a:rPr lang="en-US" sz="1800" dirty="0" smtClean="0"/>
              <a:t>Ericsson which consider the issue unclear.</a:t>
            </a:r>
            <a:endParaRPr lang="en-US" sz="1800" dirty="0"/>
          </a:p>
          <a:p>
            <a:r>
              <a:rPr lang="en-US" sz="2400" dirty="0" smtClean="0"/>
              <a:t>Moderator recommendation</a:t>
            </a:r>
          </a:p>
          <a:p>
            <a:pPr lvl="1"/>
            <a:r>
              <a:rPr lang="en-US" sz="2000" dirty="0" smtClean="0"/>
              <a:t>further discuss </a:t>
            </a:r>
            <a:r>
              <a:rPr lang="en-US" sz="2000" dirty="0"/>
              <a:t>the issue at RAN1 until RAN#98-e then decide at RAN#98-e, the way </a:t>
            </a:r>
            <a:r>
              <a:rPr lang="en-US" sz="2000" dirty="0" smtClean="0"/>
              <a:t>forward</a:t>
            </a:r>
          </a:p>
          <a:p>
            <a:r>
              <a:rPr lang="en-US" sz="2400" dirty="0" smtClean="0"/>
              <a:t>The following way forward can be </a:t>
            </a:r>
            <a:r>
              <a:rPr lang="en-US" sz="2400" smtClean="0"/>
              <a:t>discussed online</a:t>
            </a:r>
            <a:r>
              <a:rPr lang="en-US" sz="2400" dirty="0" smtClean="0"/>
              <a:t>:</a:t>
            </a:r>
          </a:p>
          <a:p>
            <a:r>
              <a:rPr lang="en-US" sz="2400" b="1" i="1" dirty="0" smtClean="0"/>
              <a:t>Capture in Rel-18 </a:t>
            </a:r>
            <a:r>
              <a:rPr lang="en-US" sz="2400" b="1" i="1" dirty="0" err="1" smtClean="0"/>
              <a:t>NR_NTN_enh</a:t>
            </a:r>
            <a:r>
              <a:rPr lang="en-US" sz="2400" b="1" i="1" dirty="0" smtClean="0"/>
              <a:t> </a:t>
            </a:r>
            <a:r>
              <a:rPr lang="en-US" sz="2400" b="1" i="1" dirty="0"/>
              <a:t>WI </a:t>
            </a:r>
            <a:r>
              <a:rPr lang="en-US" sz="2400" b="1" i="1" dirty="0" smtClean="0"/>
              <a:t>:</a:t>
            </a:r>
          </a:p>
          <a:p>
            <a:r>
              <a:rPr lang="en-US" sz="2400" b="1" i="1" dirty="0" smtClean="0"/>
              <a:t>“Start </a:t>
            </a:r>
            <a:r>
              <a:rPr lang="en-US" sz="2400" b="1" i="1" dirty="0"/>
              <a:t>normative phase on uplink channel enhancements after RAN#97-e.</a:t>
            </a:r>
            <a:endParaRPr lang="fr-FR" sz="2400" b="1" i="1" dirty="0"/>
          </a:p>
          <a:p>
            <a:r>
              <a:rPr lang="en-US" sz="2400" b="1" i="1" dirty="0"/>
              <a:t>RAN1 discuss further DL enhancements and decide the way forward at RAN#98-e</a:t>
            </a:r>
            <a:r>
              <a:rPr lang="en-US" sz="2400" b="1" i="1" dirty="0" smtClean="0"/>
              <a:t>.”</a:t>
            </a:r>
            <a:endParaRPr lang="fr-FR" sz="2400" b="1" i="1" dirty="0"/>
          </a:p>
        </p:txBody>
      </p:sp>
    </p:spTree>
    <p:extLst>
      <p:ext uri="{BB962C8B-B14F-4D97-AF65-F5344CB8AC3E}">
        <p14:creationId xmlns:p14="http://schemas.microsoft.com/office/powerpoint/2010/main" val="1537911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Topic #5: High power 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smtClean="0"/>
              <a:t>This topic </a:t>
            </a:r>
            <a:r>
              <a:rPr lang="en-US" sz="1800" dirty="0" smtClean="0"/>
              <a:t>was discussed during the initial round and collected a wide support.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 smtClean="0"/>
              <a:t>The </a:t>
            </a:r>
            <a:r>
              <a:rPr lang="en-US" sz="1800" dirty="0"/>
              <a:t>following way forward can be </a:t>
            </a:r>
            <a:r>
              <a:rPr lang="en-US" sz="1800" dirty="0" smtClean="0"/>
              <a:t>discussed:</a:t>
            </a:r>
            <a:endParaRPr lang="en-US" sz="1800" dirty="0"/>
          </a:p>
          <a:p>
            <a:r>
              <a:rPr lang="en-US" b="1" i="1" dirty="0" smtClean="0"/>
              <a:t>Capture in the chair’s note:</a:t>
            </a:r>
          </a:p>
          <a:p>
            <a:r>
              <a:rPr lang="en-US" b="1" i="1" dirty="0" smtClean="0"/>
              <a:t>“High </a:t>
            </a:r>
            <a:r>
              <a:rPr lang="en-US" b="1" i="1" dirty="0"/>
              <a:t>power UE (e.g. 26 </a:t>
            </a:r>
            <a:r>
              <a:rPr lang="en-US" b="1" i="1" dirty="0" err="1"/>
              <a:t>dBm</a:t>
            </a:r>
            <a:r>
              <a:rPr lang="en-US" b="1" i="1" dirty="0"/>
              <a:t> </a:t>
            </a:r>
            <a:r>
              <a:rPr lang="en-US" b="1" i="1" dirty="0" err="1"/>
              <a:t>Tx</a:t>
            </a:r>
            <a:r>
              <a:rPr lang="en-US" b="1" i="1" dirty="0"/>
              <a:t> power) may be considered for NTN FDD bands to enhance the </a:t>
            </a:r>
            <a:r>
              <a:rPr lang="en-US" b="1" i="1" dirty="0" smtClean="0"/>
              <a:t>coverage”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3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Reference T-Docs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 smtClean="0"/>
              <a:t>Documents [1] </a:t>
            </a:r>
            <a:r>
              <a:rPr lang="en-US" sz="1400" dirty="0"/>
              <a:t>through </a:t>
            </a:r>
            <a:r>
              <a:rPr lang="en-US" sz="1400" dirty="0" smtClean="0"/>
              <a:t>[13] </a:t>
            </a:r>
            <a:r>
              <a:rPr lang="en-US" sz="1400" dirty="0"/>
              <a:t>can be noted</a:t>
            </a:r>
            <a:r>
              <a:rPr lang="en-US" sz="140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[1]	RP-222081	discussion	Discussion on NR NTN coverage enhancement	LG Electronics </a:t>
            </a:r>
            <a:r>
              <a:rPr lang="en-US" sz="1400" dirty="0" err="1"/>
              <a:t>Polska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[2] 	RP-222096	discussion	Discussion on Rel-18 NTN Coverage enhancement	Beijing Xiaomi Mobile Software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[3] 	RP-222151	discussion	Discussions on NR NTN coverage enhancements	vivo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[4] 	RP-222206	discussion	Views on NTN coverage enhancements	Qualcomm Incorporated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[5] 	RP-222234	discussion	On the work scope of Rel-18 NR NTN enhancements	Samsung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[6] 	RP-222254	discussion	Discussion on coverage enhancement for Rel-18 NR NTN	NTT DOCOMO, INC.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[7] 	RP-222301	discussion	Discussion on direction for NTN enhancement	SK Telecom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[8] 	RP-222305	discussion	On the need for NTN-specific coverage enhancements in Rel-18	Ericsson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[9] 	RP-222316	discussion	Views on the coverage enhancements in Rel-18 for non-terrestrial networks	Huawei, </a:t>
            </a:r>
            <a:r>
              <a:rPr lang="en-US" sz="1400" dirty="0" err="1"/>
              <a:t>HiSilicon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[10] 	RP-222319	discussion	Coverage enhancements for NTN	THALES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[11] 	RP-222342	discussion	Discussion on potential scope for Rel-18 NR NTN Coverage Enhancements	</a:t>
            </a:r>
            <a:r>
              <a:rPr lang="en-US" sz="1400" dirty="0" err="1"/>
              <a:t>MediaTek</a:t>
            </a:r>
            <a:r>
              <a:rPr lang="en-US" sz="1400" dirty="0"/>
              <a:t> Inc.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[12] 	RP-222439	discussion	</a:t>
            </a:r>
            <a:r>
              <a:rPr lang="en-US" sz="1400" dirty="0" err="1"/>
              <a:t>Discusssion</a:t>
            </a:r>
            <a:r>
              <a:rPr lang="en-US" sz="1400" dirty="0"/>
              <a:t> on NR-NTN in Rel-18	ZTE, </a:t>
            </a:r>
            <a:r>
              <a:rPr lang="en-US" sz="1400" dirty="0" err="1"/>
              <a:t>Sanechips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400" dirty="0"/>
              <a:t>[13] 	RP-222485	discussion	Discussion on Rel-18 NR NTN Coverage Enhancement	Apple Inc., Lockheed Martin, Inmarsat, </a:t>
            </a:r>
            <a:r>
              <a:rPr lang="en-US" sz="1400" dirty="0" smtClean="0"/>
              <a:t>OPPO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973044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C73EF-8BB1-43D1-94BF-02E6180EC6B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91a28437-7d3a-4406-b441-a186b0a3fae6"/>
    <ds:schemaRef ds:uri="http://purl.org/dc/terms/"/>
    <ds:schemaRef ds:uri="74dd3bb7-dd62-447b-a1e0-1bd6a8025f6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Grand écran</PresentationFormat>
  <Paragraphs>57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Moderator’s summary for discussion [97e-22-R18-NR-NTN]</vt:lpstr>
      <vt:lpstr>Topic #1: NTN cov enh Reference scenario</vt:lpstr>
      <vt:lpstr>Topic #2: UL channels (PUCCH/PUSCH) enhancements</vt:lpstr>
      <vt:lpstr>Topic #3: PRACH enhancements</vt:lpstr>
      <vt:lpstr>Topic #4: DL enhancements</vt:lpstr>
      <vt:lpstr>Topic #5: High power UE</vt:lpstr>
      <vt:lpstr>Reference T-Docs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RP-220885</dc:title>
  <dc:creator>Nicolas Chuberre</dc:creator>
  <cp:lastModifiedBy>Thales</cp:lastModifiedBy>
  <cp:revision>130</cp:revision>
  <dcterms:created xsi:type="dcterms:W3CDTF">2021-02-25T22:38:59Z</dcterms:created>
  <dcterms:modified xsi:type="dcterms:W3CDTF">2022-09-14T12:38:43Z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