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4">
  <p:sldMasterIdLst>
    <p:sldMasterId id="2147483648" r:id="rId1"/>
    <p:sldMasterId id="2147483656" r:id="rId2"/>
    <p:sldMasterId id="2147483663" r:id="rId3"/>
  </p:sldMasterIdLst>
  <p:notesMasterIdLst>
    <p:notesMasterId r:id="rId9"/>
  </p:notesMasterIdLst>
  <p:handoutMasterIdLst>
    <p:handoutMasterId r:id="rId10"/>
  </p:handoutMasterIdLst>
  <p:sldIdLst>
    <p:sldId id="262" r:id="rId4"/>
    <p:sldId id="487" r:id="rId5"/>
    <p:sldId id="493" r:id="rId6"/>
    <p:sldId id="490" r:id="rId7"/>
    <p:sldId id="261" r:id="rId8"/>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42">
          <p15:clr>
            <a:srgbClr val="A4A3A4"/>
          </p15:clr>
        </p15:guide>
        <p15:guide id="2" pos="280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214" d="100"/>
          <a:sy n="214" d="100"/>
        </p:scale>
        <p:origin x="156" y="174"/>
      </p:cViewPr>
      <p:guideLst>
        <p:guide orient="horz" pos="1942"/>
        <p:guide pos="280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t>2022/9/6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t>‹#›</a:t>
            </a:fld>
            <a:endParaRPr lang="zh-CN" altLang="en-US"/>
          </a:p>
        </p:txBody>
      </p:sp>
    </p:spTree>
    <p:extLst>
      <p:ext uri="{BB962C8B-B14F-4D97-AF65-F5344CB8AC3E}">
        <p14:creationId xmlns:p14="http://schemas.microsoft.com/office/powerpoint/2010/main" val="2429577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t>9/6/2022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t>‹#›</a:t>
            </a:fld>
            <a:endParaRPr lang="en-US" dirty="0"/>
          </a:p>
        </p:txBody>
      </p:sp>
    </p:spTree>
    <p:extLst>
      <p:ext uri="{BB962C8B-B14F-4D97-AF65-F5344CB8AC3E}">
        <p14:creationId xmlns:p14="http://schemas.microsoft.com/office/powerpoint/2010/main" val="3279787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1</a:t>
            </a:fld>
            <a:endParaRPr lang="en-US" dirty="0"/>
          </a:p>
        </p:txBody>
      </p:sp>
    </p:spTree>
    <p:extLst>
      <p:ext uri="{BB962C8B-B14F-4D97-AF65-F5344CB8AC3E}">
        <p14:creationId xmlns:p14="http://schemas.microsoft.com/office/powerpoint/2010/main" val="80172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5</a:t>
            </a:fld>
            <a:endParaRPr lang="en-US" dirty="0"/>
          </a:p>
        </p:txBody>
      </p:sp>
    </p:spTree>
    <p:extLst>
      <p:ext uri="{BB962C8B-B14F-4D97-AF65-F5344CB8AC3E}">
        <p14:creationId xmlns:p14="http://schemas.microsoft.com/office/powerpoint/2010/main" val="2769673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2022/9/6</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6.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623570" y="2171065"/>
            <a:ext cx="7070725" cy="1022985"/>
          </a:xfrm>
        </p:spPr>
        <p:txBody>
          <a:bodyPr/>
          <a:lstStyle/>
          <a:p>
            <a:pPr eaLnBrk="1" hangingPunct="1"/>
            <a:r>
              <a:rPr lang="en-US" dirty="0"/>
              <a:t>Motivation on basket WID on </a:t>
            </a:r>
            <a:r>
              <a:rPr lang="en-US" dirty="0" smtClean="0"/>
              <a:t>4Rx support for </a:t>
            </a:r>
            <a:r>
              <a:rPr lang="en-US" dirty="0"/>
              <a:t>NR FR1 bands in Rel-18</a:t>
            </a:r>
          </a:p>
        </p:txBody>
      </p:sp>
      <p:sp>
        <p:nvSpPr>
          <p:cNvPr id="8" name="正方形/長方形 7"/>
          <p:cNvSpPr/>
          <p:nvPr/>
        </p:nvSpPr>
        <p:spPr>
          <a:xfrm>
            <a:off x="135980" y="261910"/>
            <a:ext cx="8249737" cy="1476375"/>
          </a:xfrm>
          <a:prstGeom prst="rect">
            <a:avLst/>
          </a:prstGeom>
        </p:spPr>
        <p:txBody>
          <a:bodyPr wrap="square">
            <a:spAutoFit/>
          </a:bodyPr>
          <a:lstStyle/>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3GPP TSG RAN Meeting #97-e					</a:t>
            </a:r>
            <a:r>
              <a:rPr kumimoji="1" lang="en-US" altLang="en-US" sz="1800" b="1" dirty="0" smtClean="0">
                <a:solidFill>
                  <a:schemeClr val="bg1"/>
                </a:solidFill>
                <a:latin typeface="Arial" panose="020B0604020202020204" pitchFamily="34" charset="0"/>
                <a:ea typeface="微软雅黑" panose="020B0503020204020204" charset="-122"/>
                <a:cs typeface="Arial" panose="020B0604020202020204" pitchFamily="34" charset="0"/>
              </a:rPr>
              <a:t>           RP-222452</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Electronic Meeting, September 12-16, 2022</a:t>
            </a:r>
          </a:p>
          <a:p>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a:t>
            </a:r>
            <a:r>
              <a:rPr kumimoji="1" lang="en-US" altLang="en-US" sz="1800" b="1" dirty="0" smtClean="0">
                <a:solidFill>
                  <a:schemeClr val="bg1"/>
                </a:solidFill>
                <a:latin typeface="Arial" panose="020B0604020202020204" pitchFamily="34" charset="0"/>
                <a:ea typeface="微软雅黑" panose="020B0503020204020204" charset="-122"/>
                <a:cs typeface="Arial" panose="020B0604020202020204" pitchFamily="34" charset="0"/>
              </a:rPr>
              <a:t>ZTE, </a:t>
            </a:r>
            <a:r>
              <a:rPr kumimoji="1" lang="en-US" altLang="en-US" sz="1800" b="1" dirty="0" err="1" smtClean="0">
                <a:solidFill>
                  <a:schemeClr val="bg1"/>
                </a:solidFill>
                <a:latin typeface="Arial" panose="020B0604020202020204" pitchFamily="34" charset="0"/>
                <a:ea typeface="微软雅黑" panose="020B0503020204020204" charset="-122"/>
                <a:cs typeface="Arial" panose="020B0604020202020204" pitchFamily="34" charset="0"/>
              </a:rPr>
              <a:t>Sanechips</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9.1.5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Backgroud</a:t>
            </a:r>
          </a:p>
        </p:txBody>
      </p:sp>
      <p:sp>
        <p:nvSpPr>
          <p:cNvPr id="6" name="文本框 5"/>
          <p:cNvSpPr txBox="1"/>
          <p:nvPr/>
        </p:nvSpPr>
        <p:spPr>
          <a:xfrm>
            <a:off x="243840" y="606425"/>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The 4Rx requirements have been introduced for some FR1 bands for different form factors in the past. The purpose by introducing the </a:t>
            </a:r>
            <a:r>
              <a:rPr lang="en-US" altLang="en-US" sz="1600" dirty="0" smtClean="0">
                <a:latin typeface="Arial" panose="020B0604020202020204" pitchFamily="34" charset="0"/>
                <a:cs typeface="Arial" panose="020B0604020202020204" pitchFamily="34" charset="0"/>
                <a:sym typeface="+mn-ea"/>
              </a:rPr>
              <a:t>4Rx support </a:t>
            </a:r>
            <a:r>
              <a:rPr lang="en-US" altLang="en-US" sz="1600" dirty="0">
                <a:latin typeface="Arial" panose="020B0604020202020204" pitchFamily="34" charset="0"/>
                <a:cs typeface="Arial" panose="020B0604020202020204" pitchFamily="34" charset="0"/>
                <a:sym typeface="+mn-ea"/>
              </a:rPr>
              <a:t>for some bands is to provide higher throughput and better coverage.  </a:t>
            </a: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A new WID [1</a:t>
            </a:r>
            <a:r>
              <a:rPr lang="en-US" altLang="en-US" sz="1600" dirty="0" smtClean="0">
                <a:latin typeface="Arial" panose="020B0604020202020204" pitchFamily="34" charset="0"/>
                <a:cs typeface="Arial" panose="020B0604020202020204" pitchFamily="34" charset="0"/>
                <a:sym typeface="+mn-ea"/>
              </a:rPr>
              <a:t>] on 4Rx </a:t>
            </a:r>
            <a:r>
              <a:rPr lang="en-US" altLang="en-US" sz="1600" dirty="0">
                <a:latin typeface="Arial" panose="020B0604020202020204" pitchFamily="34" charset="0"/>
                <a:cs typeface="Arial" panose="020B0604020202020204" pitchFamily="34" charset="0"/>
                <a:sym typeface="+mn-ea"/>
              </a:rPr>
              <a:t>support </a:t>
            </a:r>
            <a:r>
              <a:rPr lang="en-US" altLang="en-US" sz="1600" dirty="0" smtClean="0">
                <a:latin typeface="Arial" panose="020B0604020202020204" pitchFamily="34" charset="0"/>
                <a:cs typeface="Arial" panose="020B0604020202020204" pitchFamily="34" charset="0"/>
                <a:sym typeface="+mn-ea"/>
              </a:rPr>
              <a:t>for NR </a:t>
            </a:r>
            <a:r>
              <a:rPr lang="en-US" altLang="en-US" sz="1600" dirty="0">
                <a:latin typeface="Arial" panose="020B0604020202020204" pitchFamily="34" charset="0"/>
                <a:cs typeface="Arial" panose="020B0604020202020204" pitchFamily="34" charset="0"/>
                <a:sym typeface="+mn-ea"/>
              </a:rPr>
              <a:t>band n8 was approved, with the same consideration of 600MHz (n71) and 700MHz band (n28), i.e. 4 Rx operation is targeted for FWA form factor.</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Currently, there were several NR bands already supported </a:t>
            </a:r>
            <a:r>
              <a:rPr lang="en-US" altLang="en-US" sz="1600" dirty="0" smtClean="0">
                <a:latin typeface="Arial" panose="020B0604020202020204" pitchFamily="34" charset="0"/>
                <a:cs typeface="Arial" panose="020B0604020202020204" pitchFamily="34" charset="0"/>
                <a:sym typeface="+mn-ea"/>
              </a:rPr>
              <a:t>4Rx</a:t>
            </a:r>
            <a:r>
              <a:rPr lang="en-US" altLang="en-US" sz="1600" dirty="0">
                <a:latin typeface="Arial" panose="020B0604020202020204" pitchFamily="34" charset="0"/>
                <a:cs typeface="Arial" panose="020B0604020202020204" pitchFamily="34" charset="0"/>
                <a:sym typeface="+mn-ea"/>
              </a:rPr>
              <a:t>. However, there were still some other bands smaller than 2.6GHz not supporting 4Rx</a:t>
            </a: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All of the general RF requirements related to 4Rx have already been completed. In the other words, only band specific requirements should be defined for the new bands supporting 4Rx, which make it feasible to include all the new bands support 4Rx into a basket WID (i.e. spectrum related WID).</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endParaRPr lang="en-US" altLang="en-US" sz="1600" dirty="0" smtClean="0">
              <a:latin typeface="Arial" panose="020B0604020202020204" pitchFamily="34" charset="0"/>
              <a:cs typeface="Arial" panose="020B0604020202020204" pitchFamily="34" charset="0"/>
              <a:sym typeface="+mn-ea"/>
            </a:endParaRPr>
          </a:p>
          <a:p>
            <a:pPr marL="285750" indent="-285750">
              <a:buFont typeface="Arial" panose="020B0604020202020204" pitchFamily="34" charset="0"/>
              <a:buChar char="•"/>
            </a:pPr>
            <a:endParaRPr lang="en-US" altLang="en-US" dirty="0"/>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Reference:</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[1] RP-213659, New WID: 4Rx support for NR band n8, CHTTL</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kumimoji="1" lang="zh-CN" altLang="en-US" sz="1000" dirty="0" smtClean="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4Rx</a:t>
            </a:r>
          </a:p>
        </p:txBody>
      </p:sp>
      <p:sp>
        <p:nvSpPr>
          <p:cNvPr id="6" name="文本框 5"/>
          <p:cNvSpPr txBox="1"/>
          <p:nvPr/>
        </p:nvSpPr>
        <p:spPr>
          <a:xfrm>
            <a:off x="81280" y="606425"/>
            <a:ext cx="8748395" cy="410591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More bands may be requested by operators to support 4Rx in Rel-18, by using the current approach,</a:t>
            </a:r>
            <a:r>
              <a:rPr lang="en-US" altLang="en-US" sz="1600" dirty="0">
                <a:solidFill>
                  <a:srgbClr val="FF0000"/>
                </a:solidFill>
                <a:latin typeface="Arial" panose="020B0604020202020204" pitchFamily="34" charset="0"/>
                <a:cs typeface="Arial" panose="020B0604020202020204" pitchFamily="34" charset="0"/>
              </a:rPr>
              <a:t> </a:t>
            </a:r>
            <a:r>
              <a:rPr lang="en-US" altLang="en-US" sz="1600" dirty="0">
                <a:solidFill>
                  <a:schemeClr val="tx1"/>
                </a:solidFill>
                <a:latin typeface="Arial" panose="020B0604020202020204" pitchFamily="34" charset="0"/>
                <a:cs typeface="Arial" panose="020B0604020202020204" pitchFamily="34" charset="0"/>
              </a:rPr>
              <a:t>individual WIDs will be needed for different bands, which is not an efficient way for RAN4 WIDs management. Therefore, it is </a:t>
            </a:r>
            <a:r>
              <a:rPr lang="en-US" altLang="en-US" sz="1600" dirty="0">
                <a:latin typeface="Arial" panose="020B0604020202020204" pitchFamily="34" charset="0"/>
                <a:cs typeface="Arial" panose="020B0604020202020204" pitchFamily="34" charset="0"/>
              </a:rPr>
              <a:t>proposed to </a:t>
            </a:r>
            <a:r>
              <a:rPr lang="en-US" altLang="en-US" sz="1600" dirty="0" smtClean="0">
                <a:latin typeface="Arial" panose="020B0604020202020204" pitchFamily="34" charset="0"/>
                <a:cs typeface="Arial" panose="020B0604020202020204" pitchFamily="34" charset="0"/>
              </a:rPr>
              <a:t>create </a:t>
            </a:r>
            <a:r>
              <a:rPr lang="en-US" altLang="en-US" sz="1600" dirty="0">
                <a:latin typeface="Arial" panose="020B0604020202020204" pitchFamily="34" charset="0"/>
                <a:cs typeface="Arial" panose="020B0604020202020204" pitchFamily="34" charset="0"/>
              </a:rPr>
              <a:t>a basket WID to include all possible bands requested by operators to </a:t>
            </a:r>
            <a:r>
              <a:rPr lang="en-US" altLang="en-US" sz="1600" dirty="0" smtClean="0">
                <a:latin typeface="Arial" panose="020B0604020202020204" pitchFamily="34" charset="0"/>
                <a:cs typeface="Arial" panose="020B0604020202020204" pitchFamily="34" charset="0"/>
              </a:rPr>
              <a:t>support </a:t>
            </a:r>
            <a:r>
              <a:rPr lang="en-US" altLang="en-US" sz="1600" dirty="0">
                <a:latin typeface="Arial" panose="020B0604020202020204" pitchFamily="34" charset="0"/>
                <a:cs typeface="Arial" panose="020B0604020202020204" pitchFamily="34" charset="0"/>
              </a:rPr>
              <a:t>4Rx in Rel-18.</a:t>
            </a: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RF aspect:</a:t>
            </a:r>
            <a:endParaRPr lang="en-US" altLang="en-US" sz="1600" dirty="0"/>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rPr>
              <a:t>REFSEN requirements: only ΔR</a:t>
            </a:r>
            <a:r>
              <a:rPr lang="en-US" altLang="en-US" sz="1400" baseline="-25000" dirty="0">
                <a:latin typeface="Arial" panose="020B0604020202020204" pitchFamily="34" charset="0"/>
                <a:cs typeface="Arial" panose="020B0604020202020204" pitchFamily="34" charset="0"/>
              </a:rPr>
              <a:t>IB,4R</a:t>
            </a:r>
            <a:r>
              <a:rPr lang="en-US" altLang="en-US" sz="1400" dirty="0">
                <a:latin typeface="Arial" panose="020B0604020202020204" pitchFamily="34" charset="0"/>
                <a:cs typeface="Arial" panose="020B0604020202020204" pitchFamily="34" charset="0"/>
              </a:rPr>
              <a:t> value should be defined for the new bands supporting 4Rx with the specific </a:t>
            </a:r>
            <a:r>
              <a:rPr lang="en-US" altLang="en-US" sz="1400" dirty="0">
                <a:latin typeface="Arial" panose="020B0604020202020204" pitchFamily="34" charset="0"/>
                <a:cs typeface="Arial" panose="020B0604020202020204" pitchFamily="34" charset="0"/>
                <a:sym typeface="+mn-ea"/>
              </a:rPr>
              <a:t>form factor </a:t>
            </a:r>
            <a:endParaRPr lang="en-US" altLang="en-US" sz="14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Performance </a:t>
            </a:r>
            <a:r>
              <a:rPr lang="en-US" altLang="en-US" sz="1600" dirty="0">
                <a:latin typeface="Arial" panose="020B0604020202020204" pitchFamily="34" charset="0"/>
                <a:cs typeface="Arial" panose="020B0604020202020204" pitchFamily="34" charset="0"/>
                <a:sym typeface="+mn-ea"/>
              </a:rPr>
              <a:t>aspect:</a:t>
            </a: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Release independence in TS38.307 is needed to be updated if any.</a:t>
            </a: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Proposal</a:t>
            </a:r>
          </a:p>
        </p:txBody>
      </p:sp>
      <p:sp>
        <p:nvSpPr>
          <p:cNvPr id="4" name="内容占位符 3"/>
          <p:cNvSpPr>
            <a:spLocks noGrp="1"/>
          </p:cNvSpPr>
          <p:nvPr>
            <p:ph idx="12"/>
          </p:nvPr>
        </p:nvSpPr>
        <p:spPr>
          <a:xfrm>
            <a:off x="164051" y="547446"/>
            <a:ext cx="8513763" cy="3346880"/>
          </a:xfrm>
        </p:spPr>
        <p:txBody>
          <a:bodyPr/>
          <a:lstStyle/>
          <a:p>
            <a:pPr marL="285750" indent="-285750" latinLnBrk="0">
              <a:spcBef>
                <a:spcPts val="0"/>
              </a:spcBef>
              <a:spcAft>
                <a:spcPts val="900"/>
              </a:spcAft>
              <a:buFont typeface="Wingdings" panose="05000000000000000000" charset="0"/>
              <a:buChar char="n"/>
            </a:pPr>
            <a:r>
              <a:rPr lang="en-US" dirty="0" smtClean="0">
                <a:solidFill>
                  <a:schemeClr val="tx1"/>
                </a:solidFill>
                <a:sym typeface="+mn-ea"/>
              </a:rPr>
              <a:t>Create </a:t>
            </a:r>
            <a:r>
              <a:rPr lang="en-US" dirty="0">
                <a:solidFill>
                  <a:schemeClr val="tx1"/>
                </a:solidFill>
                <a:sym typeface="+mn-ea"/>
              </a:rPr>
              <a:t>a basket WID to include the possible bands (&lt;2.6GHz) requested by operators to </a:t>
            </a:r>
            <a:r>
              <a:rPr lang="en-US" dirty="0" smtClean="0">
                <a:solidFill>
                  <a:schemeClr val="tx1"/>
                </a:solidFill>
                <a:sym typeface="+mn-ea"/>
              </a:rPr>
              <a:t>support </a:t>
            </a:r>
            <a:r>
              <a:rPr lang="en-US" dirty="0">
                <a:solidFill>
                  <a:schemeClr val="tx1"/>
                </a:solidFill>
                <a:sym typeface="+mn-ea"/>
              </a:rPr>
              <a:t>both 4Rx in Rel-18.</a:t>
            </a:r>
          </a:p>
          <a:p>
            <a:pPr marL="742950" lvl="1" indent="-285750" latinLnBrk="0">
              <a:spcBef>
                <a:spcPts val="0"/>
              </a:spcBef>
              <a:spcAft>
                <a:spcPts val="900"/>
              </a:spcAft>
              <a:buFont typeface="Wingdings" panose="05000000000000000000" charset="0"/>
              <a:buChar char="n"/>
            </a:pPr>
            <a:endParaRPr lang="en-US" altLang="zh-CN"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328</Words>
  <Application>Microsoft Office PowerPoint</Application>
  <PresentationFormat>全屏显示(16:9)</PresentationFormat>
  <Paragraphs>26</Paragraphs>
  <Slides>5</Slides>
  <Notes>2</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5</vt:i4>
      </vt:variant>
    </vt:vector>
  </HeadingPairs>
  <TitlesOfParts>
    <vt:vector size="15" baseType="lpstr">
      <vt:lpstr>Heiti SC Light</vt:lpstr>
      <vt:lpstr>MS PGothic</vt:lpstr>
      <vt:lpstr>宋体</vt:lpstr>
      <vt:lpstr>微软雅黑</vt:lpstr>
      <vt:lpstr>Arial</vt:lpstr>
      <vt:lpstr>Calibri</vt:lpstr>
      <vt:lpstr>Wingdings</vt:lpstr>
      <vt:lpstr>ZTE-Internal use only-16X9</vt:lpstr>
      <vt:lpstr>1_ZTE-Internal use only-16X9</vt:lpstr>
      <vt:lpstr>正文</vt:lpstr>
      <vt:lpstr>Motivation on basket WID on 4Rx support for NR FR1 bands in Rel-18</vt:lpstr>
      <vt:lpstr>Backgroud</vt:lpstr>
      <vt:lpstr>4Rx</vt:lpstr>
      <vt:lpstr>Proposal</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ZTE-LRY</cp:lastModifiedBy>
  <cp:revision>1446</cp:revision>
  <dcterms:created xsi:type="dcterms:W3CDTF">2015-07-28T09:06:00Z</dcterms:created>
  <dcterms:modified xsi:type="dcterms:W3CDTF">2022-09-05T17:03:14Z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2052-11.8.2.10393</vt:lpwstr>
  </property>
</Properties>
</file>