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6.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7.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8.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 id="2147483653" r:id="rId3"/>
    <p:sldMasterId id="2147483665" r:id="rId4"/>
    <p:sldMasterId id="2147483667" r:id="rId5"/>
    <p:sldMasterId id="2147483672" r:id="rId6"/>
    <p:sldMasterId id="2147483678" r:id="rId7"/>
    <p:sldMasterId id="2147483691" r:id="rId8"/>
    <p:sldMasterId id="2147483709" r:id="rId9"/>
  </p:sldMasterIdLst>
  <p:notesMasterIdLst>
    <p:notesMasterId r:id="rId16"/>
  </p:notesMasterIdLst>
  <p:sldIdLst>
    <p:sldId id="747" r:id="rId10"/>
    <p:sldId id="786" r:id="rId11"/>
    <p:sldId id="798" r:id="rId12"/>
    <p:sldId id="799" r:id="rId13"/>
    <p:sldId id="763" r:id="rId14"/>
    <p:sldId id="402" r:id="rId15"/>
  </p:sldIdLst>
  <p:sldSz cx="9144000" cy="5143500" type="screen16x9"/>
  <p:notesSz cx="6858000" cy="9144000"/>
  <p:custShowLst>
    <p:custShow name="自定义放映 1" id="0">
      <p:sldLst/>
    </p:custShow>
  </p:custShowLst>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9pPr>
  </p:defaultTextStyle>
  <p:extLst>
    <p:ext uri="{EFAFB233-063F-42B5-8137-9DF3F51BA10A}">
      <p15:sldGuideLst xmlns:p15="http://schemas.microsoft.com/office/powerpoint/2012/main">
        <p15:guide id="1" orient="horz" pos="1747">
          <p15:clr>
            <a:srgbClr val="A4A3A4"/>
          </p15:clr>
        </p15:guide>
        <p15:guide id="2" pos="299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TE" initials="TL" lastIdx="9"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6600"/>
    <a:srgbClr val="CC0000"/>
    <a:srgbClr val="FF9999"/>
    <a:srgbClr val="FFFF66"/>
    <a:srgbClr val="99FF99"/>
    <a:srgbClr val="FFCCFF"/>
    <a:srgbClr val="FF9966"/>
    <a:srgbClr val="66FF66"/>
    <a:srgbClr val="66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0353" autoAdjust="0"/>
  </p:normalViewPr>
  <p:slideViewPr>
    <p:cSldViewPr snapToGrid="0" snapToObjects="1">
      <p:cViewPr varScale="1">
        <p:scale>
          <a:sx n="214" d="100"/>
          <a:sy n="214" d="100"/>
        </p:scale>
        <p:origin x="156" y="156"/>
      </p:cViewPr>
      <p:guideLst>
        <p:guide orient="horz" pos="1747"/>
        <p:guide pos="2991"/>
      </p:guideLst>
    </p:cSldViewPr>
  </p:slideViewPr>
  <p:outlineViewPr>
    <p:cViewPr>
      <p:scale>
        <a:sx n="33" d="100"/>
        <a:sy n="33" d="100"/>
      </p:scale>
      <p:origin x="0" y="274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slide" Target="slides/slide6.xml"/><Relationship Id="rId10" Type="http://schemas.openxmlformats.org/officeDocument/2006/relationships/slide" Target="slides/slide1.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F90003-A060-439C-A4CB-CE86D240B79F}" type="datetimeFigureOut">
              <a:rPr lang="zh-CN" altLang="en-US" smtClean="0"/>
              <a:t>2022/9/6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4BFBE-9997-49A6-A555-D7FEFD55612C}" type="slidenum">
              <a:rPr lang="zh-CN" altLang="en-US" smtClean="0"/>
              <a:t>‹#›</a:t>
            </a:fld>
            <a:endParaRPr lang="zh-CN" altLang="en-US"/>
          </a:p>
        </p:txBody>
      </p:sp>
    </p:spTree>
    <p:extLst>
      <p:ext uri="{BB962C8B-B14F-4D97-AF65-F5344CB8AC3E}">
        <p14:creationId xmlns:p14="http://schemas.microsoft.com/office/powerpoint/2010/main" val="19048724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D444E398-6076-4EBD-A234-C4154D93710F}" type="slidenum">
              <a:rPr kumimoji="1" lang="zh-CN" altLang="en-US" smtClean="0">
                <a:solidFill>
                  <a:srgbClr val="000000"/>
                </a:solidFill>
              </a:rPr>
              <a:t>1</a:t>
            </a:fld>
            <a:endParaRPr kumimoji="1" lang="zh-CN" altLang="en-US" smtClean="0">
              <a:solidFill>
                <a:srgbClr val="000000"/>
              </a:solidFill>
            </a:endParaRPr>
          </a:p>
        </p:txBody>
      </p:sp>
    </p:spTree>
    <p:extLst>
      <p:ext uri="{BB962C8B-B14F-4D97-AF65-F5344CB8AC3E}">
        <p14:creationId xmlns:p14="http://schemas.microsoft.com/office/powerpoint/2010/main" val="3886338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0D8B1B34-EF68-4FC8-96BA-FC634BF232B7}" type="slidenum">
              <a:rPr lang="en-US" altLang="zh-CN" smtClean="0"/>
              <a:t>3</a:t>
            </a:fld>
            <a:endParaRPr lang="en-US" altLang="zh-CN"/>
          </a:p>
        </p:txBody>
      </p:sp>
    </p:spTree>
    <p:extLst>
      <p:ext uri="{BB962C8B-B14F-4D97-AF65-F5344CB8AC3E}">
        <p14:creationId xmlns:p14="http://schemas.microsoft.com/office/powerpoint/2010/main" val="3688838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0D8B1B34-EF68-4FC8-96BA-FC634BF232B7}" type="slidenum">
              <a:rPr lang="en-US" altLang="zh-CN" smtClean="0"/>
              <a:t>4</a:t>
            </a:fld>
            <a:endParaRPr lang="en-US" altLang="zh-CN"/>
          </a:p>
        </p:txBody>
      </p:sp>
    </p:spTree>
    <p:extLst>
      <p:ext uri="{BB962C8B-B14F-4D97-AF65-F5344CB8AC3E}">
        <p14:creationId xmlns:p14="http://schemas.microsoft.com/office/powerpoint/2010/main" val="18508145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t>6</a:t>
            </a:fld>
            <a:endParaRPr kumimoji="1" lang="zh-CN" altLang="en-US">
              <a:solidFill>
                <a:prstClr val="black"/>
              </a:solidFill>
            </a:endParaRPr>
          </a:p>
        </p:txBody>
      </p:sp>
    </p:spTree>
    <p:extLst>
      <p:ext uri="{BB962C8B-B14F-4D97-AF65-F5344CB8AC3E}">
        <p14:creationId xmlns:p14="http://schemas.microsoft.com/office/powerpoint/2010/main" val="1720799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7.jpe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Master" Target="../slideMasters/slideMaster7.xml"/><Relationship Id="rId4" Type="http://schemas.openxmlformats.org/officeDocument/2006/relationships/image" Target="../media/image19.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en.wikipedia.org/wiki/File:Softbank_mobile_logo.svg" TargetMode="External"/><Relationship Id="rId2" Type="http://schemas.openxmlformats.org/officeDocument/2006/relationships/image" Target="../media/image7.jpeg"/><Relationship Id="rId1" Type="http://schemas.openxmlformats.org/officeDocument/2006/relationships/slideMaster" Target="../slideMasters/slideMaster7.xml"/><Relationship Id="rId4" Type="http://schemas.openxmlformats.org/officeDocument/2006/relationships/image" Target="../media/image21.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a:solidFill>
                  <a:srgbClr val="FFFFFF"/>
                </a:solidFill>
                <a:latin typeface="微软雅黑" panose="020B0503020204020204" charset="-122"/>
                <a:cs typeface="Arial" panose="020B0604020202020204" pitchFamily="34" charset="0"/>
              </a:rPr>
              <a:t>单击此处编辑母版文本样式</a:t>
            </a:r>
          </a:p>
        </p:txBody>
      </p:sp>
      <p:sp>
        <p:nvSpPr>
          <p:cNvPr id="5" name="Subtitle 6"/>
          <p:cNvSpPr>
            <a:spLocks noGrp="1"/>
          </p:cNvSpPr>
          <p:nvPr userDrawn="1">
            <p:ph type="subTitle" idx="9"/>
          </p:nvPr>
        </p:nvSpPr>
        <p:spPr>
          <a:xfrm>
            <a:off x="430213" y="1314450"/>
            <a:ext cx="6400800" cy="561975"/>
          </a:xfrm>
        </p:spPr>
        <p:txBody>
          <a:bodyPr/>
          <a:lstStyle/>
          <a:p>
            <a:pPr>
              <a:lnSpc>
                <a:spcPct val="100000"/>
              </a:lnSpc>
            </a:pPr>
            <a:r>
              <a:rPr lang="zh-CN" altLang="en-US" sz="2200">
                <a:solidFill>
                  <a:srgbClr val="8CC63E"/>
                </a:solidFill>
                <a:latin typeface="微软雅黑" panose="020B0503020204020204" charset="-122"/>
              </a:rPr>
              <a:t>单击此处编辑母版副标题样式</a:t>
            </a:r>
            <a:endParaRPr lang="en-US" sz="2200">
              <a:solidFill>
                <a:srgbClr val="8CC63E"/>
              </a:solidFill>
              <a:latin typeface="微软雅黑" panose="020B0503020204020204" charset="-122"/>
            </a:endParaRPr>
          </a:p>
        </p:txBody>
      </p:sp>
      <p:sp>
        <p:nvSpPr>
          <p:cNvPr id="7" name="Title 7"/>
          <p:cNvSpPr>
            <a:spLocks noGrp="1"/>
          </p:cNvSpPr>
          <p:nvPr userDrawn="1">
            <p:ph type="ctrTitle" idx="19"/>
          </p:nvPr>
        </p:nvSpPr>
        <p:spPr>
          <a:xfrm>
            <a:off x="430213" y="860425"/>
            <a:ext cx="6400800" cy="444500"/>
          </a:xfrm>
        </p:spPr>
        <p:txBody>
          <a:bodyPr/>
          <a:lstStyle/>
          <a:p>
            <a:r>
              <a:rPr lang="zh-CN" altLang="en-US" sz="2800" b="1">
                <a:solidFill>
                  <a:schemeClr val="bg1"/>
                </a:solidFill>
                <a:latin typeface="微软雅黑" panose="020B0503020204020204" charset="-122"/>
              </a:rPr>
              <a:t>单击此处编辑母版标题样式</a:t>
            </a:r>
            <a:endParaRPr lang="en-US" sz="2800" b="1" dirty="0">
              <a:solidFill>
                <a:schemeClr val="bg1"/>
              </a:solidFill>
              <a:latin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base">
              <a:spcBef>
                <a:spcPct val="0"/>
              </a:spcBef>
              <a:spcAft>
                <a:spcPct val="0"/>
              </a:spcAft>
            </a:pPr>
            <a:r>
              <a:rPr lang="en-US" sz="900" noProof="1">
                <a:solidFill>
                  <a:prstClr val="white"/>
                </a:solidFill>
                <a:latin typeface="Arial" panose="020B0604020202020204" pitchFamily="34" charset="0"/>
                <a:ea typeface="Heiti SC Light"/>
                <a:cs typeface="Arial" panose="020B0604020202020204" pitchFamily="34" charset="0"/>
              </a:rPr>
              <a:t>T</a:t>
            </a:r>
            <a:r>
              <a:rPr lang="en-US" altLang="zh-CN" sz="900" noProof="1">
                <a:solidFill>
                  <a:prstClr val="white"/>
                </a:solidFill>
                <a:latin typeface="Arial" panose="020B0604020202020204" pitchFamily="34" charset="0"/>
                <a:ea typeface="Heiti SC Light"/>
                <a:cs typeface="Arial" panose="020B0604020202020204" pitchFamily="34" charset="0"/>
              </a:rPr>
              <a:t>itle:</a:t>
            </a:r>
            <a:endParaRPr lang="en-US" altLang="ja-JP" sz="900" noProof="1">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altLang="zh-CN" sz="800" noProof="1">
                <a:solidFill>
                  <a:prstClr val="white"/>
                </a:solidFill>
                <a:latin typeface="Arial" panose="020B0604020202020204" pitchFamily="34" charset="0"/>
                <a:ea typeface="Heiti SC Light"/>
                <a:cs typeface="Arial" panose="020B0604020202020204" pitchFamily="34" charset="0"/>
              </a:rPr>
              <a:t>Type</a:t>
            </a:r>
            <a:r>
              <a:rPr lang="en-US" altLang="ja-JP" sz="800" noProof="1">
                <a:solidFill>
                  <a:prstClr val="white"/>
                </a:solidFill>
                <a:latin typeface="Arial" panose="020B0604020202020204" pitchFamily="34" charset="0"/>
                <a:ea typeface="Heiti SC Light"/>
                <a:cs typeface="Arial" panose="020B0604020202020204" pitchFamily="34" charset="0"/>
              </a:rPr>
              <a:t>: </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base">
              <a:spcBef>
                <a:spcPct val="0"/>
              </a:spcBef>
              <a:spcAft>
                <a:spcPct val="0"/>
              </a:spcAft>
            </a:pPr>
            <a:endParaRPr lang="en-US" altLang="zh-CN"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G143, B212</a:t>
                </a:r>
                <a:endParaRPr kumimoji="1" lang="zh-CN" altLang="en-US" sz="700"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R140,G198, B62</a:t>
                </a:r>
                <a:endParaRPr kumimoji="1" lang="zh-CN" altLang="en-US" sz="700"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R90,G203, B245</a:t>
              </a:r>
              <a:endParaRPr kumimoji="1" lang="zh-CN" altLang="en-US" sz="700"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8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8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2022/9/6</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875195"/>
            <a:ext cx="1360488" cy="936394"/>
          </a:xfrm>
          <a:prstGeom prst="rect">
            <a:avLst/>
          </a:prstGeom>
          <a:noFill/>
          <a:ln w="9525">
            <a:noFill/>
            <a:miter lim="800000"/>
          </a:ln>
        </p:spPr>
        <p:txBody>
          <a:bodyPr lIns="70082" tIns="35044" rIns="70082" bIns="35044" anchor="b" anchorCtr="1">
            <a:spAutoFit/>
          </a:bodyPr>
          <a:lstStyle/>
          <a:p>
            <a:pPr defTabSz="701040" fontAlgn="base">
              <a:spcBef>
                <a:spcPct val="0"/>
              </a:spcBef>
              <a:spcAft>
                <a:spcPct val="0"/>
              </a:spcAft>
            </a:pPr>
            <a:r>
              <a:rPr lang="en-US" sz="675" noProof="1">
                <a:solidFill>
                  <a:prstClr val="white"/>
                </a:solidFill>
                <a:latin typeface="Arial" panose="020B0604020202020204" pitchFamily="34" charset="0"/>
                <a:ea typeface="Heiti SC Light"/>
                <a:cs typeface="Arial" panose="020B0604020202020204" pitchFamily="34" charset="0"/>
              </a:rPr>
              <a:t>T</a:t>
            </a:r>
            <a:r>
              <a:rPr lang="en-US" altLang="zh-CN" sz="675" noProof="1">
                <a:solidFill>
                  <a:prstClr val="white"/>
                </a:solidFill>
                <a:latin typeface="Arial" panose="020B0604020202020204" pitchFamily="34" charset="0"/>
                <a:ea typeface="Heiti SC Light"/>
                <a:cs typeface="Arial" panose="020B0604020202020204" pitchFamily="34" charset="0"/>
              </a:rPr>
              <a:t>itle:</a:t>
            </a:r>
            <a:endParaRPr lang="en-US" altLang="ja-JP" sz="675" noProof="1">
              <a:solidFill>
                <a:prstClr val="white"/>
              </a:solidFill>
              <a:latin typeface="Arial" panose="020B0604020202020204" pitchFamily="34" charset="0"/>
              <a:ea typeface="Heiti SC Light"/>
              <a:cs typeface="Arial" panose="020B0604020202020204" pitchFamily="34" charset="0"/>
            </a:endParaRPr>
          </a:p>
          <a:p>
            <a:pPr defTabSz="701040" fontAlgn="base">
              <a:spcBef>
                <a:spcPct val="0"/>
              </a:spcBef>
              <a:spcAft>
                <a:spcPct val="0"/>
              </a:spcAft>
            </a:pPr>
            <a:r>
              <a:rPr lang="en-US" altLang="zh-CN" sz="600" noProof="1">
                <a:solidFill>
                  <a:prstClr val="white"/>
                </a:solidFill>
                <a:latin typeface="Arial" panose="020B0604020202020204" pitchFamily="34" charset="0"/>
                <a:ea typeface="Heiti SC Light"/>
                <a:cs typeface="Arial" panose="020B0604020202020204" pitchFamily="34" charset="0"/>
              </a:rPr>
              <a:t>Type</a:t>
            </a:r>
            <a:r>
              <a:rPr lang="en-US" altLang="ja-JP" sz="600" noProof="1">
                <a:solidFill>
                  <a:prstClr val="white"/>
                </a:solidFill>
                <a:latin typeface="Arial" panose="020B0604020202020204" pitchFamily="34" charset="0"/>
                <a:ea typeface="Heiti SC Light"/>
                <a:cs typeface="Arial" panose="020B0604020202020204" pitchFamily="34" charset="0"/>
              </a:rPr>
              <a:t>: </a:t>
            </a:r>
            <a:r>
              <a:rPr lang="en-US" altLang="ja-JP" sz="600" noProof="1">
                <a:solidFill>
                  <a:prstClr val="white"/>
                </a:solidFill>
                <a:latin typeface="Arial" panose="020B0604020202020204" pitchFamily="34" charset="0"/>
                <a:cs typeface="Arial" panose="020B0604020202020204" pitchFamily="34" charset="0"/>
              </a:rPr>
              <a:t>Arial</a:t>
            </a:r>
            <a:endParaRPr lang="en-US" sz="600" dirty="0">
              <a:solidFill>
                <a:prstClr val="white"/>
              </a:solidFill>
              <a:latin typeface="Arial" panose="020B0604020202020204" pitchFamily="34" charset="0"/>
              <a:ea typeface="Heiti SC Light"/>
              <a:cs typeface="Arial" panose="020B0604020202020204" pitchFamily="34" charset="0"/>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S</a:t>
            </a:r>
            <a:r>
              <a:rPr lang="en-US" altLang="zh-CN" sz="600" noProof="1">
                <a:solidFill>
                  <a:prstClr val="white"/>
                </a:solidFill>
                <a:latin typeface="Arial" panose="020B0604020202020204" pitchFamily="34" charset="0"/>
                <a:ea typeface="Heiti SC Light"/>
                <a:cs typeface="Heiti SC Light"/>
              </a:rPr>
              <a:t>ize</a:t>
            </a:r>
            <a:r>
              <a:rPr lang="en-US" sz="600" noProof="1">
                <a:solidFill>
                  <a:prstClr val="white"/>
                </a:solidFill>
                <a:latin typeface="Arial" panose="020B0604020202020204" pitchFamily="34" charset="0"/>
                <a:ea typeface="Heiti SC Light"/>
                <a:cs typeface="Heiti SC Light"/>
              </a:rPr>
              <a:t>：</a:t>
            </a:r>
            <a:r>
              <a:rPr lang="en-US" altLang="ja-JP" sz="600" noProof="1">
                <a:solidFill>
                  <a:prstClr val="white"/>
                </a:solidFill>
                <a:latin typeface="Arial" panose="020B0604020202020204" pitchFamily="34" charset="0"/>
                <a:ea typeface="Heiti SC Light"/>
                <a:cs typeface="Heiti SC Light"/>
              </a:rPr>
              <a:t>22-24</a:t>
            </a:r>
            <a:r>
              <a:rPr lang="en-US" altLang="zh-CN" sz="600" noProof="1">
                <a:solidFill>
                  <a:prstClr val="white"/>
                </a:solidFill>
                <a:latin typeface="Arial" panose="020B0604020202020204" pitchFamily="34" charset="0"/>
                <a:ea typeface="Heiti SC Light"/>
                <a:cs typeface="Heiti SC Light"/>
              </a:rPr>
              <a:t>pt</a:t>
            </a:r>
            <a:endParaRPr lang="en-US" altLang="ja-JP" sz="600"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C</a:t>
            </a:r>
            <a:r>
              <a:rPr lang="en-US" altLang="zh-CN" sz="600" noProof="1">
                <a:solidFill>
                  <a:prstClr val="white"/>
                </a:solidFill>
                <a:latin typeface="Arial" panose="020B0604020202020204" pitchFamily="34" charset="0"/>
                <a:ea typeface="Heiti SC Light"/>
                <a:cs typeface="Heiti SC Light"/>
              </a:rPr>
              <a:t>olor</a:t>
            </a:r>
            <a:r>
              <a:rPr lang="en-US" sz="600" noProof="1">
                <a:solidFill>
                  <a:prstClr val="white"/>
                </a:solidFill>
                <a:latin typeface="Arial" panose="020B0604020202020204" pitchFamily="34" charset="0"/>
                <a:ea typeface="Heiti SC Light"/>
                <a:cs typeface="Heiti SC Light"/>
              </a:rPr>
              <a:t>：T</a:t>
            </a:r>
            <a:r>
              <a:rPr lang="en-US" altLang="zh-CN" sz="600" noProof="1">
                <a:solidFill>
                  <a:prstClr val="white"/>
                </a:solidFill>
                <a:latin typeface="Arial" panose="020B0604020202020204" pitchFamily="34" charset="0"/>
                <a:ea typeface="Heiti SC Light"/>
                <a:cs typeface="Heiti SC Light"/>
              </a:rPr>
              <a:t>he ZTE blue</a:t>
            </a:r>
            <a:r>
              <a:rPr lang="en-US" altLang="ja-JP" sz="600" noProof="1">
                <a:solidFill>
                  <a:prstClr val="white"/>
                </a:solidFill>
                <a:latin typeface="Arial" panose="020B0604020202020204" pitchFamily="34" charset="0"/>
                <a:ea typeface="Heiti SC Light"/>
                <a:cs typeface="Heiti SC Light"/>
              </a:rPr>
              <a:t> </a:t>
            </a:r>
          </a:p>
          <a:p>
            <a:pPr defTabSz="701040" fontAlgn="base">
              <a:spcBef>
                <a:spcPct val="0"/>
              </a:spcBef>
              <a:spcAft>
                <a:spcPct val="0"/>
              </a:spcAft>
            </a:pPr>
            <a:endParaRPr lang="en-US" altLang="zh-CN" sz="675"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altLang="zh-CN" sz="675" noProof="1">
                <a:solidFill>
                  <a:prstClr val="white"/>
                </a:solidFill>
                <a:latin typeface="Arial" panose="020B0604020202020204" pitchFamily="34" charset="0"/>
                <a:ea typeface="Heiti SC Light"/>
                <a:cs typeface="Heiti SC Light"/>
              </a:rPr>
              <a:t>Subtitle:</a:t>
            </a:r>
            <a:endParaRPr lang="en-US" altLang="ja-JP" sz="675"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T</a:t>
            </a:r>
            <a:r>
              <a:rPr lang="en-US" altLang="zh-CN" sz="600" noProof="1">
                <a:solidFill>
                  <a:prstClr val="white"/>
                </a:solidFill>
                <a:latin typeface="Arial" panose="020B0604020202020204" pitchFamily="34" charset="0"/>
                <a:ea typeface="Heiti SC Light"/>
                <a:cs typeface="Heiti SC Light"/>
              </a:rPr>
              <a:t>ype</a:t>
            </a:r>
            <a:r>
              <a:rPr lang="en-US" altLang="en-US" sz="600" noProof="1">
                <a:solidFill>
                  <a:prstClr val="white"/>
                </a:solidFill>
                <a:latin typeface="Arial" panose="020B0604020202020204" pitchFamily="34" charset="0"/>
                <a:ea typeface="Heiti SC Light"/>
                <a:cs typeface="Heiti SC Light"/>
              </a:rPr>
              <a:t>：</a:t>
            </a:r>
            <a:r>
              <a:rPr lang="en-US" altLang="ja-JP" sz="600" noProof="1">
                <a:solidFill>
                  <a:prstClr val="white"/>
                </a:solidFill>
                <a:latin typeface="Arial" panose="020B0604020202020204" pitchFamily="34" charset="0"/>
                <a:cs typeface="Arial" panose="020B0604020202020204" pitchFamily="34" charset="0"/>
              </a:rPr>
              <a:t>Arial</a:t>
            </a:r>
            <a:endParaRPr lang="en-US" sz="6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S</a:t>
            </a:r>
            <a:r>
              <a:rPr lang="en-US" altLang="zh-CN" sz="600" noProof="1">
                <a:solidFill>
                  <a:prstClr val="white"/>
                </a:solidFill>
                <a:latin typeface="Arial" panose="020B0604020202020204" pitchFamily="34" charset="0"/>
                <a:ea typeface="Heiti SC Light"/>
                <a:cs typeface="Heiti SC Light"/>
              </a:rPr>
              <a:t>ize</a:t>
            </a:r>
            <a:r>
              <a:rPr lang="en-US" sz="600" noProof="1">
                <a:solidFill>
                  <a:prstClr val="white"/>
                </a:solidFill>
                <a:latin typeface="Arial" panose="020B0604020202020204" pitchFamily="34" charset="0"/>
                <a:ea typeface="Heiti SC Light"/>
                <a:cs typeface="Heiti SC Light"/>
              </a:rPr>
              <a:t>：14-</a:t>
            </a:r>
            <a:r>
              <a:rPr lang="en-US" altLang="ja-JP" sz="600" noProof="1">
                <a:solidFill>
                  <a:prstClr val="white"/>
                </a:solidFill>
                <a:latin typeface="Arial" panose="020B0604020202020204" pitchFamily="34" charset="0"/>
                <a:ea typeface="Heiti SC Light"/>
                <a:cs typeface="Heiti SC Light"/>
              </a:rPr>
              <a:t>18pt</a:t>
            </a: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Color: The </a:t>
            </a:r>
            <a:r>
              <a:rPr lang="en-US" altLang="zh-CN" sz="600" noProof="1">
                <a:solidFill>
                  <a:prstClr val="white"/>
                </a:solidFill>
                <a:latin typeface="Arial" panose="020B0604020202020204" pitchFamily="34" charset="0"/>
                <a:ea typeface="Heiti SC Light"/>
                <a:cs typeface="Heiti SC Light"/>
              </a:rPr>
              <a:t>ZTE green</a:t>
            </a:r>
            <a:endParaRPr lang="en-US" altLang="ja-JP" sz="6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5" y="3851276"/>
            <a:ext cx="1392237"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173123"/>
              </a:xfrm>
              <a:prstGeom prst="rect">
                <a:avLst/>
              </a:prstGeom>
              <a:noFill/>
              <a:ln w="9525">
                <a:noFill/>
                <a:miter lim="800000"/>
              </a:ln>
            </p:spPr>
            <p:txBody>
              <a:bodyPr>
                <a:spAutoFit/>
              </a:bodyPr>
              <a:lstStyle/>
              <a:p>
                <a:pPr fontAlgn="base">
                  <a:spcBef>
                    <a:spcPct val="0"/>
                  </a:spcBef>
                  <a:spcAft>
                    <a:spcPct val="0"/>
                  </a:spcAft>
                </a:pPr>
                <a:r>
                  <a:rPr kumimoji="1" lang="en-US" altLang="zh-CN" sz="525" i="1" dirty="0">
                    <a:solidFill>
                      <a:prstClr val="white"/>
                    </a:solidFill>
                    <a:latin typeface="Arial" panose="020B0604020202020204" pitchFamily="34" charset="0"/>
                    <a:cs typeface="Arial" panose="020B0604020202020204" pitchFamily="34" charset="0"/>
                  </a:rPr>
                  <a:t>G143, B212</a:t>
                </a:r>
                <a:endParaRPr kumimoji="1" lang="zh-CN" altLang="en-US" sz="525"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173123"/>
              </a:xfrm>
              <a:prstGeom prst="rect">
                <a:avLst/>
              </a:prstGeom>
              <a:noFill/>
              <a:ln w="9525">
                <a:noFill/>
                <a:miter lim="800000"/>
              </a:ln>
            </p:spPr>
            <p:txBody>
              <a:bodyPr>
                <a:spAutoFit/>
              </a:bodyPr>
              <a:lstStyle/>
              <a:p>
                <a:pPr fontAlgn="base">
                  <a:spcBef>
                    <a:spcPct val="0"/>
                  </a:spcBef>
                  <a:spcAft>
                    <a:spcPct val="0"/>
                  </a:spcAft>
                </a:pPr>
                <a:r>
                  <a:rPr kumimoji="1" lang="en-US" altLang="zh-CN" sz="525" i="1" dirty="0">
                    <a:solidFill>
                      <a:prstClr val="white"/>
                    </a:solidFill>
                    <a:latin typeface="Arial" panose="020B0604020202020204" pitchFamily="34" charset="0"/>
                    <a:cs typeface="Arial" panose="020B0604020202020204" pitchFamily="34" charset="0"/>
                  </a:rPr>
                  <a:t>R140,G198, B62</a:t>
                </a:r>
                <a:endParaRPr kumimoji="1" lang="zh-CN" altLang="en-US" sz="525"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173123"/>
            </a:xfrm>
            <a:prstGeom prst="rect">
              <a:avLst/>
            </a:prstGeom>
            <a:noFill/>
            <a:ln w="9525">
              <a:noFill/>
              <a:miter lim="800000"/>
            </a:ln>
          </p:spPr>
          <p:txBody>
            <a:bodyPr>
              <a:spAutoFit/>
            </a:bodyPr>
            <a:lstStyle/>
            <a:p>
              <a:pPr fontAlgn="base">
                <a:spcBef>
                  <a:spcPct val="0"/>
                </a:spcBef>
                <a:spcAft>
                  <a:spcPct val="0"/>
                </a:spcAft>
              </a:pPr>
              <a:r>
                <a:rPr kumimoji="1" lang="en-US" altLang="zh-CN" sz="525" i="1" dirty="0">
                  <a:solidFill>
                    <a:prstClr val="white"/>
                  </a:solidFill>
                  <a:latin typeface="Arial" panose="020B0604020202020204" pitchFamily="34" charset="0"/>
                  <a:cs typeface="Arial" panose="020B0604020202020204" pitchFamily="34" charset="0"/>
                </a:rPr>
                <a:t>R90,G203, B245</a:t>
              </a:r>
              <a:endParaRPr kumimoji="1" lang="zh-CN" altLang="en-US" sz="525"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1"/>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45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p>
        </p:txBody>
      </p:sp>
      <p:sp>
        <p:nvSpPr>
          <p:cNvPr id="16" name="Slide Number Placeholder 5"/>
          <p:cNvSpPr>
            <a:spLocks noGrp="1"/>
          </p:cNvSpPr>
          <p:nvPr/>
        </p:nvSpPr>
        <p:spPr bwMode="auto">
          <a:xfrm>
            <a:off x="238125" y="4849814"/>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6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6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
        <p:nvSpPr>
          <p:cNvPr id="33" name="标题 13"/>
          <p:cNvSpPr>
            <a:spLocks noGrp="1"/>
          </p:cNvSpPr>
          <p:nvPr>
            <p:ph type="title"/>
          </p:nvPr>
        </p:nvSpPr>
        <p:spPr>
          <a:xfrm>
            <a:off x="336137" y="411132"/>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p:nvPr userDrawn="1"/>
        </p:nvSpPr>
        <p:spPr bwMode="auto">
          <a:xfrm>
            <a:off x="1338944" y="1396723"/>
            <a:ext cx="3350014" cy="1101725"/>
          </a:xfrm>
          <a:prstGeom prst="rect">
            <a:avLst/>
          </a:prstGeom>
          <a:noFill/>
          <a:ln w="9525">
            <a:noFill/>
            <a:miter lim="800000"/>
          </a:ln>
        </p:spPr>
        <p:txBody>
          <a:bodyPr vert="horz" wrap="square" lIns="0" tIns="0" rIns="0" bIns="0" numCol="1" anchor="t" anchorCtr="0" compatLnSpc="1"/>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a:ln>
                  <a:noFill/>
                </a:ln>
                <a:solidFill>
                  <a:schemeClr val="bg1"/>
                </a:solidFill>
                <a:effectLst/>
                <a:uLnTx/>
                <a:uFillTx/>
                <a:latin typeface="+mj-lt"/>
                <a:ea typeface="+mj-ea"/>
                <a:cs typeface="+mj-cs"/>
              </a:rPr>
              <a:t>Thank You!</a:t>
            </a:r>
            <a:endParaRPr kumimoji="0" lang="zh-CN" altLang="en-US" sz="4800" b="1" i="0" u="none" strike="noStrike" kern="0" cap="none" spc="0" normalizeH="0" baseline="0" noProof="0" dirty="0">
              <a:ln>
                <a:noFill/>
              </a:ln>
              <a:solidFill>
                <a:schemeClr val="bg1"/>
              </a:solidFill>
              <a:effectLst/>
              <a:uLnTx/>
              <a:uFillTx/>
              <a:latin typeface="+mj-lt"/>
              <a:ea typeface="+mj-ea"/>
              <a:cs typeface="+mj-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6451600" y="543042"/>
            <a:ext cx="2692400" cy="1420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0000"/>
              </a:solidFill>
            </a:endParaRPr>
          </a:p>
        </p:txBody>
      </p:sp>
      <p:sp>
        <p:nvSpPr>
          <p:cNvPr id="6" name="直角三角形 5"/>
          <p:cNvSpPr/>
          <p:nvPr userDrawn="1"/>
        </p:nvSpPr>
        <p:spPr bwMode="auto">
          <a:xfrm>
            <a:off x="-2067" y="-1"/>
            <a:ext cx="914400" cy="666751"/>
          </a:xfrm>
          <a:prstGeom prst="r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Size：32-</a:t>
            </a:r>
            <a:r>
              <a:rPr lang="en-US" altLang="ja-JP" sz="800" noProof="1" smtClean="0">
                <a:solidFill>
                  <a:srgbClr val="FFFFFF"/>
                </a:solidFill>
                <a:latin typeface="Arial" panose="020B0604020202020204" pitchFamily="34" charset="0"/>
                <a:ea typeface="Heiti SC Light"/>
                <a:cs typeface="Heiti SC Light"/>
              </a:rPr>
              <a:t>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20pt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pic>
        <p:nvPicPr>
          <p:cNvPr id="22" name="Picture 20" descr="ZTE_ppt_design_0202-09.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67613" y="454025"/>
            <a:ext cx="1208087"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0171E16C-D319-4B78-8C6C-188CCEBE712C}"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E3A4248D-4258-477A-87C5-B0F8E2C8548F}"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4FA6C715-D7B3-448F-9209-5EEDBF7208EC}"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6"/>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4"/>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4" y="3638550"/>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1" y="33782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4" y="454026"/>
            <a:ext cx="1208087" cy="790575"/>
          </a:xfrm>
          <a:prstGeom prst="rect">
            <a:avLst/>
          </a:prstGeom>
          <a:noFill/>
          <a:ln w="9525">
            <a:noFill/>
            <a:miter lim="800000"/>
            <a:headEnd/>
            <a:tailEnd/>
          </a:ln>
        </p:spPr>
      </p:pic>
      <p:sp>
        <p:nvSpPr>
          <p:cNvPr id="9" name="副标题 2"/>
          <p:cNvSpPr>
            <a:spLocks noGrp="1"/>
          </p:cNvSpPr>
          <p:nvPr>
            <p:ph type="subTitle" idx="1"/>
          </p:nvPr>
        </p:nvSpPr>
        <p:spPr>
          <a:xfrm>
            <a:off x="524819" y="2342357"/>
            <a:ext cx="6480000" cy="756000"/>
          </a:xfrm>
        </p:spPr>
        <p:txBody>
          <a:bodyPr lIns="71989" tIns="35994" rIns="71989" bIns="35994" anchor="ctr" anchorCtr="0">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chor="ctr" anchorCtr="0">
            <a:noAutofit/>
          </a:bodyPr>
          <a:lstStyle>
            <a:lvl1pPr algn="l">
              <a:defRPr kumimoji="1" lang="zh-CN" altLang="en-US" sz="3300" b="1" i="0" kern="1200" dirty="0">
                <a:solidFill>
                  <a:schemeClr val="bg1"/>
                </a:solidFill>
                <a:latin typeface="+mj-lt"/>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
        <p:nvSpPr>
          <p:cNvPr id="23" name="Rectangle 8"/>
          <p:cNvSpPr>
            <a:spLocks noChangeArrowheads="1"/>
          </p:cNvSpPr>
          <p:nvPr userDrawn="1"/>
        </p:nvSpPr>
        <p:spPr bwMode="auto">
          <a:xfrm>
            <a:off x="9208037" y="699000"/>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40</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54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White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Subtitle:</a:t>
            </a:r>
            <a:endParaRPr altLang="ja-JP"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T</a:t>
            </a:r>
            <a:r>
              <a:rPr altLang="zh-CN" sz="900" i="1" noProof="1">
                <a:solidFill>
                  <a:prstClr val="white"/>
                </a:solidFill>
                <a:latin typeface="Calibri" panose="020F0502020204030204"/>
                <a:ea typeface="宋体" panose="02010600030101010101" pitchFamily="2" charset="-122"/>
                <a:cs typeface="Arial" panose="020B0604020202020204"/>
              </a:rPr>
              <a: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2</a:t>
            </a:r>
            <a:r>
              <a:rPr lang="en-US" altLang="ja-JP" sz="900" i="1" noProof="1">
                <a:solidFill>
                  <a:prstClr val="white"/>
                </a:solidFill>
                <a:latin typeface="Calibri" panose="020F0502020204030204"/>
                <a:ea typeface="宋体" panose="02010600030101010101" pitchFamily="2" charset="-122"/>
                <a:cs typeface="Arial" panose="020B0604020202020204"/>
              </a:rPr>
              <a:t>8-36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lang="en-US" sz="900" i="1" noProof="1">
                <a:solidFill>
                  <a:prstClr val="white"/>
                </a:solidFill>
                <a:latin typeface="Calibri" panose="020F0502020204030204"/>
                <a:ea typeface="宋体" panose="02010600030101010101" pitchFamily="2" charset="-122"/>
                <a:cs typeface="Arial" panose="020B0604020202020204"/>
              </a:rPr>
              <a:t>Color:  ZTE Green</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TextBox 23"/>
          <p:cNvSpPr txBox="1"/>
          <p:nvPr userDrawn="1"/>
        </p:nvSpPr>
        <p:spPr>
          <a:xfrm>
            <a:off x="9203970" y="24430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5" name="矩形 24"/>
          <p:cNvSpPr/>
          <p:nvPr userDrawn="1"/>
        </p:nvSpPr>
        <p:spPr>
          <a:xfrm>
            <a:off x="9303109" y="2764911"/>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3628825"/>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330773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8" name="矩形 27"/>
          <p:cNvSpPr/>
          <p:nvPr userDrawn="1"/>
        </p:nvSpPr>
        <p:spPr>
          <a:xfrm>
            <a:off x="9303109" y="4494016"/>
            <a:ext cx="769045" cy="464127"/>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9" name="TextBox 28"/>
          <p:cNvSpPr txBox="1"/>
          <p:nvPr userDrawn="1"/>
        </p:nvSpPr>
        <p:spPr>
          <a:xfrm>
            <a:off x="9203970" y="4172922"/>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[R182-G229-B31]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 name="Picture 2" descr="D:\A1-办公助手\A3-企业标识\公司新Logo\logo &amp;slogan PNG透底图\ZTE_logo&amp;slogan_EN.png"/>
          <p:cNvPicPr>
            <a:picLocks noChangeAspect="1" noChangeArrowheads="1"/>
          </p:cNvPicPr>
          <p:nvPr userDrawn="1"/>
        </p:nvPicPr>
        <p:blipFill>
          <a:blip r:embed="rId3" cstate="print"/>
          <a:srcRect l="21782" t="12136" r="19563" b="36963"/>
          <a:stretch>
            <a:fillRect/>
          </a:stretch>
        </p:blipFill>
        <p:spPr bwMode="auto">
          <a:xfrm>
            <a:off x="8035011" y="199796"/>
            <a:ext cx="962807" cy="590471"/>
          </a:xfrm>
          <a:prstGeom prst="rect">
            <a:avLst/>
          </a:prstGeom>
          <a:noFill/>
        </p:spPr>
      </p:pic>
      <p:sp>
        <p:nvSpPr>
          <p:cNvPr id="18" name="Rectangle 2"/>
          <p:cNvSpPr txBox="1">
            <a:spLocks noChangeArrowheads="1"/>
          </p:cNvSpPr>
          <p:nvPr userDrawn="1"/>
        </p:nvSpPr>
        <p:spPr>
          <a:xfrm>
            <a:off x="1014169" y="346533"/>
            <a:ext cx="2250716" cy="996507"/>
          </a:xfrm>
          <a:prstGeom prst="rect">
            <a:avLst/>
          </a:prstGeom>
          <a:noFill/>
        </p:spPr>
        <p:txBody>
          <a:bodyPr vert="horz" wrap="square" lIns="53993" tIns="40807" rIns="53993" bIns="40807" rtlCol="0" anchor="ctr" anchorCtr="0">
            <a:spAutoFit/>
          </a:bodyPr>
          <a:lstStyle/>
          <a:p>
            <a:pPr indent="-403860" algn="ctr" defTabSz="342900" fontAlgn="auto">
              <a:lnSpc>
                <a:spcPct val="180000"/>
              </a:lnSpc>
              <a:spcBef>
                <a:spcPts val="0"/>
              </a:spcBef>
              <a:spcAft>
                <a:spcPts val="0"/>
              </a:spcAft>
              <a:buClr>
                <a:srgbClr val="0066FF"/>
              </a:buClr>
              <a:buSzPct val="100000"/>
              <a:buFont typeface="Wingdings" panose="05000000000000000000" pitchFamily="2" charset="2"/>
              <a:buNone/>
              <a:defRPr/>
            </a:pPr>
            <a:r>
              <a:rPr lang="en-US" altLang="zh-CN" sz="3300" i="1" dirty="0">
                <a:solidFill>
                  <a:srgbClr val="4E4E4E"/>
                </a:solidFill>
                <a:latin typeface="Calibri" panose="020F0502020204030204"/>
                <a:ea typeface="微软雅黑" panose="020B0503020204020204" charset="-122"/>
              </a:rPr>
              <a:t>Agenda</a:t>
            </a:r>
            <a:endParaRPr lang="zh-CN" altLang="en-US" sz="3300" i="1" dirty="0">
              <a:solidFill>
                <a:srgbClr val="4E4E4E"/>
              </a:solidFill>
              <a:latin typeface="Calibri" panose="020F0502020204030204"/>
              <a:ea typeface="微软雅黑" panose="020B0503020204020204" charset="-122"/>
            </a:endParaRPr>
          </a:p>
        </p:txBody>
      </p:sp>
      <p:cxnSp>
        <p:nvCxnSpPr>
          <p:cNvPr id="19" name="直接连接符 18"/>
          <p:cNvCxnSpPr/>
          <p:nvPr userDrawn="1"/>
        </p:nvCxnSpPr>
        <p:spPr>
          <a:xfrm>
            <a:off x="1227110" y="1069626"/>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0" name="Rectangle 8"/>
          <p:cNvSpPr>
            <a:spLocks noChangeArrowheads="1"/>
          </p:cNvSpPr>
          <p:nvPr userDrawn="1"/>
        </p:nvSpPr>
        <p:spPr bwMode="auto">
          <a:xfrm>
            <a:off x="9179478" y="1735826"/>
            <a:ext cx="1360488" cy="462672"/>
          </a:xfrm>
          <a:prstGeom prst="rect">
            <a:avLst/>
          </a:prstGeom>
          <a:noFill/>
          <a:ln>
            <a:noFill/>
          </a:ln>
        </p:spPr>
        <p:txBody>
          <a:bodyPr lIns="107983" tIns="0" rIns="93427" bIns="46717" anchor="t" anchorCtr="0">
            <a:spAutoFit/>
          </a:bodyPr>
          <a:lstStyle/>
          <a:p>
            <a:pPr defTabSz="934720">
              <a:buFontTx/>
              <a:buNone/>
            </a:pPr>
            <a:r>
              <a:rPr lang="en-US" sz="900" b="1" i="1" noProof="1">
                <a:solidFill>
                  <a:prstClr val="white"/>
                </a:solidFill>
                <a:latin typeface="Calibri" panose="020F0502020204030204"/>
                <a:ea typeface="黑体" panose="02010609060101010101" charset="-122"/>
                <a:cs typeface="Arial" panose="020B0604020202020204"/>
              </a:rPr>
              <a:t>Chapter </a:t>
            </a: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p:txBody>
      </p:sp>
      <p:sp>
        <p:nvSpPr>
          <p:cNvPr id="21" name="TextBox 20"/>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2" name="矩形 21"/>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3" name="矩形 22"/>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5" name="TextBox 24"/>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6" name="矩形 25"/>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矩形 23"/>
          <p:cNvSpPr/>
          <p:nvPr userDrawn="1"/>
        </p:nvSpPr>
        <p:spPr>
          <a:xfrm>
            <a:off x="0" y="1685983"/>
            <a:ext cx="9144000" cy="2966260"/>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defTabSz="914400">
              <a:buFontTx/>
              <a:buNone/>
            </a:pPr>
            <a:endParaRPr lang="zh-CN" altLang="en-US" dirty="0">
              <a:solidFill>
                <a:prstClr val="white"/>
              </a:solidFill>
            </a:endParaRPr>
          </a:p>
        </p:txBody>
      </p:sp>
      <p:pic>
        <p:nvPicPr>
          <p:cNvPr id="25" name="图片 24" descr="personal-leadership2.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733181" y="2490400"/>
            <a:ext cx="1357918" cy="1357426"/>
          </a:xfrm>
          <a:prstGeom prst="rect">
            <a:avLst/>
          </a:prstGeom>
        </p:spPr>
      </p:pic>
      <p:sp>
        <p:nvSpPr>
          <p:cNvPr id="26" name="矩形 2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175925" y="1217599"/>
            <a:ext cx="4777574" cy="1193961"/>
          </a:xfrm>
          <a:prstGeom prst="rect">
            <a:avLst/>
          </a:prstGeom>
        </p:spPr>
        <p:txBody>
          <a:bodyPr vert="horz" wrap="none" lIns="53993" tIns="26996" rIns="53993" bIns="26996" rtlCol="0" anchor="ctr" anchorCtr="0">
            <a:noAutofit/>
          </a:bodyPr>
          <a:lstStyle/>
          <a:p>
            <a:pPr algn="ctr" defTabSz="457200">
              <a:buFontTx/>
              <a:buNone/>
              <a:defRPr/>
            </a:pPr>
            <a:r>
              <a:rPr lang="en-US" altLang="zh-CN" sz="5400" dirty="0">
                <a:solidFill>
                  <a:prstClr val="white">
                    <a:lumMod val="95000"/>
                  </a:prstClr>
                </a:solidFill>
                <a:latin typeface="Impact" panose="020B0806030902050204" pitchFamily="34" charset="0"/>
                <a:cs typeface="+mn-cs"/>
              </a:rPr>
              <a:t>Thank you!</a:t>
            </a:r>
            <a:endParaRPr kumimoji="1" lang="zh-CN" altLang="en-US" sz="5400" dirty="0">
              <a:solidFill>
                <a:prstClr val="white">
                  <a:lumMod val="95000"/>
                </a:prstClr>
              </a:solidFill>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2"/>
            <a:ext cx="8229600" cy="3394472"/>
          </a:xfrm>
          <a:prstGeom prst="rect">
            <a:avLst/>
          </a:prstGeom>
        </p:spPr>
        <p:txBody>
          <a:bodyPr vert="horz"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p>
        </p:txBody>
      </p:sp>
      <p:sp>
        <p:nvSpPr>
          <p:cNvPr id="23" name="Rectangle 8"/>
          <p:cNvSpPr>
            <a:spLocks noChangeArrowheads="1"/>
          </p:cNvSpPr>
          <p:nvPr userDrawn="1"/>
        </p:nvSpPr>
        <p:spPr bwMode="auto">
          <a:xfrm>
            <a:off x="9187410" y="557928"/>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2"/>
            <a:ext cx="504000" cy="169715"/>
          </a:xfrm>
          <a:prstGeom prst="rect">
            <a:avLst/>
          </a:prstGeom>
        </p:spPr>
      </p:pic>
      <p:sp>
        <p:nvSpPr>
          <p:cNvPr id="25" name="文本框 24"/>
          <p:cNvSpPr txBox="1"/>
          <p:nvPr userDrawn="1"/>
        </p:nvSpPr>
        <p:spPr>
          <a:xfrm>
            <a:off x="7521134" y="4901929"/>
            <a:ext cx="1664078" cy="184650"/>
          </a:xfrm>
          <a:prstGeom prst="rect">
            <a:avLst/>
          </a:prstGeom>
          <a:noFill/>
        </p:spPr>
        <p:txBody>
          <a:bodyPr wrap="square" lIns="91426" tIns="45712" rIns="91426" bIns="45712"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03" y="4877505"/>
            <a:ext cx="305195" cy="238517"/>
          </a:xfrm>
          <a:prstGeom prst="rect">
            <a:avLst/>
          </a:prstGeom>
          <a:noFill/>
          <a:effectLst>
            <a:outerShdw blurRad="381000" algn="ctr" rotWithShape="0">
              <a:prstClr val="black"/>
            </a:outerShdw>
          </a:effectLst>
        </p:spPr>
        <p:txBody>
          <a:bodyPr wrap="none" lIns="68571" tIns="34285" rIns="68571" bIns="34285"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t>‹#›</a:t>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5_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4"/>
            <a:ext cx="8229600" cy="3394472"/>
          </a:xfrm>
          <a:prstGeom prst="rect">
            <a:avLst/>
          </a:prstGeom>
        </p:spPr>
        <p:txBody>
          <a:bodyPr vert="horz"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p>
        </p:txBody>
      </p:sp>
      <p:sp>
        <p:nvSpPr>
          <p:cNvPr id="23" name="Rectangle 8"/>
          <p:cNvSpPr>
            <a:spLocks noChangeArrowheads="1"/>
          </p:cNvSpPr>
          <p:nvPr userDrawn="1"/>
        </p:nvSpPr>
        <p:spPr bwMode="auto">
          <a:xfrm>
            <a:off x="9187410" y="557930"/>
            <a:ext cx="1360488" cy="1293643"/>
          </a:xfrm>
          <a:prstGeom prst="rect">
            <a:avLst/>
          </a:prstGeom>
          <a:noFill/>
          <a:ln>
            <a:noFill/>
          </a:ln>
        </p:spPr>
        <p:txBody>
          <a:bodyPr lIns="107923" tIns="0" rIns="93375" bIns="46692"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4"/>
            <a:ext cx="504000" cy="169715"/>
          </a:xfrm>
          <a:prstGeom prst="rect">
            <a:avLst/>
          </a:prstGeom>
        </p:spPr>
      </p:pic>
      <p:sp>
        <p:nvSpPr>
          <p:cNvPr id="25" name="文本框 24"/>
          <p:cNvSpPr txBox="1"/>
          <p:nvPr userDrawn="1"/>
        </p:nvSpPr>
        <p:spPr>
          <a:xfrm>
            <a:off x="7521134" y="4901930"/>
            <a:ext cx="1664078" cy="184568"/>
          </a:xfrm>
          <a:prstGeom prst="rect">
            <a:avLst/>
          </a:prstGeom>
          <a:noFill/>
        </p:spPr>
        <p:txBody>
          <a:bodyPr wrap="square" lIns="91376" tIns="45686" rIns="91376" bIns="45686"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43" y="4877504"/>
            <a:ext cx="305118" cy="238480"/>
          </a:xfrm>
          <a:prstGeom prst="rect">
            <a:avLst/>
          </a:prstGeom>
          <a:noFill/>
          <a:effectLst>
            <a:outerShdw blurRad="381000" algn="ctr" rotWithShape="0">
              <a:prstClr val="black"/>
            </a:outerShdw>
          </a:effectLst>
        </p:spPr>
        <p:txBody>
          <a:bodyPr wrap="none" lIns="68533" tIns="34267" rIns="68533" bIns="34267"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t>‹#›</a:t>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47"/>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rtlCol="0" anchor="ctr"/>
          <a:lstStyle/>
          <a:p>
            <a:pPr algn="ctr" defTabSz="457200">
              <a:buFontTx/>
              <a:buNone/>
            </a:pPr>
            <a:endParaRPr lang="zh-CN" altLang="en-US">
              <a:solidFill>
                <a:prstClr val="white"/>
              </a:solidFill>
            </a:endParaRPr>
          </a:p>
        </p:txBody>
      </p:sp>
      <p:pic>
        <p:nvPicPr>
          <p:cNvPr id="15" name="Picture 2"/>
          <p:cNvPicPr>
            <a:picLocks noChangeAspect="1" noChangeArrowheads="1"/>
          </p:cNvPicPr>
          <p:nvPr userDrawn="1"/>
        </p:nvPicPr>
        <p:blipFill>
          <a:blip r:embed="rId4" cstate="print">
            <a:clrChange>
              <a:clrFrom>
                <a:srgbClr val="FCFCFE"/>
              </a:clrFrom>
              <a:clrTo>
                <a:srgbClr val="FCFCFE">
                  <a:alpha val="0"/>
                </a:srgbClr>
              </a:clrTo>
            </a:clrChange>
          </a:blip>
          <a:srcRect/>
          <a:stretch>
            <a:fillRect/>
          </a:stretch>
        </p:blipFill>
        <p:spPr bwMode="auto">
          <a:xfrm>
            <a:off x="9303110" y="4764038"/>
            <a:ext cx="1364634" cy="299968"/>
          </a:xfrm>
          <a:prstGeom prst="rect">
            <a:avLst/>
          </a:prstGeom>
          <a:noFill/>
          <a:ln w="9525">
            <a:noFill/>
            <a:miter lim="800000"/>
            <a:headEnd/>
            <a:tailEnd/>
          </a:ln>
        </p:spPr>
      </p:pic>
      <p:sp>
        <p:nvSpPr>
          <p:cNvPr id="16" name="TextBox 15"/>
          <p:cNvSpPr txBox="1"/>
          <p:nvPr userDrawn="1"/>
        </p:nvSpPr>
        <p:spPr>
          <a:xfrm>
            <a:off x="9208503" y="4626824"/>
            <a:ext cx="1638975" cy="185611"/>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Gray</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0" tIns="45705" rIns="91410" bIns="45705" anchor="ctr"/>
          <a:lstStyle/>
          <a:p>
            <a:pPr algn="ctr" defTabSz="457200">
              <a:buFontTx/>
              <a:buNone/>
              <a:defRPr/>
            </a:pPr>
            <a:fld id="{0171E16C-D319-4B78-8C6C-188CCEBE712C}" type="slidenum">
              <a:rPr lang="en-US" sz="900">
                <a:solidFill>
                  <a:srgbClr val="404040"/>
                </a:solidFill>
                <a:latin typeface="Arial" panose="020B0604020202020204" pitchFamily="34" charset="0"/>
              </a:rPr>
              <a:t>‹#›</a:t>
            </a:fld>
            <a:endParaRPr lang="en-US" sz="900" dirty="0">
              <a:solidFill>
                <a:srgbClr val="404040"/>
              </a:solidFill>
              <a:latin typeface="Arial" panose="020B0604020202020204" pitchFamily="34" charset="0"/>
            </a:endParaRPr>
          </a:p>
        </p:txBody>
      </p:sp>
      <p:sp>
        <p:nvSpPr>
          <p:cNvPr id="33" name="标题 13"/>
          <p:cNvSpPr>
            <a:spLocks noGrp="1"/>
          </p:cNvSpPr>
          <p:nvPr>
            <p:ph type="title"/>
          </p:nvPr>
        </p:nvSpPr>
        <p:spPr>
          <a:xfrm>
            <a:off x="178996" y="179308"/>
            <a:ext cx="8965005" cy="723727"/>
          </a:xfrm>
        </p:spPr>
        <p:txBody>
          <a:bodyPr lIns="53984" tIns="26991" rIns="53984" bIns="26991"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p>
        </p:txBody>
      </p:sp>
      <p:sp>
        <p:nvSpPr>
          <p:cNvPr id="24" name="矩形 23"/>
          <p:cNvSpPr/>
          <p:nvPr userDrawn="1"/>
        </p:nvSpPr>
        <p:spPr>
          <a:xfrm>
            <a:off x="9303109" y="3013169"/>
            <a:ext cx="769045" cy="46412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userDrawn="1"/>
        </p:nvSpPr>
        <p:spPr>
          <a:xfrm>
            <a:off x="9303109" y="3853439"/>
            <a:ext cx="769045" cy="46412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4679374"/>
            <a:ext cx="769045" cy="46412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2697667"/>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9203970" y="3552414"/>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9203970" y="4370319"/>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9243130" y="179308"/>
            <a:ext cx="1360488" cy="1339827"/>
          </a:xfrm>
          <a:prstGeom prst="rect">
            <a:avLst/>
          </a:prstGeom>
          <a:noFill/>
          <a:ln>
            <a:noFill/>
          </a:ln>
        </p:spPr>
        <p:txBody>
          <a:bodyPr lIns="107964" tIns="0" rIns="93412" bIns="46709" anchor="t" anchorCtr="0">
            <a:spAutoFit/>
          </a:bodyPr>
          <a:lstStyle/>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900" b="1" i="1" noProof="1">
                <a:solidFill>
                  <a:prstClr val="white"/>
                </a:solidFill>
                <a:latin typeface="微软雅黑" panose="020B0503020204020204" charset="-122"/>
                <a:ea typeface="微软雅黑" panose="020B0503020204020204" charset="-122"/>
                <a:cs typeface="Arial" panose="020B0604020202020204"/>
              </a:rPr>
              <a:t>1-5</a:t>
            </a:r>
            <a:r>
              <a:rPr lang="en-US" altLang="zh-CN" sz="900" b="1" i="1" noProof="1">
                <a:solidFill>
                  <a:prstClr val="white"/>
                </a:solidFill>
                <a:latin typeface="微软雅黑" panose="020B0503020204020204" charset="-122"/>
                <a:ea typeface="微软雅黑" panose="020B0503020204020204" charset="-122"/>
                <a:cs typeface="Arial" panose="020B0604020202020204"/>
              </a:rPr>
              <a:t> </a:t>
            </a:r>
            <a:r>
              <a:rPr lang="zh-CN" altLang="en-US" sz="9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颜色：黑色</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
        <p:nvSpPr>
          <p:cNvPr id="18" name="左右箭头 17"/>
          <p:cNvSpPr/>
          <p:nvPr userDrawn="1"/>
        </p:nvSpPr>
        <p:spPr>
          <a:xfrm>
            <a:off x="0" y="195487"/>
            <a:ext cx="1475656" cy="432048"/>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rtlCol="0" anchor="ctr"/>
          <a:lstStyle/>
          <a:p>
            <a:pPr algn="ctr" defTabSz="914400" fontAlgn="auto">
              <a:spcBef>
                <a:spcPts val="0"/>
              </a:spcBef>
              <a:spcAft>
                <a:spcPts val="0"/>
              </a:spcAft>
              <a:buFontTx/>
              <a:buNone/>
              <a:defRPr/>
            </a:pPr>
            <a:r>
              <a:rPr kumimoji="1" lang="en-US" altLang="zh-CN" b="1" dirty="0">
                <a:solidFill>
                  <a:prstClr val="white"/>
                </a:solidFill>
              </a:rPr>
              <a:t>Sustainability</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p>
          <a:p>
            <a:pPr lvl="1"/>
            <a:r>
              <a:rPr lang="zh-CN" altLang="en-US" dirty="0"/>
              <a:t>第二级</a:t>
            </a:r>
            <a:endParaRPr lang="en-US" altLang="zh-CN" dirty="0"/>
          </a:p>
          <a:p>
            <a:pPr lvl="2"/>
            <a:r>
              <a:rPr lang="zh-CN" altLang="en-US" dirty="0"/>
              <a:t>第三级</a:t>
            </a:r>
          </a:p>
        </p:txBody>
      </p:sp>
      <p:sp>
        <p:nvSpPr>
          <p:cNvPr id="33" name="标题 13"/>
          <p:cNvSpPr>
            <a:spLocks noGrp="1"/>
          </p:cNvSpPr>
          <p:nvPr>
            <p:ph type="title"/>
          </p:nvPr>
        </p:nvSpPr>
        <p:spPr>
          <a:xfrm>
            <a:off x="2071957" y="179307"/>
            <a:ext cx="6620801" cy="723727"/>
          </a:xfrm>
        </p:spPr>
        <p:txBody>
          <a:bodyPr lIns="53993" tIns="26996" rIns="53993" bIns="26996" rtlCol="0" anchor="ctr" anchorCtr="0">
            <a:noAutofit/>
          </a:bodyPr>
          <a:lstStyle>
            <a:lvl1pPr>
              <a:defRPr lang="zh-CN" altLang="en-US" sz="3300" b="1" dirty="0">
                <a:solidFill>
                  <a:srgbClr val="008FD4"/>
                </a:solidFill>
                <a:latin typeface="+mj-lt"/>
                <a:ea typeface="微软雅黑" panose="020B0503020204020204" charset="-122"/>
                <a:cs typeface="Arial" panose="020B0604020202020204" pitchFamily="34" charset="0"/>
              </a:defRPr>
            </a:lvl1pPr>
          </a:lstStyle>
          <a:p>
            <a:pPr lvl="0"/>
            <a:r>
              <a:rPr lang="zh-CN" altLang="en-US" dirty="0"/>
              <a:t>单击此处编辑母版标题样式</a:t>
            </a: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Picture 12" descr="Softbank mobile logo.svg">
            <a:hlinkClick r:id="rId3"/>
          </p:cNvPr>
          <p:cNvPicPr>
            <a:picLocks noChangeAspect="1" noChangeArrowheads="1"/>
          </p:cNvPicPr>
          <p:nvPr userDrawn="1"/>
        </p:nvPicPr>
        <p:blipFill>
          <a:blip r:embed="rId4" cstate="print"/>
          <a:srcRect/>
          <a:stretch>
            <a:fillRect/>
          </a:stretch>
        </p:blipFill>
        <p:spPr bwMode="auto">
          <a:xfrm>
            <a:off x="7935675" y="109195"/>
            <a:ext cx="1109250" cy="190722"/>
          </a:xfrm>
          <a:prstGeom prst="rect">
            <a:avLst/>
          </a:prstGeom>
          <a:noFill/>
        </p:spPr>
      </p:pic>
      <p:grpSp>
        <p:nvGrpSpPr>
          <p:cNvPr id="2" name="组合 38"/>
          <p:cNvGrpSpPr/>
          <p:nvPr userDrawn="1"/>
        </p:nvGrpSpPr>
        <p:grpSpPr>
          <a:xfrm>
            <a:off x="-11" y="178887"/>
            <a:ext cx="1971257" cy="757100"/>
            <a:chOff x="-1" y="390971"/>
            <a:chExt cx="2648606" cy="1009700"/>
          </a:xfrm>
        </p:grpSpPr>
        <p:sp>
          <p:nvSpPr>
            <p:cNvPr id="26" name="右箭头 25"/>
            <p:cNvSpPr/>
            <p:nvPr userDrawn="1"/>
          </p:nvSpPr>
          <p:spPr>
            <a:xfrm>
              <a:off x="0" y="391531"/>
              <a:ext cx="2648605" cy="100914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7" name="右箭头 26"/>
            <p:cNvSpPr/>
            <p:nvPr userDrawn="1"/>
          </p:nvSpPr>
          <p:spPr>
            <a:xfrm>
              <a:off x="-1" y="391531"/>
              <a:ext cx="2427891" cy="100914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8" name="右箭头 27"/>
            <p:cNvSpPr/>
            <p:nvPr userDrawn="1"/>
          </p:nvSpPr>
          <p:spPr>
            <a:xfrm>
              <a:off x="-1" y="390971"/>
              <a:ext cx="2168962" cy="100914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grpSp>
      <p:sp>
        <p:nvSpPr>
          <p:cNvPr id="29" name="TextBox 28"/>
          <p:cNvSpPr txBox="1"/>
          <p:nvPr userDrawn="1"/>
        </p:nvSpPr>
        <p:spPr>
          <a:xfrm>
            <a:off x="71447" y="178887"/>
            <a:ext cx="1407256" cy="757100"/>
          </a:xfrm>
          <a:prstGeom prst="rect">
            <a:avLst/>
          </a:prstGeom>
        </p:spPr>
        <p:txBody>
          <a:bodyPr vert="horz" wrap="none" lIns="0" tIns="0" rIns="0" bIns="0" rtlCol="0" anchor="ctr" anchorCtr="0">
            <a:noAutofit/>
          </a:bodyPr>
          <a:lstStyle/>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Best User</a:t>
            </a:r>
          </a:p>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Experience</a:t>
            </a:r>
            <a:endParaRPr kumimoji="1" lang="zh-CN" altLang="en-US" b="1" i="1" dirty="0">
              <a:solidFill>
                <a:prstClr val="white"/>
              </a:solidFill>
              <a:latin typeface="Calibri" panose="020F0502020204030204"/>
              <a:ea typeface="微软雅黑" panose="020B0503020204020204" charset="-122"/>
              <a:cs typeface="+mn-cs"/>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ea typeface="微软雅黑" panose="020B0503020204020204" charset="-122"/>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ea typeface="微软雅黑" panose="020B0503020204020204" charset="-122"/>
              </a:rPr>
              <a:t>‹#›</a:t>
            </a:fld>
            <a:endParaRPr lang="en-US" sz="800" dirty="0">
              <a:solidFill>
                <a:srgbClr val="404040"/>
              </a:solidFill>
              <a:latin typeface="Arial" panose="020B0604020202020204" pitchFamily="34" charset="0"/>
              <a:ea typeface="微软雅黑" panose="020B0503020204020204" charset="-122"/>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微软雅黑" panose="020B0503020204020204" charset="-122"/>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G143, B212</a:t>
                </a:r>
                <a:endParaRPr kumimoji="1" lang="zh-CN" altLang="en-US" sz="700" i="1" dirty="0">
                  <a:solidFill>
                    <a:prstClr val="white"/>
                  </a:solidFill>
                  <a:latin typeface="Arial" panose="020B0604020202020204" pitchFamily="34" charset="0"/>
                  <a:ea typeface="微软雅黑" panose="020B0503020204020204"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R140,G198, B62</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R90,G203, B245</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quarter" idx="10"/>
          </p:nvPr>
        </p:nvSpPr>
        <p:spPr>
          <a:xfrm>
            <a:off x="333375" y="1331259"/>
            <a:ext cx="8516938" cy="331813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a typeface="Heiti SC Light"/>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endParaRPr lang="en-US" altLang="zh-CN" sz="900" noProof="1">
              <a:solidFill>
                <a:prstClr val="white"/>
              </a:solidFill>
              <a:latin typeface="Arial" panose="020B0604020202020204" pitchFamily="34" charset="0"/>
              <a:ea typeface="Heiti SC Light"/>
              <a:cs typeface="Heiti SC Light"/>
            </a:endParaRPr>
          </a:p>
          <a:p>
            <a:pPr defTabSz="935355"/>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a:defRPr/>
            </a:pPr>
            <a:fld id="{0171E16C-D319-4B78-8C6C-188CCEBE712C}" type="slidenum">
              <a:rPr lang="en-US" sz="800">
                <a:solidFill>
                  <a:srgbClr val="404040"/>
                </a:solidFill>
                <a:latin typeface="Arial" panose="020B0604020202020204" pitchFamily="34" charset="0"/>
                <a:cs typeface="Arial" panose="020B0604020202020204" pitchFamily="34" charset="0"/>
              </a:rPr>
              <a:t>‹#›</a:t>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8" name="Picture 2" descr="ZTE-PPT-16x9-03"/>
          <p:cNvPicPr>
            <a:picLocks noChangeAspect="1" noChangeArrowheads="1"/>
          </p:cNvPicPr>
          <p:nvPr userDrawn="1"/>
        </p:nvPicPr>
        <p:blipFill>
          <a:blip r:embed="rId2" cstate="print"/>
          <a:srcRect/>
          <a:stretch>
            <a:fillRect/>
          </a:stretch>
        </p:blipFill>
        <p:spPr bwMode="auto">
          <a:xfrm>
            <a:off x="0" y="-17405"/>
            <a:ext cx="9146240" cy="5143501"/>
          </a:xfrm>
          <a:prstGeom prst="rect">
            <a:avLst/>
          </a:prstGeom>
          <a:noFill/>
          <a:ln w="9525">
            <a:noFill/>
            <a:miter lim="800000"/>
            <a:headEnd/>
            <a:tailEnd/>
          </a:ln>
        </p:spPr>
      </p:pic>
      <p:sp>
        <p:nvSpPr>
          <p:cNvPr id="18" name="TextBox 16"/>
          <p:cNvSpPr txBox="1">
            <a:spLocks noChangeArrowheads="1"/>
          </p:cNvSpPr>
          <p:nvPr/>
        </p:nvSpPr>
        <p:spPr bwMode="auto">
          <a:xfrm>
            <a:off x="4271816" y="4914803"/>
            <a:ext cx="2191124" cy="169990"/>
          </a:xfrm>
          <a:prstGeom prst="rect">
            <a:avLst/>
          </a:prstGeom>
          <a:noFill/>
          <a:ln w="9525">
            <a:noFill/>
            <a:miter lim="800000"/>
          </a:ln>
        </p:spPr>
        <p:txBody>
          <a:bodyPr lIns="0" tIns="0" rIns="0" bIns="0"/>
          <a:lstStyle/>
          <a:p>
            <a:pPr defTabSz="457200"/>
            <a:r>
              <a:rPr kumimoji="1" lang="en-US" altLang="zh-CN" sz="600" dirty="0">
                <a:solidFill>
                  <a:srgbClr val="7F7F7F"/>
                </a:solidFill>
                <a:latin typeface="宋体" panose="02010600030101010101" pitchFamily="2" charset="-122"/>
              </a:rPr>
              <a:t>© ZTE Corporation. All rights reserved</a:t>
            </a:r>
          </a:p>
        </p:txBody>
      </p:sp>
      <p:sp>
        <p:nvSpPr>
          <p:cNvPr id="19" name="Slide Number Placeholder 5"/>
          <p:cNvSpPr>
            <a:spLocks noGrp="1"/>
          </p:cNvSpPr>
          <p:nvPr/>
        </p:nvSpPr>
        <p:spPr bwMode="auto">
          <a:xfrm>
            <a:off x="238395" y="4849962"/>
            <a:ext cx="418943" cy="365390"/>
          </a:xfrm>
          <a:prstGeom prst="rect">
            <a:avLst/>
          </a:prstGeom>
          <a:noFill/>
          <a:ln w="9525">
            <a:noFill/>
            <a:miter lim="800000"/>
          </a:ln>
        </p:spPr>
        <p:txBody>
          <a:bodyPr lIns="91430" tIns="45715" rIns="91430" bIns="45715" anchor="ctr"/>
          <a:lstStyle/>
          <a:p>
            <a:pPr defTabSz="457200"/>
            <a:fld id="{BC835BF3-BBDB-422A-A074-4D1FFA40D6B6}" type="slidenum">
              <a:rPr lang="en-US" altLang="zh-CN" sz="800">
                <a:solidFill>
                  <a:srgbClr val="404040"/>
                </a:solidFill>
                <a:latin typeface="Heiti SC Light"/>
              </a:rPr>
              <a:t>‹#›</a:t>
            </a:fld>
            <a:endParaRPr lang="en-US" altLang="zh-CN" sz="800" dirty="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dirty="0"/>
              <a:t>单击此处编辑母版文本样式</a:t>
            </a:r>
          </a:p>
          <a:p>
            <a:pPr lvl="1"/>
            <a:r>
              <a:rPr lang="zh-CN" altLang="en-US" dirty="0"/>
              <a:t>第二级</a:t>
            </a:r>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p>
          <a:p>
            <a:pPr lvl="1"/>
            <a:r>
              <a:rPr lang="zh-CN" altLang="en-US"/>
              <a:t>第二级</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image" Target="../media/image6.jpeg"/><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3.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theme" Target="../theme/theme4.xml"/><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6.jpeg"/><Relationship Id="rId5" Type="http://schemas.openxmlformats.org/officeDocument/2006/relationships/theme" Target="../theme/theme5.xml"/><Relationship Id="rId4" Type="http://schemas.openxmlformats.org/officeDocument/2006/relationships/slideLayout" Target="../slideLayouts/slideLayout19.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theme" Target="../theme/theme6.xml"/><Relationship Id="rId5" Type="http://schemas.openxmlformats.org/officeDocument/2006/relationships/slideLayout" Target="../slideLayouts/slideLayout24.xml"/><Relationship Id="rId4" Type="http://schemas.openxmlformats.org/officeDocument/2006/relationships/slideLayout" Target="../slideLayouts/slideLayout2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theme" Target="../theme/theme8.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6.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image" Target="../media/image23.jpeg"/><Relationship Id="rId5" Type="http://schemas.openxmlformats.org/officeDocument/2006/relationships/theme" Target="../theme/theme9.xml"/><Relationship Id="rId4"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Size：32-24-pt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Size：20pt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grpSp>
        <p:nvGrpSpPr>
          <p:cNvPr id="2054" name="组 5"/>
          <p:cNvGrpSpPr/>
          <p:nvPr/>
        </p:nvGrpSpPr>
        <p:grpSpPr bwMode="auto">
          <a:xfrm>
            <a:off x="9364663" y="3851275"/>
            <a:ext cx="1392237" cy="989013"/>
            <a:chOff x="0" y="0"/>
            <a:chExt cx="1392554" cy="989008"/>
          </a:xfrm>
        </p:grpSpPr>
        <p:grpSp>
          <p:nvGrpSpPr>
            <p:cNvPr id="2055" name="组 6"/>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2058" name="组 9"/>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pic>
        <p:nvPicPr>
          <p:cNvPr id="2067" name="Picture 19" descr="1-01"/>
          <p:cNvPicPr>
            <a:picLocks noChangeAspect="1" noChangeArrowheads="1"/>
          </p:cNvPicPr>
          <p:nvPr/>
        </p:nvPicPr>
        <p:blipFill>
          <a:blip r:embed="rId5"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Size：16-20pt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grpSp>
        <p:nvGrpSpPr>
          <p:cNvPr id="3075" name="组 5"/>
          <p:cNvGrpSpPr/>
          <p:nvPr/>
        </p:nvGrpSpPr>
        <p:grpSpPr bwMode="auto">
          <a:xfrm>
            <a:off x="9364663" y="3851275"/>
            <a:ext cx="1392237" cy="989013"/>
            <a:chOff x="0" y="0"/>
            <a:chExt cx="1392554" cy="989008"/>
          </a:xfrm>
        </p:grpSpPr>
        <p:grpSp>
          <p:nvGrpSpPr>
            <p:cNvPr id="3076" name="组 6"/>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3079" name="组 9"/>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p>
          <a:p>
            <a:pPr lvl="1"/>
            <a:r>
              <a:rPr lang="zh-CN" dirty="0"/>
              <a:t>二级</a:t>
            </a:r>
          </a:p>
          <a:p>
            <a:pPr lvl="2"/>
            <a:r>
              <a:rPr lang="zh-CN" dirty="0"/>
              <a:t>三级</a:t>
            </a:r>
          </a:p>
          <a:p>
            <a:pPr lvl="3"/>
            <a:r>
              <a:rPr lang="zh-CN" dirty="0"/>
              <a:t>四级</a:t>
            </a:r>
          </a:p>
          <a:p>
            <a:pPr lvl="4"/>
            <a:r>
              <a:rPr lang="zh-CN" dirty="0"/>
              <a:t>五级</a:t>
            </a:r>
          </a:p>
        </p:txBody>
      </p:sp>
    </p:spTree>
  </p:cSld>
  <p:clrMap bg1="lt1" tx1="dk1" bg2="lt2" tx2="dk2" accent1="accent1" accent2="accent2" accent3="accent3" accent4="accent4" accent5="accent5" accent6="accent6" hlink="hlink" folHlink="folHlink"/>
  <p:sldLayoutIdLst>
    <p:sldLayoutId id="2147483652"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13"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Size：22-24pt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Size：14-18pt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grpSp>
        <p:nvGrpSpPr>
          <p:cNvPr id="4100" name="组 5"/>
          <p:cNvGrpSpPr/>
          <p:nvPr/>
        </p:nvGrpSpPr>
        <p:grpSpPr bwMode="auto">
          <a:xfrm>
            <a:off x="9364663" y="3851275"/>
            <a:ext cx="1392237" cy="989013"/>
            <a:chOff x="0" y="0"/>
            <a:chExt cx="1392554" cy="989008"/>
          </a:xfrm>
        </p:grpSpPr>
        <p:grpSp>
          <p:nvGrpSpPr>
            <p:cNvPr id="4101"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410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4109"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lang="en-US" sz="600">
                <a:solidFill>
                  <a:srgbClr val="7F7F7F"/>
                </a:solidFill>
                <a:latin typeface="Arial" panose="020B0604020202020204" pitchFamily="34" charset="0"/>
              </a:rPr>
              <a:t>© ZTE Corporation.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3"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66"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6"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p>
          <a:p>
            <a:pPr defTabSz="935355"/>
            <a:r>
              <a:rPr lang="en-US" altLang="en-US" sz="800" noProof="1">
                <a:solidFill>
                  <a:srgbClr val="FFFFFF"/>
                </a:solidFill>
                <a:latin typeface="Arial" panose="020B0604020202020204" pitchFamily="34" charset="0"/>
                <a:ea typeface="Heiti SC Light"/>
                <a:cs typeface="Heiti SC Light"/>
              </a:rPr>
              <a:t>Color：The ZTE blue </a:t>
            </a: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p>
          <a:p>
            <a:pPr defTabSz="935355"/>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457200" rtl="0" eaLnBrk="1" fontAlgn="base" latinLnBrk="1"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latinLnBrk="1"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latinLnBrk="1"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167815" y="177322"/>
            <a:ext cx="8629206" cy="722312"/>
          </a:xfrm>
          <a:prstGeom prst="rect">
            <a:avLst/>
          </a:prstGeom>
          <a:noFill/>
          <a:ln w="9525">
            <a:noFill/>
            <a:miter lim="800000"/>
          </a:ln>
        </p:spPr>
        <p:txBody>
          <a:bodyPr vert="horz" wrap="square" lIns="53993" tIns="26996" rIns="53993" bIns="26996" numCol="1" anchor="ctr" anchorCtr="0" compatLnSpc="1"/>
          <a:lstStyle/>
          <a:p>
            <a:pPr lvl="0"/>
            <a:r>
              <a:rPr lang="zh-CN" altLang="en-US" dirty="0"/>
              <a:t>单击此处编辑母版标题样式</a:t>
            </a:r>
          </a:p>
        </p:txBody>
      </p:sp>
      <p:sp>
        <p:nvSpPr>
          <p:cNvPr id="1027" name="文本占位符 2"/>
          <p:cNvSpPr>
            <a:spLocks noGrp="1"/>
          </p:cNvSpPr>
          <p:nvPr>
            <p:ph type="body" idx="1"/>
          </p:nvPr>
        </p:nvSpPr>
        <p:spPr bwMode="auto">
          <a:xfrm>
            <a:off x="181390" y="1052106"/>
            <a:ext cx="8615453" cy="3189288"/>
          </a:xfrm>
          <a:prstGeom prst="rect">
            <a:avLst/>
          </a:prstGeom>
          <a:noFill/>
          <a:ln w="9525">
            <a:noFill/>
            <a:miter lim="800000"/>
          </a:ln>
        </p:spPr>
        <p:txBody>
          <a:bodyPr vert="horz" wrap="square" lIns="53993" tIns="26996" rIns="53993" bIns="26996" numCol="1" rtlCol="0" anchor="t" anchorCtr="0" compatLnSpc="1">
            <a:noAutofit/>
          </a:bodyPr>
          <a:lstStyle/>
          <a:p>
            <a:pPr lvl="0"/>
            <a:r>
              <a:rPr lang="zh-CN" altLang="en-US" dirty="0"/>
              <a:t>单击此处编辑母版文本样式</a:t>
            </a:r>
          </a:p>
          <a:p>
            <a:pPr lvl="1"/>
            <a:r>
              <a:rPr lang="zh-CN" altLang="en-US" dirty="0"/>
              <a:t>二级</a:t>
            </a:r>
          </a:p>
          <a:p>
            <a:pPr lvl="2"/>
            <a:r>
              <a:rPr lang="zh-CN" altLang="en-US" dirty="0"/>
              <a:t>三级</a:t>
            </a: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Lst>
  <p:txStyles>
    <p:titleStyle>
      <a:lvl1pPr algn="l" defTabSz="457200" rtl="0" eaLnBrk="1" fontAlgn="base" hangingPunct="1">
        <a:spcBef>
          <a:spcPct val="0"/>
        </a:spcBef>
        <a:spcAft>
          <a:spcPct val="0"/>
        </a:spcAft>
        <a:defRPr kumimoji="1" lang="zh-CN" altLang="en-US" sz="2400" b="1" kern="1200" dirty="0">
          <a:solidFill>
            <a:srgbClr val="008ED3"/>
          </a:solidFill>
          <a:latin typeface="+mj-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marL="201295"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1pPr>
      <a:lvl2pPr marL="402590"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u"/>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2pPr>
      <a:lvl3pPr marL="602615" indent="-20002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l"/>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3pPr>
      <a:lvl4pPr marL="16002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4pPr>
      <a:lvl5pPr marL="20574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p>
          <a:p>
            <a:pPr defTabSz="935355"/>
            <a:r>
              <a:rPr lang="en-US" altLang="en-US" sz="800" noProof="1">
                <a:solidFill>
                  <a:srgbClr val="FFFFFF"/>
                </a:solidFill>
                <a:latin typeface="Arial" panose="020B0604020202020204" pitchFamily="34" charset="0"/>
                <a:ea typeface="Heiti SC Light"/>
                <a:cs typeface="Heiti SC Light"/>
              </a:rPr>
              <a:t>Color：The ZTE blue </a:t>
            </a: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p>
          <a:p>
            <a:pPr defTabSz="935355"/>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pic>
        <p:nvPicPr>
          <p:cNvPr id="1026" name="Picture 2" descr="C:\Users\00032996\Pictures\图片1.jpg"/>
          <p:cNvPicPr>
            <a:picLocks noChangeAspect="1" noChangeArrowheads="1"/>
          </p:cNvPicPr>
          <p:nvPr userDrawn="1"/>
        </p:nvPicPr>
        <p:blipFill>
          <a:blip r:embed="rId6" cstate="print"/>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655955" y="1955165"/>
            <a:ext cx="8047990" cy="562610"/>
          </a:xfrm>
        </p:spPr>
        <p:txBody>
          <a:bodyPr>
            <a:noAutofit/>
          </a:bodyPr>
          <a:lstStyle/>
          <a:p>
            <a:r>
              <a:rPr lang="en-US" altLang="zh-CN" sz="2800">
                <a:solidFill>
                  <a:schemeClr val="bg1"/>
                </a:solidFill>
                <a:sym typeface="+mn-ea"/>
              </a:rPr>
              <a:t>Further enhancement of RAN slicing in Rel-18 </a:t>
            </a:r>
          </a:p>
        </p:txBody>
      </p:sp>
      <p:sp>
        <p:nvSpPr>
          <p:cNvPr id="51203" name="文本框 3"/>
          <p:cNvSpPr txBox="1">
            <a:spLocks noChangeArrowheads="1"/>
          </p:cNvSpPr>
          <p:nvPr/>
        </p:nvSpPr>
        <p:spPr bwMode="auto">
          <a:xfrm>
            <a:off x="59055" y="122555"/>
            <a:ext cx="5048250" cy="68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9pPr>
          </a:lstStyle>
          <a:p>
            <a:pPr>
              <a:lnSpc>
                <a:spcPct val="100000"/>
              </a:lnSpc>
              <a:spcBef>
                <a:spcPct val="0"/>
              </a:spcBef>
              <a:buFontTx/>
              <a:buNone/>
            </a:pPr>
            <a:r>
              <a:rPr kumimoji="1" lang="en-US" altLang="zh-CN" sz="1800" dirty="0">
                <a:solidFill>
                  <a:schemeClr val="bg1"/>
                </a:solidFill>
                <a:ea typeface="宋体" panose="02010600030101010101" pitchFamily="2" charset="-122"/>
              </a:rPr>
              <a:t>3GPP TSG </a:t>
            </a:r>
            <a:r>
              <a:rPr kumimoji="1" lang="en-US" altLang="zh-CN" sz="1800" dirty="0" smtClean="0">
                <a:solidFill>
                  <a:schemeClr val="bg1"/>
                </a:solidFill>
                <a:ea typeface="宋体" panose="02010600030101010101" pitchFamily="2" charset="-122"/>
              </a:rPr>
              <a:t>RAN#97-e</a:t>
            </a:r>
            <a:endParaRPr kumimoji="1" lang="en-US" altLang="zh-CN" sz="1800" dirty="0">
              <a:solidFill>
                <a:schemeClr val="bg1"/>
              </a:solidFill>
              <a:ea typeface="宋体" panose="02010600030101010101" pitchFamily="2" charset="-122"/>
            </a:endParaRPr>
          </a:p>
          <a:p>
            <a:pPr>
              <a:lnSpc>
                <a:spcPct val="100000"/>
              </a:lnSpc>
              <a:spcBef>
                <a:spcPct val="0"/>
              </a:spcBef>
              <a:buFontTx/>
              <a:buNone/>
            </a:pPr>
            <a:r>
              <a:rPr kumimoji="1" lang="en-US" altLang="zh-CN" sz="1800" dirty="0">
                <a:solidFill>
                  <a:schemeClr val="bg1"/>
                </a:solidFill>
                <a:ea typeface="宋体" panose="02010600030101010101" pitchFamily="2" charset="-122"/>
              </a:rPr>
              <a:t>Electronic Meeting, Sep. 12 - 16</a:t>
            </a:r>
            <a:endParaRPr kumimoji="1" lang="zh-CN" altLang="zh-CN" sz="1800" dirty="0">
              <a:solidFill>
                <a:schemeClr val="bg1"/>
              </a:solidFill>
              <a:ea typeface="宋体" panose="02010600030101010101" pitchFamily="2" charset="-122"/>
            </a:endParaRPr>
          </a:p>
          <a:p>
            <a:pPr>
              <a:lnSpc>
                <a:spcPct val="100000"/>
              </a:lnSpc>
              <a:spcBef>
                <a:spcPct val="0"/>
              </a:spcBef>
              <a:buFontTx/>
              <a:buNone/>
            </a:pPr>
            <a:endParaRPr lang="en-GB" altLang="zh-CN" sz="1800" dirty="0">
              <a:solidFill>
                <a:schemeClr val="bg1"/>
              </a:solidFill>
              <a:ea typeface="宋体" panose="02010600030101010101" pitchFamily="2" charset="-122"/>
            </a:endParaRPr>
          </a:p>
          <a:p>
            <a:pPr>
              <a:lnSpc>
                <a:spcPct val="100000"/>
              </a:lnSpc>
              <a:spcBef>
                <a:spcPct val="0"/>
              </a:spcBef>
              <a:buFontTx/>
              <a:buNone/>
            </a:pPr>
            <a:r>
              <a:rPr lang="en-GB" altLang="zh-CN" sz="1800" dirty="0">
                <a:solidFill>
                  <a:schemeClr val="bg1"/>
                </a:solidFill>
                <a:ea typeface="宋体" panose="02010600030101010101" pitchFamily="2" charset="-122"/>
              </a:rPr>
              <a:t>Source: 	ZTE, </a:t>
            </a:r>
            <a:r>
              <a:rPr lang="en-GB" altLang="zh-CN" sz="1800" dirty="0" err="1">
                <a:solidFill>
                  <a:schemeClr val="bg1"/>
                </a:solidFill>
                <a:ea typeface="宋体" panose="02010600030101010101" pitchFamily="2" charset="-122"/>
              </a:rPr>
              <a:t>Sanechips</a:t>
            </a:r>
            <a:endParaRPr lang="en-GB" altLang="zh-CN" sz="1800" dirty="0">
              <a:solidFill>
                <a:schemeClr val="bg1"/>
              </a:solidFill>
              <a:ea typeface="宋体" panose="02010600030101010101" pitchFamily="2" charset="-122"/>
            </a:endParaRPr>
          </a:p>
          <a:p>
            <a:pPr>
              <a:lnSpc>
                <a:spcPct val="100000"/>
              </a:lnSpc>
              <a:spcBef>
                <a:spcPct val="0"/>
              </a:spcBef>
              <a:buFontTx/>
              <a:buNone/>
            </a:pPr>
            <a:r>
              <a:rPr lang="en-GB" altLang="zh-CN" sz="1800" dirty="0">
                <a:solidFill>
                  <a:schemeClr val="bg1"/>
                </a:solidFill>
                <a:ea typeface="宋体" panose="02010600030101010101" pitchFamily="2" charset="-122"/>
              </a:rPr>
              <a:t>Agenda:   </a:t>
            </a:r>
            <a:r>
              <a:rPr lang="en-US" sz="1800" dirty="0" smtClean="0">
                <a:solidFill>
                  <a:schemeClr val="bg1"/>
                </a:solidFill>
                <a:ea typeface="宋体" panose="02010600030101010101" pitchFamily="2" charset="-122"/>
              </a:rPr>
              <a:t>9.1</a:t>
            </a:r>
            <a:endParaRPr sz="1800" dirty="0" smtClean="0">
              <a:solidFill>
                <a:schemeClr val="bg1"/>
              </a:solidFill>
              <a:ea typeface="宋体" panose="02010600030101010101" pitchFamily="2" charset="-122"/>
            </a:endParaRPr>
          </a:p>
          <a:p>
            <a:pPr>
              <a:lnSpc>
                <a:spcPct val="100000"/>
              </a:lnSpc>
              <a:spcBef>
                <a:spcPct val="0"/>
              </a:spcBef>
              <a:buFontTx/>
              <a:buNone/>
            </a:pPr>
            <a:endParaRPr lang="en-GB" altLang="zh-CN" sz="1800" dirty="0">
              <a:solidFill>
                <a:schemeClr val="bg1"/>
              </a:solidFill>
              <a:ea typeface="宋体" panose="02010600030101010101" pitchFamily="2" charset="-122"/>
            </a:endParaRPr>
          </a:p>
          <a:p>
            <a:pPr>
              <a:lnSpc>
                <a:spcPct val="100000"/>
              </a:lnSpc>
              <a:spcBef>
                <a:spcPct val="0"/>
              </a:spcBef>
              <a:buFontTx/>
              <a:buNone/>
            </a:pPr>
            <a:endParaRPr lang="zh-CN" altLang="zh-CN" sz="1800" dirty="0">
              <a:ea typeface="宋体" panose="02010600030101010101" pitchFamily="2" charset="-122"/>
            </a:endParaRPr>
          </a:p>
          <a:p>
            <a:pPr>
              <a:lnSpc>
                <a:spcPct val="100000"/>
              </a:lnSpc>
              <a:spcBef>
                <a:spcPct val="0"/>
              </a:spcBef>
              <a:buFontTx/>
              <a:buNone/>
            </a:pPr>
            <a:endParaRPr kumimoji="1" lang="en-US" altLang="zh-CN" sz="1800" dirty="0">
              <a:ea typeface="宋体" panose="02010600030101010101" pitchFamily="2" charset="-122"/>
            </a:endParaRPr>
          </a:p>
        </p:txBody>
      </p:sp>
      <p:sp>
        <p:nvSpPr>
          <p:cNvPr id="51204" name="文本框 4"/>
          <p:cNvSpPr txBox="1">
            <a:spLocks noChangeArrowheads="1"/>
          </p:cNvSpPr>
          <p:nvPr/>
        </p:nvSpPr>
        <p:spPr bwMode="auto">
          <a:xfrm>
            <a:off x="7424420" y="122555"/>
            <a:ext cx="144145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9pPr>
          </a:lstStyle>
          <a:p>
            <a:pPr algn="r">
              <a:lnSpc>
                <a:spcPct val="100000"/>
              </a:lnSpc>
              <a:spcBef>
                <a:spcPct val="0"/>
              </a:spcBef>
              <a:buFontTx/>
              <a:buNone/>
            </a:pPr>
            <a:r>
              <a:rPr kumimoji="1" lang="en-US" altLang="zh-CN" sz="2400" dirty="0">
                <a:solidFill>
                  <a:schemeClr val="bg1"/>
                </a:solidFill>
                <a:ea typeface="宋体" panose="02010600030101010101" pitchFamily="2" charset="-122"/>
              </a:rPr>
              <a:t>RP-222443</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43510" y="304165"/>
            <a:ext cx="8940165" cy="539750"/>
          </a:xfrm>
        </p:spPr>
        <p:txBody>
          <a:bodyPr/>
          <a:lstStyle/>
          <a:p>
            <a:r>
              <a:rPr lang="en-US" altLang="zh-CN" dirty="0">
                <a:sym typeface="+mn-ea"/>
              </a:rPr>
              <a:t>Rel-18 network slicing progress in SA2</a:t>
            </a:r>
          </a:p>
        </p:txBody>
      </p:sp>
      <p:sp>
        <p:nvSpPr>
          <p:cNvPr id="2" name="内容占位符 1"/>
          <p:cNvSpPr>
            <a:spLocks noGrp="1"/>
          </p:cNvSpPr>
          <p:nvPr>
            <p:ph idx="12"/>
          </p:nvPr>
        </p:nvSpPr>
        <p:spPr>
          <a:xfrm>
            <a:off x="161290" y="1050290"/>
            <a:ext cx="8682990" cy="3742690"/>
          </a:xfrm>
        </p:spPr>
        <p:txBody>
          <a:bodyPr/>
          <a:lstStyle/>
          <a:p>
            <a:pPr lvl="0">
              <a:lnSpc>
                <a:spcPct val="107000"/>
              </a:lnSpc>
              <a:spcAft>
                <a:spcPts val="800"/>
              </a:spcAft>
              <a:tabLst>
                <a:tab pos="457200" algn="l"/>
              </a:tabLst>
            </a:pPr>
            <a:r>
              <a:rPr kumimoji="0" lang="en-US" sz="1400">
                <a:solidFill>
                  <a:schemeClr val="tx1"/>
                </a:solidFill>
                <a:ea typeface="微软雅黑" panose="020B0503020204020204" charset="-122"/>
                <a:sym typeface="+mn-ea"/>
              </a:rPr>
              <a:t>SA2 has the Rel-18 FS_eNS_Ph3 study in TR 23.700-41. </a:t>
            </a:r>
          </a:p>
          <a:p>
            <a:pPr lvl="0">
              <a:lnSpc>
                <a:spcPct val="107000"/>
              </a:lnSpc>
              <a:spcAft>
                <a:spcPts val="800"/>
              </a:spcAft>
              <a:tabLst>
                <a:tab pos="457200" algn="l"/>
              </a:tabLst>
            </a:pPr>
            <a:r>
              <a:rPr kumimoji="0" lang="en-US" sz="1400">
                <a:solidFill>
                  <a:schemeClr val="tx1"/>
                </a:solidFill>
                <a:ea typeface="微软雅黑" panose="020B0503020204020204" charset="-122"/>
                <a:sym typeface="+mn-ea"/>
              </a:rPr>
              <a:t>This study includes 6 key issues and associated solutions so far. </a:t>
            </a:r>
          </a:p>
          <a:p>
            <a:pPr lvl="0">
              <a:lnSpc>
                <a:spcPct val="107000"/>
              </a:lnSpc>
              <a:spcAft>
                <a:spcPts val="800"/>
              </a:spcAft>
              <a:tabLst>
                <a:tab pos="457200" algn="l"/>
              </a:tabLst>
            </a:pPr>
            <a:r>
              <a:rPr kumimoji="0" lang="en-US" sz="1400">
                <a:solidFill>
                  <a:schemeClr val="tx1"/>
                </a:solidFill>
                <a:ea typeface="微软雅黑" panose="020B0503020204020204" charset="-122"/>
                <a:sym typeface="+mn-ea"/>
              </a:rPr>
              <a:t>SA2 is now evaluating all solutions and trying to conclude the study at Oct meeting. </a:t>
            </a:r>
          </a:p>
          <a:p>
            <a:pPr lvl="0">
              <a:lnSpc>
                <a:spcPct val="107000"/>
              </a:lnSpc>
              <a:spcAft>
                <a:spcPts val="800"/>
              </a:spcAft>
              <a:tabLst>
                <a:tab pos="457200" algn="l"/>
              </a:tabLst>
            </a:pPr>
            <a:r>
              <a:rPr kumimoji="0" lang="en-US" sz="1400">
                <a:solidFill>
                  <a:schemeClr val="tx1"/>
                </a:solidFill>
                <a:ea typeface="微软雅黑" panose="020B0503020204020204" charset="-122"/>
                <a:sym typeface="+mn-ea"/>
              </a:rPr>
              <a:t>An LS (S2-2207435 LS Out on RAN dependency of FS_eNS_Ph3) has been sent to RAN2 and RAN3 to ask for views on solutions with RAN dependency.</a:t>
            </a:r>
            <a:endParaRPr kumimoji="0" lang="en-US" sz="1600">
              <a:solidFill>
                <a:schemeClr val="tx1"/>
              </a:solidFill>
              <a:ea typeface="微软雅黑" panose="020B0503020204020204" charset="-122"/>
              <a:sym typeface="+mn-ea"/>
            </a:endParaRPr>
          </a:p>
          <a:p>
            <a:pPr lvl="0">
              <a:lnSpc>
                <a:spcPct val="107000"/>
              </a:lnSpc>
              <a:spcAft>
                <a:spcPts val="800"/>
              </a:spcAft>
              <a:tabLst>
                <a:tab pos="457200" algn="l"/>
              </a:tabLst>
            </a:pPr>
            <a:endParaRPr lang="en-US" sz="1165"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spcAft>
                <a:spcPts val="800"/>
              </a:spcAft>
              <a:buFont typeface="Arial" panose="020B0604020202020204" pitchFamily="34" charset="0"/>
              <a:buNone/>
              <a:tabLst>
                <a:tab pos="457200" algn="l"/>
              </a:tabLst>
            </a:pPr>
            <a:r>
              <a:rPr lang="en-US" sz="1165" dirty="0">
                <a:effectLst/>
                <a:latin typeface="Calibri" panose="020F0502020204030204" pitchFamily="34" charset="0"/>
                <a:ea typeface="Calibri" panose="020F0502020204030204" pitchFamily="34" charset="0"/>
                <a:cs typeface="Times New Roman" panose="02020603050405020304" pitchFamily="18" charset="0"/>
              </a:rPr>
              <a:t> </a:t>
            </a:r>
            <a:endParaRPr lang="en-GB" sz="1000" dirty="0">
              <a:latin typeface="Calibri" panose="020F0502020204030204" pitchFamily="34" charset="0"/>
              <a:cs typeface="Times New Roman" panose="02020603050405020304" pitchFamily="18" charset="0"/>
            </a:endParaRPr>
          </a:p>
          <a:p>
            <a:pPr marL="457200" lvl="1" indent="0">
              <a:lnSpc>
                <a:spcPct val="107000"/>
              </a:lnSpc>
              <a:spcAft>
                <a:spcPts val="800"/>
              </a:spcAft>
              <a:buNone/>
              <a:tabLst>
                <a:tab pos="914400" algn="l"/>
              </a:tabLs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标题 4"/>
          <p:cNvSpPr>
            <a:spLocks noGrp="1" noChangeArrowheads="1"/>
          </p:cNvSpPr>
          <p:nvPr>
            <p:ph type="title"/>
          </p:nvPr>
        </p:nvSpPr>
        <p:spPr>
          <a:xfrm>
            <a:off x="206693" y="203518"/>
            <a:ext cx="8512175" cy="534987"/>
          </a:xfrm>
        </p:spPr>
        <p:txBody>
          <a:bodyPr/>
          <a:lstStyle/>
          <a:p>
            <a:r>
              <a:rPr lang="en-US" altLang="zh-CN" dirty="0" smtClean="0">
                <a:sym typeface="+mn-ea"/>
              </a:rPr>
              <a:t>Key issues in FS_eNS_Ph3 with potential RAN impact (1)</a:t>
            </a:r>
          </a:p>
        </p:txBody>
      </p:sp>
      <p:sp>
        <p:nvSpPr>
          <p:cNvPr id="9" name="矩形 8"/>
          <p:cNvSpPr/>
          <p:nvPr/>
        </p:nvSpPr>
        <p:spPr>
          <a:xfrm>
            <a:off x="238125" y="736485"/>
            <a:ext cx="8481060" cy="900246"/>
          </a:xfrm>
          <a:prstGeom prst="rect">
            <a:avLst/>
          </a:prstGeom>
        </p:spPr>
        <p:txBody>
          <a:bodyPr wrap="square">
            <a:spAutoFit/>
          </a:bodyPr>
          <a:lstStyle/>
          <a:p>
            <a:pPr lvl="1">
              <a:spcAft>
                <a:spcPts val="0"/>
              </a:spcAft>
            </a:pPr>
            <a:endParaRPr lang="en-GB" altLang="zh-CN" sz="1050" dirty="0" smtClean="0">
              <a:latin typeface="Times New Roman" panose="02020603050405020304" pitchFamily="18" charset="0"/>
              <a:ea typeface="Batang" panose="02030600000101010101" charset="-127"/>
            </a:endParaRPr>
          </a:p>
          <a:p>
            <a:endParaRPr lang="en-GB" altLang="zh-CN" sz="1400" dirty="0" smtClean="0"/>
          </a:p>
          <a:p>
            <a:pPr marL="742950" lvl="1" indent="-285750">
              <a:buFont typeface="Arial" panose="020B0604020202020204" pitchFamily="34" charset="0"/>
              <a:buChar char="•"/>
            </a:pPr>
            <a:endParaRPr lang="zh-CN" altLang="zh-CN" sz="1400" dirty="0"/>
          </a:p>
          <a:p>
            <a:endParaRPr lang="zh-CN" altLang="zh-CN" sz="1400" strike="sngStrike" dirty="0">
              <a:solidFill>
                <a:srgbClr val="FF0000"/>
              </a:solidFill>
            </a:endParaRPr>
          </a:p>
        </p:txBody>
      </p:sp>
      <p:graphicFrame>
        <p:nvGraphicFramePr>
          <p:cNvPr id="4" name="表格 3"/>
          <p:cNvGraphicFramePr/>
          <p:nvPr/>
        </p:nvGraphicFramePr>
        <p:xfrm>
          <a:off x="238125" y="738505"/>
          <a:ext cx="8591550" cy="3754755"/>
        </p:xfrm>
        <a:graphic>
          <a:graphicData uri="http://schemas.openxmlformats.org/drawingml/2006/table">
            <a:tbl>
              <a:tblPr firstRow="1" bandRow="1">
                <a:tableStyleId>{5C22544A-7EE6-4342-B048-85BDC9FD1C3A}</a:tableStyleId>
              </a:tblPr>
              <a:tblGrid>
                <a:gridCol w="2837815"/>
                <a:gridCol w="2901315"/>
                <a:gridCol w="2852420"/>
              </a:tblGrid>
              <a:tr h="554355">
                <a:tc>
                  <a:txBody>
                    <a:bodyPr/>
                    <a:lstStyle/>
                    <a:p>
                      <a:pPr>
                        <a:buNone/>
                      </a:pPr>
                      <a:r>
                        <a:rPr lang="en-US" altLang="zh-CN" sz="1000">
                          <a:latin typeface="Arial" panose="020B0604020202020204" pitchFamily="34" charset="0"/>
                          <a:cs typeface="Arial" panose="020B0604020202020204" pitchFamily="34" charset="0"/>
                        </a:rPr>
                        <a:t>Key issues in  FS_eNS_Ph3 in SA2</a:t>
                      </a:r>
                    </a:p>
                  </a:txBody>
                  <a:tcPr/>
                </a:tc>
                <a:tc>
                  <a:txBody>
                    <a:bodyPr/>
                    <a:lstStyle/>
                    <a:p>
                      <a:pPr>
                        <a:buNone/>
                      </a:pPr>
                      <a:r>
                        <a:rPr lang="en-US" altLang="zh-CN" sz="1000">
                          <a:latin typeface="Arial" panose="020B0604020202020204" pitchFamily="34" charset="0"/>
                          <a:cs typeface="Arial" panose="020B0604020202020204" pitchFamily="34" charset="0"/>
                        </a:rPr>
                        <a:t>Solutions in TR 23.700-41</a:t>
                      </a:r>
                    </a:p>
                  </a:txBody>
                  <a:tcPr/>
                </a:tc>
                <a:tc>
                  <a:txBody>
                    <a:bodyPr/>
                    <a:lstStyle/>
                    <a:p>
                      <a:pPr>
                        <a:buNone/>
                      </a:pPr>
                      <a:r>
                        <a:rPr lang="en-US" altLang="zh-CN" sz="1000">
                          <a:latin typeface="Arial" panose="020B0604020202020204" pitchFamily="34" charset="0"/>
                          <a:cs typeface="Arial" panose="020B0604020202020204" pitchFamily="34" charset="0"/>
                        </a:rPr>
                        <a:t>Potential RAN impact</a:t>
                      </a:r>
                    </a:p>
                  </a:txBody>
                  <a:tcPr/>
                </a:tc>
              </a:tr>
              <a:tr h="777240">
                <a:tc>
                  <a:txBody>
                    <a:bodyPr/>
                    <a:lstStyle/>
                    <a:p>
                      <a:pPr>
                        <a:buNone/>
                      </a:pPr>
                      <a:r>
                        <a:rPr sz="900">
                          <a:latin typeface="Arial" panose="020B0604020202020204" pitchFamily="34" charset="0"/>
                          <a:cs typeface="Arial" panose="020B0604020202020204" pitchFamily="34" charset="0"/>
                        </a:rPr>
                        <a:t>Key Issue</a:t>
                      </a:r>
                      <a:r>
                        <a:rPr lang="en-US" sz="900">
                          <a:latin typeface="Arial" panose="020B0604020202020204" pitchFamily="34" charset="0"/>
                          <a:cs typeface="Arial" panose="020B0604020202020204" pitchFamily="34" charset="0"/>
                        </a:rPr>
                        <a:t>#1</a:t>
                      </a:r>
                      <a:r>
                        <a:rPr sz="900">
                          <a:latin typeface="Arial" panose="020B0604020202020204" pitchFamily="34" charset="0"/>
                          <a:cs typeface="Arial" panose="020B0604020202020204" pitchFamily="34" charset="0"/>
                        </a:rPr>
                        <a:t>: Support of Network Slice Service continuity</a:t>
                      </a:r>
                    </a:p>
                    <a:p>
                      <a:pPr>
                        <a:buNone/>
                      </a:pPr>
                      <a:endParaRPr sz="900">
                        <a:latin typeface="Arial" panose="020B0604020202020204" pitchFamily="34" charset="0"/>
                        <a:cs typeface="Arial" panose="020B0604020202020204" pitchFamily="34" charset="0"/>
                      </a:endParaRPr>
                    </a:p>
                  </a:txBody>
                  <a:tcPr/>
                </a:tc>
                <a:tc>
                  <a:txBody>
                    <a:bodyPr/>
                    <a:lstStyle/>
                    <a:p>
                      <a:pPr>
                        <a:buNone/>
                      </a:pPr>
                      <a:r>
                        <a:rPr lang="en-US" altLang="zh-CN" sz="900">
                          <a:latin typeface="Arial" panose="020B0604020202020204" pitchFamily="34" charset="0"/>
                          <a:cs typeface="Arial" panose="020B0604020202020204" pitchFamily="34" charset="0"/>
                        </a:rPr>
                        <a:t>Solution#1,2,3,4,5,15,32,40,41,42,43</a:t>
                      </a:r>
                    </a:p>
                  </a:txBody>
                  <a:tcPr/>
                </a:tc>
                <a:tc>
                  <a:txBody>
                    <a:bodyPr/>
                    <a:lstStyle/>
                    <a:p>
                      <a:pPr>
                        <a:buNone/>
                      </a:pPr>
                      <a:r>
                        <a:rPr lang="en-US" altLang="zh-CN" sz="900" b="1" u="sng">
                          <a:latin typeface="Arial" panose="020B0604020202020204" pitchFamily="34" charset="0"/>
                          <a:cs typeface="Arial" panose="020B0604020202020204" pitchFamily="34" charset="0"/>
                        </a:rPr>
                        <a:t>Solution#3: </a:t>
                      </a:r>
                      <a:endParaRPr lang="en-US" altLang="zh-CN" sz="900">
                        <a:latin typeface="Arial" panose="020B0604020202020204" pitchFamily="34" charset="0"/>
                        <a:cs typeface="Arial" panose="020B0604020202020204" pitchFamily="34" charset="0"/>
                      </a:endParaRPr>
                    </a:p>
                    <a:p>
                      <a:pPr>
                        <a:buNone/>
                      </a:pPr>
                      <a:r>
                        <a:rPr lang="en-US" altLang="zh-CN" sz="900">
                          <a:latin typeface="Arial" panose="020B0604020202020204" pitchFamily="34" charset="0"/>
                          <a:cs typeface="Arial" panose="020B0604020202020204" pitchFamily="34" charset="0"/>
                        </a:rPr>
                        <a:t>Target RAN node -&gt; Source RAN node: Accept the PDU session with the slice requires remapping due to the remapping action and indicate the remapped slice. </a:t>
                      </a:r>
                    </a:p>
                    <a:p>
                      <a:pPr>
                        <a:buNone/>
                      </a:pPr>
                      <a:r>
                        <a:rPr lang="en-US" altLang="zh-CN" sz="900">
                          <a:latin typeface="Arial" panose="020B0604020202020204" pitchFamily="34" charset="0"/>
                          <a:cs typeface="Arial" panose="020B0604020202020204" pitchFamily="34" charset="0"/>
                        </a:rPr>
                        <a:t>RAN node-&gt;AMF: The </a:t>
                      </a:r>
                      <a:r>
                        <a:rPr lang="en-US" altLang="zh-CN" sz="900">
                          <a:latin typeface="Arial" panose="020B0604020202020204" pitchFamily="34" charset="0"/>
                          <a:cs typeface="Arial" panose="020B0604020202020204" pitchFamily="34" charset="0"/>
                          <a:sym typeface="+mn-ea"/>
                        </a:rPr>
                        <a:t>PDU session associated with the network that requires slice remapping needs to be terminated and a new PDU session is to be setup with the remapped slice.</a:t>
                      </a:r>
                    </a:p>
                    <a:p>
                      <a:pPr>
                        <a:buNone/>
                      </a:pPr>
                      <a:r>
                        <a:rPr lang="en-US" altLang="zh-CN" sz="900" b="1" u="sng">
                          <a:latin typeface="Arial" panose="020B0604020202020204" pitchFamily="34" charset="0"/>
                          <a:cs typeface="Arial" panose="020B0604020202020204" pitchFamily="34" charset="0"/>
                        </a:rPr>
                        <a:t>Solution#43:</a:t>
                      </a:r>
                      <a:endParaRPr lang="zh-CN" altLang="en-US" sz="900">
                        <a:latin typeface="Arial" panose="020B0604020202020204" pitchFamily="34" charset="0"/>
                        <a:cs typeface="Arial" panose="020B0604020202020204" pitchFamily="34" charset="0"/>
                      </a:endParaRPr>
                    </a:p>
                    <a:p>
                      <a:pPr>
                        <a:buNone/>
                      </a:pPr>
                      <a:r>
                        <a:rPr lang="zh-CN" altLang="en-US" sz="900">
                          <a:latin typeface="Arial" panose="020B0604020202020204" pitchFamily="34" charset="0"/>
                          <a:cs typeface="Arial" panose="020B0604020202020204" pitchFamily="34" charset="0"/>
                        </a:rPr>
                        <a:t>Handling PDU session modification which related to the secondary S-NSSAI.</a:t>
                      </a:r>
                    </a:p>
                  </a:txBody>
                  <a:tcPr/>
                </a:tc>
              </a:tr>
              <a:tr h="407670">
                <a:tc>
                  <a:txBody>
                    <a:bodyPr/>
                    <a:lstStyle/>
                    <a:p>
                      <a:pPr>
                        <a:buNone/>
                      </a:pPr>
                      <a:r>
                        <a:rPr lang="en-US" altLang="zh-CN" sz="900">
                          <a:latin typeface="Arial" panose="020B0604020202020204" pitchFamily="34" charset="0"/>
                          <a:cs typeface="Arial" panose="020B0604020202020204" pitchFamily="34" charset="0"/>
                        </a:rPr>
                        <a:t>Key issue#3:Network Slice Area of Service for services not mapping to existing TAs boundaries and Temporary network slices</a:t>
                      </a:r>
                    </a:p>
                  </a:txBody>
                  <a:tcPr/>
                </a:tc>
                <a:tc>
                  <a:txBody>
                    <a:bodyPr/>
                    <a:lstStyle/>
                    <a:p>
                      <a:pPr>
                        <a:buNone/>
                      </a:pPr>
                      <a:r>
                        <a:rPr lang="en-US" altLang="zh-CN" sz="900">
                          <a:latin typeface="Arial" panose="020B0604020202020204" pitchFamily="34" charset="0"/>
                          <a:cs typeface="Arial" panose="020B0604020202020204" pitchFamily="34" charset="0"/>
                        </a:rPr>
                        <a:t>Solution#8,9,10,11,21,22,23,24,26,29,44,45</a:t>
                      </a:r>
                    </a:p>
                  </a:txBody>
                  <a:tcPr/>
                </a:tc>
                <a:tc>
                  <a:txBody>
                    <a:bodyPr/>
                    <a:lstStyle/>
                    <a:p>
                      <a:pPr>
                        <a:buNone/>
                      </a:pPr>
                      <a:r>
                        <a:rPr lang="en-US" altLang="zh-CN" sz="900" b="1" u="sng">
                          <a:latin typeface="Arial" panose="020B0604020202020204" pitchFamily="34" charset="0"/>
                          <a:cs typeface="Arial" panose="020B0604020202020204" pitchFamily="34" charset="0"/>
                        </a:rPr>
                        <a:t>Solution#9:</a:t>
                      </a:r>
                      <a:endParaRPr lang="en-US" altLang="zh-CN" sz="900">
                        <a:latin typeface="Arial" panose="020B0604020202020204" pitchFamily="34" charset="0"/>
                        <a:cs typeface="Arial" panose="020B0604020202020204" pitchFamily="34" charset="0"/>
                      </a:endParaRPr>
                    </a:p>
                    <a:p>
                      <a:pPr>
                        <a:buNone/>
                      </a:pPr>
                      <a:r>
                        <a:rPr lang="en-US" altLang="zh-CN" sz="900">
                          <a:latin typeface="Arial" panose="020B0604020202020204" pitchFamily="34" charset="0"/>
                          <a:cs typeface="Arial" panose="020B0604020202020204" pitchFamily="34" charset="0"/>
                        </a:rPr>
                        <a:t>Broadcast one or more Secondary TAIs via an updated SIB or new SIB, and report them to the CN and between gNBs as per existing Tracking Area related information exchange procedures but with indication they are secondary. </a:t>
                      </a:r>
                    </a:p>
                    <a:p>
                      <a:pPr>
                        <a:buNone/>
                      </a:pPr>
                      <a:r>
                        <a:rPr lang="en-US" altLang="zh-CN" sz="900">
                          <a:latin typeface="Arial" panose="020B0604020202020204" pitchFamily="34" charset="0"/>
                          <a:cs typeface="Arial" panose="020B0604020202020204" pitchFamily="34" charset="0"/>
                        </a:rPr>
                        <a:t>The additional TAIs are associated with specific S-NSSAI(s) like the existing TAs and will be treated by UEs supporting secondary TAs as a normal Tracking area from RM standpoint.</a:t>
                      </a:r>
                    </a:p>
                  </a:txBody>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标题 4"/>
          <p:cNvSpPr>
            <a:spLocks noGrp="1" noChangeArrowheads="1"/>
          </p:cNvSpPr>
          <p:nvPr>
            <p:ph type="title"/>
          </p:nvPr>
        </p:nvSpPr>
        <p:spPr>
          <a:xfrm>
            <a:off x="206693" y="203518"/>
            <a:ext cx="8512175" cy="534987"/>
          </a:xfrm>
        </p:spPr>
        <p:txBody>
          <a:bodyPr/>
          <a:lstStyle/>
          <a:p>
            <a:r>
              <a:rPr lang="en-US" altLang="zh-CN" dirty="0" smtClean="0">
                <a:sym typeface="+mn-ea"/>
              </a:rPr>
              <a:t>Key issues in FS_eNS_Ph3 with potential RAN impact (2)</a:t>
            </a:r>
          </a:p>
        </p:txBody>
      </p:sp>
      <p:sp>
        <p:nvSpPr>
          <p:cNvPr id="9" name="矩形 8"/>
          <p:cNvSpPr/>
          <p:nvPr/>
        </p:nvSpPr>
        <p:spPr>
          <a:xfrm>
            <a:off x="238125" y="736485"/>
            <a:ext cx="8481060" cy="900246"/>
          </a:xfrm>
          <a:prstGeom prst="rect">
            <a:avLst/>
          </a:prstGeom>
        </p:spPr>
        <p:txBody>
          <a:bodyPr wrap="square">
            <a:spAutoFit/>
          </a:bodyPr>
          <a:lstStyle/>
          <a:p>
            <a:pPr lvl="1">
              <a:spcAft>
                <a:spcPts val="0"/>
              </a:spcAft>
            </a:pPr>
            <a:endParaRPr lang="en-GB" altLang="zh-CN" sz="1050" dirty="0" smtClean="0">
              <a:latin typeface="Times New Roman" panose="02020603050405020304" pitchFamily="18" charset="0"/>
              <a:ea typeface="Batang" panose="02030600000101010101" charset="-127"/>
            </a:endParaRPr>
          </a:p>
          <a:p>
            <a:endParaRPr lang="en-GB" altLang="zh-CN" sz="1400" dirty="0" smtClean="0"/>
          </a:p>
          <a:p>
            <a:pPr marL="742950" lvl="1" indent="-285750">
              <a:buFont typeface="Arial" panose="020B0604020202020204" pitchFamily="34" charset="0"/>
              <a:buChar char="•"/>
            </a:pPr>
            <a:endParaRPr lang="zh-CN" altLang="zh-CN" sz="1400" dirty="0"/>
          </a:p>
          <a:p>
            <a:endParaRPr lang="zh-CN" altLang="zh-CN" sz="1400" strike="sngStrike" dirty="0">
              <a:solidFill>
                <a:srgbClr val="FF0000"/>
              </a:solidFill>
            </a:endParaRPr>
          </a:p>
        </p:txBody>
      </p:sp>
      <p:graphicFrame>
        <p:nvGraphicFramePr>
          <p:cNvPr id="4" name="表格 3"/>
          <p:cNvGraphicFramePr/>
          <p:nvPr/>
        </p:nvGraphicFramePr>
        <p:xfrm>
          <a:off x="238125" y="738505"/>
          <a:ext cx="8591550" cy="2977515"/>
        </p:xfrm>
        <a:graphic>
          <a:graphicData uri="http://schemas.openxmlformats.org/drawingml/2006/table">
            <a:tbl>
              <a:tblPr firstRow="1" bandRow="1">
                <a:tableStyleId>{5C22544A-7EE6-4342-B048-85BDC9FD1C3A}</a:tableStyleId>
              </a:tblPr>
              <a:tblGrid>
                <a:gridCol w="2837815"/>
                <a:gridCol w="2901315"/>
                <a:gridCol w="2852420"/>
              </a:tblGrid>
              <a:tr h="554355">
                <a:tc>
                  <a:txBody>
                    <a:bodyPr/>
                    <a:lstStyle/>
                    <a:p>
                      <a:pPr>
                        <a:buNone/>
                      </a:pPr>
                      <a:r>
                        <a:rPr lang="en-US" altLang="zh-CN" sz="1000">
                          <a:latin typeface="Arial" panose="020B0604020202020204" pitchFamily="34" charset="0"/>
                          <a:cs typeface="Arial" panose="020B0604020202020204" pitchFamily="34" charset="0"/>
                        </a:rPr>
                        <a:t>Key issues in  FS_eNS_Ph3 in SA2</a:t>
                      </a:r>
                    </a:p>
                  </a:txBody>
                  <a:tcPr/>
                </a:tc>
                <a:tc>
                  <a:txBody>
                    <a:bodyPr/>
                    <a:lstStyle/>
                    <a:p>
                      <a:pPr>
                        <a:buNone/>
                      </a:pPr>
                      <a:r>
                        <a:rPr lang="en-US" altLang="zh-CN" sz="1000">
                          <a:latin typeface="Arial" panose="020B0604020202020204" pitchFamily="34" charset="0"/>
                          <a:cs typeface="Arial" panose="020B0604020202020204" pitchFamily="34" charset="0"/>
                        </a:rPr>
                        <a:t>Solutions in TR 23.700-41</a:t>
                      </a:r>
                    </a:p>
                  </a:txBody>
                  <a:tcPr/>
                </a:tc>
                <a:tc>
                  <a:txBody>
                    <a:bodyPr/>
                    <a:lstStyle/>
                    <a:p>
                      <a:pPr>
                        <a:buNone/>
                      </a:pPr>
                      <a:r>
                        <a:rPr lang="en-US" altLang="zh-CN" sz="1000">
                          <a:latin typeface="Arial" panose="020B0604020202020204" pitchFamily="34" charset="0"/>
                          <a:cs typeface="Arial" panose="020B0604020202020204" pitchFamily="34" charset="0"/>
                        </a:rPr>
                        <a:t>Potential RAN impact</a:t>
                      </a:r>
                    </a:p>
                  </a:txBody>
                  <a:tcPr/>
                </a:tc>
              </a:tr>
              <a:tr h="407670">
                <a:tc>
                  <a:txBody>
                    <a:bodyPr/>
                    <a:lstStyle/>
                    <a:p>
                      <a:pPr>
                        <a:buNone/>
                      </a:pPr>
                      <a:r>
                        <a:rPr lang="en-US" altLang="zh-CN" sz="900">
                          <a:latin typeface="Arial" panose="020B0604020202020204" pitchFamily="34" charset="0"/>
                          <a:cs typeface="Arial" panose="020B0604020202020204" pitchFamily="34" charset="0"/>
                        </a:rPr>
                        <a:t>Key issue#3:Network Slice Area of Service for services not mapping to existing TAs boundaries and Temporary network slices</a:t>
                      </a:r>
                    </a:p>
                  </a:txBody>
                  <a:tcPr/>
                </a:tc>
                <a:tc>
                  <a:txBody>
                    <a:bodyPr/>
                    <a:lstStyle/>
                    <a:p>
                      <a:pPr>
                        <a:buNone/>
                      </a:pPr>
                      <a:r>
                        <a:rPr lang="en-US" altLang="zh-CN" sz="900">
                          <a:latin typeface="Arial" panose="020B0604020202020204" pitchFamily="34" charset="0"/>
                          <a:cs typeface="Arial" panose="020B0604020202020204" pitchFamily="34" charset="0"/>
                        </a:rPr>
                        <a:t>Solution#8,9,10,11,21,22,23,24,26,29,44,45</a:t>
                      </a:r>
                    </a:p>
                  </a:txBody>
                  <a:tcPr/>
                </a:tc>
                <a:tc>
                  <a:txBody>
                    <a:bodyPr/>
                    <a:lstStyle/>
                    <a:p>
                      <a:pPr>
                        <a:buNone/>
                      </a:pPr>
                      <a:r>
                        <a:rPr lang="en-US" altLang="zh-CN" sz="900" b="1" u="sng">
                          <a:latin typeface="Arial" panose="020B0604020202020204" pitchFamily="34" charset="0"/>
                          <a:cs typeface="Arial" panose="020B0604020202020204" pitchFamily="34" charset="0"/>
                        </a:rPr>
                        <a:t>Solution#11 and others:</a:t>
                      </a:r>
                      <a:endParaRPr lang="en-US" altLang="zh-CN" sz="900">
                        <a:latin typeface="Arial" panose="020B0604020202020204" pitchFamily="34" charset="0"/>
                        <a:cs typeface="Arial" panose="020B0604020202020204" pitchFamily="34" charset="0"/>
                      </a:endParaRPr>
                    </a:p>
                    <a:p>
                      <a:pPr>
                        <a:buNone/>
                      </a:pPr>
                      <a:r>
                        <a:rPr lang="en-US" altLang="zh-CN" sz="900">
                          <a:latin typeface="Arial" panose="020B0604020202020204" pitchFamily="34" charset="0"/>
                          <a:cs typeface="Arial" panose="020B0604020202020204" pitchFamily="34" charset="0"/>
                        </a:rPr>
                        <a:t>NG-RAN to be configured with a slice availability on a per-cell basis and inform AMF and other gNBs in NGAP messages.</a:t>
                      </a:r>
                    </a:p>
                    <a:p>
                      <a:pPr>
                        <a:buNone/>
                      </a:pPr>
                      <a:r>
                        <a:rPr lang="en-US" altLang="zh-CN" sz="900" b="1" u="sng">
                          <a:latin typeface="Arial" panose="020B0604020202020204" pitchFamily="34" charset="0"/>
                          <a:cs typeface="Arial" panose="020B0604020202020204" pitchFamily="34" charset="0"/>
                        </a:rPr>
                        <a:t>Solution#29 and others:</a:t>
                      </a:r>
                      <a:endParaRPr lang="en-US" altLang="zh-CN" sz="900">
                        <a:latin typeface="Arial" panose="020B0604020202020204" pitchFamily="34" charset="0"/>
                        <a:cs typeface="Arial" panose="020B0604020202020204" pitchFamily="34" charset="0"/>
                      </a:endParaRPr>
                    </a:p>
                    <a:p>
                      <a:pPr>
                        <a:buNone/>
                      </a:pPr>
                      <a:r>
                        <a:rPr lang="en-US" altLang="zh-CN" sz="900">
                          <a:latin typeface="Arial" panose="020B0604020202020204" pitchFamily="34" charset="0"/>
                          <a:cs typeface="Arial" panose="020B0604020202020204" pitchFamily="34" charset="0"/>
                        </a:rPr>
                        <a:t>The NG-RAN receives the partially allowed S-NSSAIs in addition to the Allowed NSSAI and trigger handover procedure to a supporting TAI of the partially allowed S-NSSAIs to enable the support of the maximum number of S-NSSAIs in the Allowed and partly allowed S-NSSAIs lists. </a:t>
                      </a:r>
                    </a:p>
                    <a:p>
                      <a:pPr>
                        <a:buNone/>
                      </a:pPr>
                      <a:r>
                        <a:rPr lang="en-US" altLang="zh-CN" sz="900" b="1" u="sng">
                          <a:latin typeface="Arial" panose="020B0604020202020204" pitchFamily="34" charset="0"/>
                          <a:cs typeface="Arial" panose="020B0604020202020204" pitchFamily="34" charset="0"/>
                          <a:sym typeface="+mn-ea"/>
                        </a:rPr>
                        <a:t>Solution#45:</a:t>
                      </a:r>
                      <a:endParaRPr lang="en-US" altLang="zh-CN" sz="900">
                        <a:latin typeface="Arial" panose="020B0604020202020204" pitchFamily="34" charset="0"/>
                        <a:cs typeface="Arial" panose="020B0604020202020204" pitchFamily="34" charset="0"/>
                      </a:endParaRPr>
                    </a:p>
                    <a:p>
                      <a:pPr>
                        <a:buNone/>
                      </a:pPr>
                      <a:r>
                        <a:rPr lang="en-US" altLang="zh-CN" sz="900">
                          <a:latin typeface="Arial" panose="020B0604020202020204" pitchFamily="34" charset="0"/>
                          <a:cs typeface="Arial" panose="020B0604020202020204" pitchFamily="34" charset="0"/>
                        </a:rPr>
                        <a:t>Prevent the UE from entering into a cell belonging to the CSANS unnecessarily when any PDU session related to the S-NSSAI has an active user plane.</a:t>
                      </a:r>
                    </a:p>
                    <a:p>
                      <a:pPr>
                        <a:buNone/>
                      </a:pPr>
                      <a:r>
                        <a:rPr lang="en-US" altLang="zh-CN" sz="900">
                          <a:latin typeface="Arial" panose="020B0604020202020204" pitchFamily="34" charset="0"/>
                          <a:cs typeface="Arial" panose="020B0604020202020204" pitchFamily="34" charset="0"/>
                        </a:rPr>
                        <a:t>Keep the configuration of the Constrained Service Area information.</a:t>
                      </a:r>
                    </a:p>
                  </a:txBody>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2"/>
          </p:nvPr>
        </p:nvSpPr>
        <p:spPr>
          <a:xfrm>
            <a:off x="172720" y="902970"/>
            <a:ext cx="8971280" cy="4044950"/>
          </a:xfrm>
        </p:spPr>
        <p:txBody>
          <a:bodyPr/>
          <a:lstStyle/>
          <a:p>
            <a:pPr lvl="0">
              <a:lnSpc>
                <a:spcPct val="107000"/>
              </a:lnSpc>
              <a:spcAft>
                <a:spcPts val="800"/>
              </a:spcAft>
              <a:tabLst>
                <a:tab pos="457200" algn="l"/>
              </a:tabLst>
            </a:pPr>
            <a:r>
              <a:rPr kumimoji="0" lang="en-US" sz="1400" b="1">
                <a:solidFill>
                  <a:schemeClr val="tx1"/>
                </a:solidFill>
                <a:ea typeface="微软雅黑" panose="020B0503020204020204" charset="-122"/>
                <a:sym typeface="+mn-ea"/>
              </a:rPr>
              <a:t>Observation:</a:t>
            </a:r>
            <a:r>
              <a:rPr lang="en-US" sz="1400">
                <a:effectLst/>
                <a:ea typeface="Calibri" panose="020F0502020204030204" pitchFamily="34" charset="0"/>
                <a:sym typeface="+mn-ea"/>
              </a:rPr>
              <a:t> </a:t>
            </a:r>
            <a:r>
              <a:rPr kumimoji="0" lang="en-US" sz="1400">
                <a:solidFill>
                  <a:schemeClr val="tx1"/>
                </a:solidFill>
                <a:ea typeface="微软雅黑" panose="020B0503020204020204" charset="-122"/>
                <a:sym typeface="+mn-ea"/>
              </a:rPr>
              <a:t>Clear impact on RAN can be seen from the key issues and solutions in Rel-18 FS_eNS_Ph3 study in SA2.</a:t>
            </a:r>
          </a:p>
          <a:p>
            <a:pPr lvl="0">
              <a:lnSpc>
                <a:spcPct val="107000"/>
              </a:lnSpc>
              <a:spcAft>
                <a:spcPts val="800"/>
              </a:spcAft>
              <a:tabLst>
                <a:tab pos="457200" algn="l"/>
              </a:tabLst>
            </a:pPr>
            <a:r>
              <a:rPr kumimoji="0" lang="en-US" sz="1400" b="1">
                <a:solidFill>
                  <a:schemeClr val="tx1"/>
                </a:solidFill>
                <a:ea typeface="微软雅黑" panose="020B0503020204020204" charset="-122"/>
                <a:sym typeface="+mn-ea"/>
              </a:rPr>
              <a:t>Proposal: </a:t>
            </a:r>
            <a:r>
              <a:rPr kumimoji="0" lang="en-US" sz="1400">
                <a:solidFill>
                  <a:schemeClr val="tx1"/>
                </a:solidFill>
                <a:ea typeface="微软雅黑" panose="020B0503020204020204" charset="-122"/>
                <a:sym typeface="+mn-ea"/>
              </a:rPr>
              <a:t>A WI with study phase is required in Rel-18 late package to address the corresponding impact on RAN and some R17 leftover issues with the following objectives:</a:t>
            </a:r>
            <a:endParaRPr kumimoji="0" lang="en-US" sz="1600">
              <a:solidFill>
                <a:schemeClr val="tx1"/>
              </a:solidFill>
              <a:ea typeface="微软雅黑" panose="020B0503020204020204" charset="-122"/>
              <a:sym typeface="+mn-ea"/>
            </a:endParaRPr>
          </a:p>
          <a:p>
            <a:pPr lvl="1">
              <a:lnSpc>
                <a:spcPct val="107000"/>
              </a:lnSpc>
              <a:spcAft>
                <a:spcPts val="800"/>
              </a:spcAft>
              <a:tabLst>
                <a:tab pos="457200" algn="l"/>
              </a:tabLst>
            </a:pPr>
            <a:r>
              <a:rPr lang="en-GB" altLang="zh-CN" sz="1200">
                <a:solidFill>
                  <a:schemeClr val="tx1"/>
                </a:solidFill>
                <a:effectLst/>
                <a:ea typeface="Times New Roman" panose="02020603050405020304" pitchFamily="18" charset="0"/>
                <a:cs typeface="Arial" panose="020B0604020202020204" pitchFamily="34" charset="0"/>
                <a:sym typeface="+mn-ea"/>
              </a:rPr>
              <a:t>Further enhancement on RAN support of slicing, including</a:t>
            </a:r>
            <a:r>
              <a:rPr lang="en-US" altLang="en-GB" sz="1200">
                <a:solidFill>
                  <a:schemeClr val="tx1"/>
                </a:solidFill>
                <a:effectLst/>
                <a:ea typeface="Times New Roman" panose="02020603050405020304" pitchFamily="18" charset="0"/>
                <a:cs typeface="Arial" panose="020B0604020202020204" pitchFamily="34" charset="0"/>
                <a:sym typeface="+mn-ea"/>
              </a:rPr>
              <a:t>:</a:t>
            </a:r>
          </a:p>
          <a:p>
            <a:pPr lvl="2">
              <a:lnSpc>
                <a:spcPct val="107000"/>
              </a:lnSpc>
              <a:spcAft>
                <a:spcPts val="800"/>
              </a:spcAft>
              <a:tabLst>
                <a:tab pos="457200" algn="l"/>
              </a:tabLst>
            </a:pPr>
            <a:r>
              <a:rPr lang="en-US" altLang="en-GB" sz="1100">
                <a:solidFill>
                  <a:schemeClr val="tx1"/>
                </a:solidFill>
                <a:effectLst/>
                <a:latin typeface="Arial" panose="020B0604020202020204" pitchFamily="34" charset="0"/>
                <a:ea typeface="Times New Roman" panose="02020603050405020304" pitchFamily="18" charset="0"/>
                <a:cs typeface="Arial" panose="020B0604020202020204" pitchFamily="34" charset="0"/>
                <a:sym typeface="+mn-ea"/>
              </a:rPr>
              <a:t>Specify mechanisms and signalling to support MT triggered slice aware cell reselection and slice based random access. [RAN2]</a:t>
            </a:r>
          </a:p>
          <a:p>
            <a:pPr lvl="2">
              <a:lnSpc>
                <a:spcPct val="107000"/>
              </a:lnSpc>
              <a:spcAft>
                <a:spcPts val="800"/>
              </a:spcAft>
              <a:tabLst>
                <a:tab pos="457200" algn="l"/>
              </a:tabLst>
            </a:pPr>
            <a:r>
              <a:rPr lang="en-US" altLang="en-GB" sz="1100">
                <a:solidFill>
                  <a:schemeClr val="tx1"/>
                </a:solidFill>
                <a:effectLst/>
                <a:latin typeface="Arial" panose="020B0604020202020204" pitchFamily="34" charset="0"/>
                <a:ea typeface="Times New Roman" panose="02020603050405020304" pitchFamily="18" charset="0"/>
                <a:cs typeface="Arial" panose="020B0604020202020204" pitchFamily="34" charset="0"/>
                <a:sym typeface="+mn-ea"/>
              </a:rPr>
              <a:t>For non-supported slice by the serving cell, specify mechanism to support UE to access to the intended slice by setting up DC or CA. [RAN2, RAN3]</a:t>
            </a:r>
            <a:endParaRPr lang="en-US" altLang="en-GB" sz="1200">
              <a:solidFill>
                <a:schemeClr val="tx1"/>
              </a:solidFill>
              <a:effectLst/>
              <a:ea typeface="Times New Roman" panose="02020603050405020304" pitchFamily="18" charset="0"/>
              <a:cs typeface="Arial" panose="020B0604020202020204" pitchFamily="34" charset="0"/>
              <a:sym typeface="+mn-ea"/>
            </a:endParaRPr>
          </a:p>
          <a:p>
            <a:pPr lvl="1">
              <a:lnSpc>
                <a:spcPct val="107000"/>
              </a:lnSpc>
              <a:spcAft>
                <a:spcPts val="800"/>
              </a:spcAft>
              <a:tabLst>
                <a:tab pos="457200" algn="l"/>
              </a:tabLst>
            </a:pPr>
            <a:r>
              <a:rPr lang="en-GB" altLang="zh-CN" sz="1200">
                <a:solidFill>
                  <a:schemeClr val="tx1"/>
                </a:solidFill>
                <a:effectLst/>
                <a:ea typeface="Times New Roman" panose="02020603050405020304" pitchFamily="18" charset="0"/>
                <a:cs typeface="Arial" panose="020B0604020202020204" pitchFamily="34" charset="0"/>
                <a:sym typeface="+mn-ea"/>
              </a:rPr>
              <a:t>Study the RAN impacts of SA2 slicing enhancement in Rel-18, and specify the corresponding signa</a:t>
            </a:r>
            <a:r>
              <a:rPr lang="en-US" altLang="en-GB" sz="1200">
                <a:solidFill>
                  <a:schemeClr val="tx1"/>
                </a:solidFill>
                <a:effectLst/>
                <a:ea typeface="Times New Roman" panose="02020603050405020304" pitchFamily="18" charset="0"/>
                <a:cs typeface="Arial" panose="020B0604020202020204" pitchFamily="34" charset="0"/>
                <a:sym typeface="+mn-ea"/>
              </a:rPr>
              <a:t>l</a:t>
            </a:r>
            <a:r>
              <a:rPr lang="en-GB" altLang="zh-CN" sz="1200">
                <a:solidFill>
                  <a:schemeClr val="tx1"/>
                </a:solidFill>
                <a:effectLst/>
                <a:ea typeface="Times New Roman" panose="02020603050405020304" pitchFamily="18" charset="0"/>
                <a:cs typeface="Arial" panose="020B0604020202020204" pitchFamily="34" charset="0"/>
                <a:sym typeface="+mn-ea"/>
              </a:rPr>
              <a:t>ling if required:</a:t>
            </a:r>
            <a:endParaRPr lang="en-US" altLang="zh-CN" sz="1200">
              <a:solidFill>
                <a:schemeClr val="tx1"/>
              </a:solidFill>
              <a:effectLst/>
              <a:ea typeface="Times New Roman" panose="02020603050405020304" pitchFamily="18" charset="0"/>
              <a:cs typeface="Arial" panose="020B0604020202020204" pitchFamily="34" charset="0"/>
              <a:sym typeface="+mn-ea"/>
            </a:endParaRPr>
          </a:p>
          <a:p>
            <a:pPr marL="658495" lvl="2" indent="0">
              <a:lnSpc>
                <a:spcPct val="107000"/>
              </a:lnSpc>
              <a:spcAft>
                <a:spcPts val="800"/>
              </a:spcAft>
              <a:buNone/>
              <a:tabLst>
                <a:tab pos="457200" algn="l"/>
              </a:tabLst>
            </a:pPr>
            <a:r>
              <a:rPr sz="1100">
                <a:solidFill>
                  <a:schemeClr val="tx1"/>
                </a:solidFill>
                <a:effectLst/>
                <a:latin typeface="Arial" panose="020B0604020202020204" pitchFamily="34" charset="0"/>
                <a:ea typeface="Times New Roman" panose="02020603050405020304" pitchFamily="18" charset="0"/>
                <a:cs typeface="Arial" panose="020B0604020202020204" pitchFamily="34" charset="0"/>
                <a:sym typeface="+mn-ea"/>
              </a:rPr>
              <a:t>NOTE: To be updated in RAN#98 based on the conclusion from SA2 SI.</a:t>
            </a:r>
          </a:p>
          <a:p>
            <a:pPr lvl="2">
              <a:lnSpc>
                <a:spcPct val="107000"/>
              </a:lnSpc>
              <a:spcAft>
                <a:spcPts val="800"/>
              </a:spcAft>
              <a:tabLst>
                <a:tab pos="457200" algn="l"/>
              </a:tabLst>
            </a:pPr>
            <a:r>
              <a:rPr lang="zh-CN" alt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rPr>
              <a:t>For non-supported slice by target NG-RAN node in case of inter-RA mobility scenario, </a:t>
            </a:r>
            <a:r>
              <a:rPr lang="en-US" alt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the RAN impacts of SA2 solutions to provide service continuity</a:t>
            </a:r>
            <a:r>
              <a:rPr lang="zh-CN" alt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rPr>
              <a:t>, </a:t>
            </a:r>
            <a:r>
              <a:rPr lang="en-US" alt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rPr>
              <a:t>and </a:t>
            </a:r>
            <a:r>
              <a:rPr lang="zh-CN" alt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rPr>
              <a:t>specify </a:t>
            </a:r>
            <a:r>
              <a:rPr lang="en-US" alt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rPr>
              <a:t>the corresponding signalling if required</a:t>
            </a:r>
            <a:r>
              <a:rPr lang="zh-CN" alt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rPr>
              <a:t>. [RAN3]</a:t>
            </a:r>
          </a:p>
          <a:p>
            <a:pPr lvl="2">
              <a:lnSpc>
                <a:spcPct val="107000"/>
              </a:lnSpc>
              <a:spcAft>
                <a:spcPts val="800"/>
              </a:spcAft>
              <a:tabLst>
                <a:tab pos="457200" algn="l"/>
              </a:tabLst>
            </a:pPr>
            <a:r>
              <a:rPr lang="en-US" alt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the RAN impacts of the SA2 solutions, and specify the corresponding signalling to support Network Slice Area of Service for services not mapping to existing TAs boundaries and Temporary network slices, if required. [RAN2, RAN3]</a:t>
            </a:r>
            <a:endParaRPr lang="en-US" altLang="zh-CN" sz="1200" dirty="0">
              <a:solidFill>
                <a:schemeClr val="tx1"/>
              </a:solidFill>
              <a:effectLst/>
              <a:ea typeface="等线" panose="02010600030101010101" pitchFamily="2" charset="-122"/>
            </a:endParaRPr>
          </a:p>
          <a:p>
            <a:pPr lvl="2">
              <a:lnSpc>
                <a:spcPct val="107000"/>
              </a:lnSpc>
              <a:spcAft>
                <a:spcPts val="800"/>
              </a:spcAft>
              <a:tabLst>
                <a:tab pos="457200" algn="l"/>
              </a:tabLst>
            </a:pPr>
            <a:endParaRPr lang="zh-CN" altLang="zh-CN" sz="1200" dirty="0">
              <a:effectLst/>
              <a:ea typeface="等线" panose="02010600030101010101" pitchFamily="2" charset="-122"/>
            </a:endParaRPr>
          </a:p>
          <a:p>
            <a:pPr lvl="2">
              <a:lnSpc>
                <a:spcPct val="107000"/>
              </a:lnSpc>
              <a:spcAft>
                <a:spcPts val="800"/>
              </a:spcAft>
              <a:tabLst>
                <a:tab pos="457200" algn="l"/>
              </a:tabLst>
            </a:pPr>
            <a:endParaRPr lang="zh-CN" altLang="zh-CN" sz="1200" dirty="0">
              <a:effectLst/>
              <a:ea typeface="等线" panose="02010600030101010101" pitchFamily="2" charset="-122"/>
            </a:endParaRPr>
          </a:p>
          <a:p>
            <a:pPr lvl="2">
              <a:lnSpc>
                <a:spcPct val="107000"/>
              </a:lnSpc>
              <a:spcAft>
                <a:spcPts val="800"/>
              </a:spcAft>
              <a:tabLst>
                <a:tab pos="457200" algn="l"/>
              </a:tabLst>
            </a:pPr>
            <a:endParaRPr lang="zh-CN" altLang="zh-CN" sz="1200" dirty="0">
              <a:effectLst/>
              <a:ea typeface="等线" panose="02010600030101010101" pitchFamily="2" charset="-122"/>
            </a:endParaRPr>
          </a:p>
          <a:p>
            <a:pPr marL="800100" lvl="1" indent="-342900" hangingPunct="0">
              <a:spcAft>
                <a:spcPts val="600"/>
              </a:spcAft>
              <a:buFont typeface="+mj-lt"/>
              <a:buAutoNum type="alphaLcPeriod"/>
            </a:pPr>
            <a:endParaRPr lang="zh-CN" altLang="zh-CN" sz="1200" dirty="0">
              <a:effectLst/>
              <a:ea typeface="等线" panose="02010600030101010101" pitchFamily="2" charset="-122"/>
            </a:endParaRPr>
          </a:p>
          <a:p>
            <a:pPr marL="0" lvl="0" indent="0" hangingPunct="0">
              <a:spcAft>
                <a:spcPts val="600"/>
              </a:spcAft>
              <a:buFont typeface="+mj-lt"/>
              <a:buNone/>
            </a:pPr>
            <a:endParaRPr lang="en-GB" altLang="zh-CN" sz="1440" kern="1200">
              <a:effectLst/>
              <a:ea typeface="Times New Roman" panose="02020603050405020304" pitchFamily="18" charset="0"/>
            </a:endParaRPr>
          </a:p>
          <a:p>
            <a:pPr marL="800100" lvl="1" indent="-342900" hangingPunct="0">
              <a:spcAft>
                <a:spcPts val="600"/>
              </a:spcAft>
              <a:buFont typeface="+mj-lt"/>
              <a:buAutoNum type="alphaLcPeriod"/>
            </a:pPr>
            <a:endParaRPr lang="zh-CN" altLang="zh-CN" sz="1160" dirty="0">
              <a:effectLst/>
              <a:ea typeface="等线" panose="02010600030101010101" pitchFamily="2" charset="-122"/>
            </a:endParaRPr>
          </a:p>
          <a:p>
            <a:pPr lvl="0">
              <a:lnSpc>
                <a:spcPct val="107000"/>
              </a:lnSpc>
              <a:spcAft>
                <a:spcPts val="800"/>
              </a:spcAft>
              <a:tabLst>
                <a:tab pos="457200" algn="l"/>
              </a:tabLst>
            </a:pPr>
            <a:endParaRPr lang="en-US" sz="1165"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spcAft>
                <a:spcPts val="800"/>
              </a:spcAft>
              <a:buFont typeface="Arial" panose="020B0604020202020204" pitchFamily="34" charset="0"/>
              <a:buNone/>
              <a:tabLst>
                <a:tab pos="457200" algn="l"/>
              </a:tabLst>
            </a:pPr>
            <a:r>
              <a:rPr lang="en-US" sz="1165" dirty="0">
                <a:effectLst/>
                <a:latin typeface="Calibri" panose="020F0502020204030204" pitchFamily="34" charset="0"/>
                <a:ea typeface="Calibri" panose="020F0502020204030204" pitchFamily="34" charset="0"/>
                <a:cs typeface="Times New Roman" panose="02020603050405020304" pitchFamily="18" charset="0"/>
              </a:rPr>
              <a:t> </a:t>
            </a:r>
            <a:endParaRPr lang="en-GB" sz="1000" dirty="0">
              <a:latin typeface="Calibri" panose="020F0502020204030204" pitchFamily="34" charset="0"/>
              <a:cs typeface="Times New Roman" panose="02020603050405020304" pitchFamily="18" charset="0"/>
            </a:endParaRPr>
          </a:p>
          <a:p>
            <a:pPr marL="457200" lvl="1" indent="0">
              <a:lnSpc>
                <a:spcPct val="107000"/>
              </a:lnSpc>
              <a:spcAft>
                <a:spcPts val="800"/>
              </a:spcAft>
              <a:buNone/>
              <a:tabLst>
                <a:tab pos="914400" algn="l"/>
              </a:tabLs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标题 2"/>
          <p:cNvSpPr>
            <a:spLocks noGrp="1"/>
          </p:cNvSpPr>
          <p:nvPr>
            <p:ph type="title"/>
          </p:nvPr>
        </p:nvSpPr>
        <p:spPr>
          <a:xfrm>
            <a:off x="203835" y="179070"/>
            <a:ext cx="8940165" cy="723900"/>
          </a:xfrm>
        </p:spPr>
        <p:txBody>
          <a:bodyPr/>
          <a:lstStyle/>
          <a:p>
            <a:r>
              <a:rPr lang="en-US" altLang="zh-CN">
                <a:sym typeface="+mn-ea"/>
              </a:rPr>
              <a:t>Proposal on further enhancement of RAN slicing in Rel-18</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Thanks!</a:t>
            </a:r>
            <a:endParaRPr lang="zh-CN" altLang="en-US" dirty="0"/>
          </a:p>
        </p:txBody>
      </p:sp>
    </p:spTree>
  </p:cSld>
  <p:clrMapOvr>
    <a:masterClrMapping/>
  </p:clrMapOvr>
</p:sld>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ZTE-内部公开-16X9</Template>
  <TotalTime>0</TotalTime>
  <Words>709</Words>
  <Application>Microsoft Office PowerPoint</Application>
  <PresentationFormat>全屏显示(16:9)</PresentationFormat>
  <Paragraphs>71</Paragraphs>
  <Slides>6</Slides>
  <Notes>4</Notes>
  <HiddenSlides>0</HiddenSlides>
  <MMClips>0</MMClips>
  <ScaleCrop>false</ScaleCrop>
  <HeadingPairs>
    <vt:vector size="8" baseType="variant">
      <vt:variant>
        <vt:lpstr>已用的字体</vt:lpstr>
      </vt:variant>
      <vt:variant>
        <vt:i4>12</vt:i4>
      </vt:variant>
      <vt:variant>
        <vt:lpstr>主题</vt:lpstr>
      </vt:variant>
      <vt:variant>
        <vt:i4>9</vt:i4>
      </vt:variant>
      <vt:variant>
        <vt:lpstr>幻灯片标题</vt:lpstr>
      </vt:variant>
      <vt:variant>
        <vt:i4>6</vt:i4>
      </vt:variant>
      <vt:variant>
        <vt:lpstr>自定义放映</vt:lpstr>
      </vt:variant>
      <vt:variant>
        <vt:i4>1</vt:i4>
      </vt:variant>
    </vt:vector>
  </HeadingPairs>
  <TitlesOfParts>
    <vt:vector size="28" baseType="lpstr">
      <vt:lpstr>Batang</vt:lpstr>
      <vt:lpstr>Heiti SC Light</vt:lpstr>
      <vt:lpstr>MS PGothic</vt:lpstr>
      <vt:lpstr>等线</vt:lpstr>
      <vt:lpstr>黑体</vt:lpstr>
      <vt:lpstr>宋体</vt:lpstr>
      <vt:lpstr>微软雅黑</vt:lpstr>
      <vt:lpstr>Arial</vt:lpstr>
      <vt:lpstr>Calibri</vt:lpstr>
      <vt:lpstr>Impact</vt:lpstr>
      <vt:lpstr>Times New Roman</vt:lpstr>
      <vt:lpstr>Wingdings</vt:lpstr>
      <vt:lpstr>ZTE-内部公开-16X9</vt:lpstr>
      <vt:lpstr>目录</vt:lpstr>
      <vt:lpstr>正文</vt:lpstr>
      <vt:lpstr>封底</vt:lpstr>
      <vt:lpstr>1_正文</vt:lpstr>
      <vt:lpstr>ZTE-For All Readers-16X9</vt:lpstr>
      <vt:lpstr>FDD产品线2015 PPT模板_169_EN</vt:lpstr>
      <vt:lpstr>ZTE-Confidential-16X9</vt:lpstr>
      <vt:lpstr>2_正文</vt:lpstr>
      <vt:lpstr>PowerPoint 演示文稿</vt:lpstr>
      <vt:lpstr>Rel-18 network slicing progress in SA2</vt:lpstr>
      <vt:lpstr>Key issues in FS_eNS_Ph3 with potential RAN impact (1)</vt:lpstr>
      <vt:lpstr>Key issues in FS_eNS_Ph3 with potential RAN impact (2)</vt:lpstr>
      <vt:lpstr>Proposal on further enhancement of RAN slicing in Rel-18</vt:lpstr>
      <vt:lpstr>Thanks!</vt:lpstr>
      <vt:lpstr>自定义放映 1</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WPG</dc:creator>
  <cp:lastModifiedBy>ZTE-LRY</cp:lastModifiedBy>
  <cp:revision>2239</cp:revision>
  <dcterms:created xsi:type="dcterms:W3CDTF">2015-07-14T07:21:00Z</dcterms:created>
  <dcterms:modified xsi:type="dcterms:W3CDTF">2022-09-05T16:27:13Z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ies>
</file>