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bookmarkIdSeed="4">
  <p:sldMasterIdLst>
    <p:sldMasterId id="2147483660" r:id="rId1"/>
    <p:sldMasterId id="2147483672" r:id="rId2"/>
  </p:sldMasterIdLst>
  <p:notesMasterIdLst>
    <p:notesMasterId r:id="rId10"/>
  </p:notesMasterIdLst>
  <p:handoutMasterIdLst>
    <p:handoutMasterId r:id="rId11"/>
  </p:handoutMasterIdLst>
  <p:sldIdLst>
    <p:sldId id="373" r:id="rId3"/>
    <p:sldId id="388" r:id="rId4"/>
    <p:sldId id="395" r:id="rId5"/>
    <p:sldId id="394" r:id="rId6"/>
    <p:sldId id="396" r:id="rId7"/>
    <p:sldId id="389" r:id="rId8"/>
    <p:sldId id="352" r:id="rId9"/>
  </p:sldIdLst>
  <p:sldSz cx="9144000" cy="5143500" type="screen16x9"/>
  <p:notesSz cx="7010400" cy="92964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000066"/>
    <a:srgbClr val="001236"/>
    <a:srgbClr val="2409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293" autoAdjust="0"/>
    <p:restoredTop sz="96625" autoAdjust="0"/>
  </p:normalViewPr>
  <p:slideViewPr>
    <p:cSldViewPr>
      <p:cViewPr>
        <p:scale>
          <a:sx n="125" d="100"/>
          <a:sy n="125" d="100"/>
        </p:scale>
        <p:origin x="-1848" y="-54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31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E4B23A-6E3F-4B3E-93D6-273D9CCCF18C}" type="datetimeFigureOut">
              <a:rPr lang="en-US" smtClean="0"/>
              <a:pPr/>
              <a:t>9/5/2022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5F2AFD-A31E-4510-8BD1-6A174632FA3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55618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60967FE-9547-433B-9A32-E653B7554F8B}" type="datetimeFigureOut">
              <a:rPr lang="zh-CN" altLang="en-US" smtClean="0"/>
              <a:pPr/>
              <a:t>2022/9/5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F296132-7430-4C93-B37D-4FE1F71F2B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0032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06400" y="696913"/>
            <a:ext cx="619760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FC3696B-CE47-47B8-9542-E3B74555FAC8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ED260-4EAD-4D2D-81E2-B6A0E2F09DE8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1968" y="2733768"/>
            <a:ext cx="7772400" cy="832489"/>
          </a:xfrm>
        </p:spPr>
        <p:txBody>
          <a:bodyPr>
            <a:normAutofit/>
          </a:bodyPr>
          <a:lstStyle>
            <a:lvl1pPr algn="l"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504" y="3705876"/>
            <a:ext cx="8928992" cy="648072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222222"/>
                </a:solidFill>
                <a:latin typeface="黑体" pitchFamily="2" charset="-122"/>
                <a:ea typeface="黑体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897565"/>
            <a:ext cx="2057400" cy="369705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897565"/>
            <a:ext cx="6019800" cy="369705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1968" y="2733768"/>
            <a:ext cx="7772400" cy="832489"/>
          </a:xfrm>
        </p:spPr>
        <p:txBody>
          <a:bodyPr>
            <a:normAutofit/>
          </a:bodyPr>
          <a:lstStyle>
            <a:lvl1pPr algn="l"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504" y="3705876"/>
            <a:ext cx="8928992" cy="648072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222222"/>
                </a:solidFill>
                <a:latin typeface="黑体" pitchFamily="2" charset="-122"/>
                <a:ea typeface="黑体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10386B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51571"/>
            <a:ext cx="4038600" cy="364305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51571"/>
            <a:ext cx="4038600" cy="364305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897564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491631"/>
            <a:ext cx="4040188" cy="31029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897564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491631"/>
            <a:ext cx="4041775" cy="31029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5" y="951570"/>
            <a:ext cx="3008313" cy="54750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951571"/>
            <a:ext cx="5111750" cy="364305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545637"/>
            <a:ext cx="3008313" cy="304898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951570"/>
            <a:ext cx="5486400" cy="259411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001236"/>
                </a:solidFill>
              </a:defRPr>
            </a:lvl1pPr>
            <a:lvl2pPr>
              <a:defRPr sz="1800">
                <a:solidFill>
                  <a:srgbClr val="240967"/>
                </a:solidFill>
              </a:defRPr>
            </a:lvl2pPr>
            <a:lvl3pPr>
              <a:defRPr sz="1400">
                <a:solidFill>
                  <a:srgbClr val="7030A0"/>
                </a:solidFill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10386B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897565"/>
            <a:ext cx="2057400" cy="369705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897565"/>
            <a:ext cx="6019800" cy="369705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51571"/>
            <a:ext cx="4038600" cy="364305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51571"/>
            <a:ext cx="4038600" cy="364305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897564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491631"/>
            <a:ext cx="4040188" cy="31029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897564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491631"/>
            <a:ext cx="4041775" cy="31029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5" y="951570"/>
            <a:ext cx="3008313" cy="54750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951571"/>
            <a:ext cx="5111750" cy="364305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545637"/>
            <a:ext cx="3008313" cy="304898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951570"/>
            <a:ext cx="5486400" cy="259411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141480"/>
            <a:ext cx="8229600" cy="5835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951571"/>
            <a:ext cx="8229600" cy="36430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532440" y="4767263"/>
            <a:ext cx="37038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063A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黑体" pitchFamily="2" charset="-122"/>
          <a:ea typeface="黑体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141480"/>
            <a:ext cx="8229600" cy="5835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951571"/>
            <a:ext cx="8229600" cy="36430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532440" y="4767263"/>
            <a:ext cx="37038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063A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黑体" pitchFamily="2" charset="-122"/>
          <a:ea typeface="黑体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359532" y="2139702"/>
            <a:ext cx="8424936" cy="1080120"/>
          </a:xfrm>
        </p:spPr>
        <p:txBody>
          <a:bodyPr rtlCol="0">
            <a:noAutofit/>
          </a:bodyPr>
          <a:lstStyle/>
          <a:p>
            <a:pPr algn="ctr">
              <a:defRPr/>
            </a:pPr>
            <a:r>
              <a:rPr lang="en-US" altLang="zh-CN" sz="2800" dirty="0">
                <a:latin typeface="Arial" pitchFamily="34" charset="0"/>
                <a:cs typeface="Arial" pitchFamily="34" charset="0"/>
              </a:rPr>
              <a:t>Views on WID of Rel-18 eRedCap</a:t>
            </a:r>
            <a:endParaRPr lang="zh-CN" alt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2"/>
          <p:cNvSpPr txBox="1">
            <a:spLocks noChangeArrowheads="1"/>
          </p:cNvSpPr>
          <p:nvPr/>
        </p:nvSpPr>
        <p:spPr bwMode="auto">
          <a:xfrm>
            <a:off x="142875" y="3700213"/>
            <a:ext cx="885825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China </a:t>
            </a:r>
            <a:r>
              <a:rPr lang="en-US" altLang="zh-CN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Academy of Telecommunications Technology (CATT)</a:t>
            </a:r>
          </a:p>
          <a:p>
            <a:r>
              <a:rPr lang="en-US" altLang="zh-CN" b="1" dirty="0">
                <a:solidFill>
                  <a:srgbClr val="0070C0"/>
                </a:solidFill>
                <a:latin typeface="Calibri" pitchFamily="34" charset="0"/>
              </a:rPr>
              <a:t>							</a:t>
            </a:r>
          </a:p>
          <a:p>
            <a:endParaRPr lang="en-US" altLang="zh-CN" b="1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97604E51-4496-4CD8-91BE-D8D2A0417A85}"/>
              </a:ext>
            </a:extLst>
          </p:cNvPr>
          <p:cNvSpPr txBox="1"/>
          <p:nvPr/>
        </p:nvSpPr>
        <p:spPr>
          <a:xfrm>
            <a:off x="170796" y="517474"/>
            <a:ext cx="4257188" cy="800219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fontAlgn="auto" hangingPunct="1">
              <a:spcBef>
                <a:spcPts val="0"/>
              </a:spcBef>
              <a:spcAft>
                <a:spcPts val="0"/>
              </a:spcAft>
              <a:tabLst>
                <a:tab pos="360045" algn="l"/>
              </a:tabLst>
            </a:pPr>
            <a:r>
              <a:rPr lang="en-GB" sz="14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3GPP TSG RAN Meeting #</a:t>
            </a:r>
            <a:r>
              <a:rPr lang="en-GB" sz="1400" b="1" dirty="0" smtClean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97</a:t>
            </a:r>
            <a:r>
              <a:rPr lang="en-US" altLang="zh-CN" sz="1400" b="1" dirty="0" smtClean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-e</a:t>
            </a:r>
            <a:r>
              <a:rPr lang="en-GB" sz="14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</a:t>
            </a:r>
            <a:endParaRPr lang="en-US" sz="1400" dirty="0">
              <a:solidFill>
                <a:schemeClr val="bg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0" hangingPunct="0">
              <a:spcBef>
                <a:spcPts val="0"/>
              </a:spcBef>
              <a:spcAft>
                <a:spcPts val="900"/>
              </a:spcAft>
              <a:tabLst>
                <a:tab pos="360045" algn="l"/>
              </a:tabLst>
            </a:pPr>
            <a:r>
              <a:rPr lang="en-GB" sz="14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Electronic Meeting, </a:t>
            </a:r>
            <a:r>
              <a:rPr lang="en-US" altLang="zh-CN" sz="1400" b="1" dirty="0" smtClean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September</a:t>
            </a:r>
            <a:r>
              <a:rPr lang="en-GB" sz="1400" b="1" dirty="0" smtClean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12</a:t>
            </a:r>
            <a:r>
              <a:rPr lang="en-GB" sz="1400" b="1" baseline="30000" dirty="0" smtClean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</a:t>
            </a:r>
            <a:r>
              <a:rPr lang="en-GB" sz="1400" b="1" dirty="0" smtClean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 </a:t>
            </a:r>
            <a:r>
              <a:rPr lang="en-GB" sz="14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 </a:t>
            </a:r>
            <a:r>
              <a:rPr lang="en-GB" sz="1400" b="1" dirty="0" smtClean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16</a:t>
            </a:r>
            <a:r>
              <a:rPr lang="en-US" altLang="zh-CN" sz="1400" b="1" baseline="30000" dirty="0" err="1" smtClean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</a:t>
            </a:r>
            <a:r>
              <a:rPr lang="en-GB" sz="1400" b="1" dirty="0" smtClean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, 202</a:t>
            </a:r>
            <a:r>
              <a:rPr lang="en-US" sz="1400" b="1" dirty="0" smtClean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</a:t>
            </a:r>
            <a:endParaRPr lang="en-US" sz="1400" dirty="0">
              <a:solidFill>
                <a:schemeClr val="bg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0" hangingPunct="0">
              <a:spcBef>
                <a:spcPts val="0"/>
              </a:spcBef>
              <a:spcAft>
                <a:spcPts val="900"/>
              </a:spcAft>
              <a:tabLst>
                <a:tab pos="360045" algn="l"/>
              </a:tabLst>
            </a:pPr>
            <a:r>
              <a:rPr lang="en-GB" sz="105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en-US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A4E31812-7109-46D1-A881-5C42FBEAB8D4}"/>
              </a:ext>
            </a:extLst>
          </p:cNvPr>
          <p:cNvSpPr txBox="1"/>
          <p:nvPr/>
        </p:nvSpPr>
        <p:spPr>
          <a:xfrm>
            <a:off x="7524328" y="517474"/>
            <a:ext cx="1260140" cy="307777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tabLst>
                <a:tab pos="360045" algn="l"/>
              </a:tabLst>
            </a:pPr>
            <a:r>
              <a:rPr lang="en-GB" sz="14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RP-222391</a:t>
            </a:r>
          </a:p>
        </p:txBody>
      </p:sp>
    </p:spTree>
    <p:extLst>
      <p:ext uri="{BB962C8B-B14F-4D97-AF65-F5344CB8AC3E}">
        <p14:creationId xmlns:p14="http://schemas.microsoft.com/office/powerpoint/2010/main" val="2888269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sz="3600" b="1" dirty="0" smtClean="0">
                <a:latin typeface="+mn-lt"/>
                <a:cs typeface="Arial" pitchFamily="34" charset="0"/>
              </a:rPr>
              <a:t>Background</a:t>
            </a:r>
            <a:endParaRPr lang="en-US" sz="3600" b="1" dirty="0">
              <a:latin typeface="+mn-lt"/>
              <a:cs typeface="Arial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843558"/>
            <a:ext cx="8229600" cy="3924435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100"/>
              </a:spcAft>
              <a:buClr>
                <a:srgbClr val="0070C0"/>
              </a:buClr>
              <a:buFont typeface="Wingdings" panose="05000000000000000000" pitchFamily="2" charset="2"/>
              <a:buChar char="p"/>
            </a:pPr>
            <a:r>
              <a:rPr lang="en-US" sz="1600" b="1" dirty="0" smtClean="0">
                <a:solidFill>
                  <a:schemeClr val="tx1"/>
                </a:solidFill>
              </a:rPr>
              <a:t>RAN1 </a:t>
            </a:r>
            <a:r>
              <a:rPr lang="en-US" altLang="zh-CN" sz="1600" b="1" dirty="0" smtClean="0">
                <a:solidFill>
                  <a:schemeClr val="tx1"/>
                </a:solidFill>
              </a:rPr>
              <a:t>propose down-selection for potential complexity reduction for Rel-18 eRedCap UE</a:t>
            </a:r>
            <a:endParaRPr lang="en-US" sz="1600" b="1" dirty="0" smtClean="0">
              <a:solidFill>
                <a:schemeClr val="tx1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2</a:t>
            </a:fld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矩形 18"/>
              <p:cNvSpPr/>
              <p:nvPr/>
            </p:nvSpPr>
            <p:spPr>
              <a:xfrm>
                <a:off x="539552" y="1203598"/>
                <a:ext cx="8136904" cy="3607847"/>
              </a:xfrm>
              <a:prstGeom prst="rect">
                <a:avLst/>
              </a:prstGeom>
              <a:ln w="6350">
                <a:solidFill>
                  <a:schemeClr val="tx1"/>
                </a:solidFill>
              </a:ln>
            </p:spPr>
            <p:txBody>
              <a:bodyPr wrap="square">
                <a:spAutoFit/>
              </a:bodyPr>
              <a:lstStyle/>
              <a:p>
                <a:r>
                  <a:rPr lang="en-US" altLang="zh-CN" sz="1100" dirty="0" smtClean="0"/>
                  <a:t>Based on the analysis of the studied UE complexity reduction options, </a:t>
                </a:r>
                <a:r>
                  <a:rPr lang="en-US" altLang="zh-CN" sz="1100" dirty="0">
                    <a:solidFill>
                      <a:srgbClr val="00B0F0"/>
                    </a:solidFill>
                  </a:rPr>
                  <a:t>most companies in RAN1 </a:t>
                </a:r>
                <a:r>
                  <a:rPr lang="en-US" altLang="zh-CN" sz="1100" dirty="0" smtClean="0">
                    <a:solidFill>
                      <a:srgbClr val="00B0F0"/>
                    </a:solidFill>
                  </a:rPr>
                  <a:t>recommend </a:t>
                </a:r>
                <a:r>
                  <a:rPr lang="en-US" altLang="zh-CN" sz="1100" dirty="0">
                    <a:solidFill>
                      <a:srgbClr val="00B0F0"/>
                    </a:solidFill>
                  </a:rPr>
                  <a:t>that a single option is down-selected</a:t>
                </a:r>
                <a:r>
                  <a:rPr lang="en-US" altLang="zh-CN" sz="1100" dirty="0"/>
                  <a:t> from a list of options as the main Rel-18 RedCap UE complexity reduction option at RAN plenary. The list includes the following options.</a:t>
                </a:r>
              </a:p>
              <a:p>
                <a:pPr marL="171450" indent="-171450">
                  <a:buFont typeface="Times" panose="02020603050405020304" pitchFamily="18" charset="0"/>
                  <a:buChar char="‐"/>
                </a:pPr>
                <a:r>
                  <a:rPr lang="en-US" altLang="zh-CN" sz="1100" dirty="0" smtClean="0">
                    <a:solidFill>
                      <a:srgbClr val="00B0F0"/>
                    </a:solidFill>
                  </a:rPr>
                  <a:t>Option </a:t>
                </a:r>
                <a:r>
                  <a:rPr lang="en-US" altLang="zh-CN" sz="1100" dirty="0">
                    <a:solidFill>
                      <a:srgbClr val="00B0F0"/>
                    </a:solidFill>
                  </a:rPr>
                  <a:t>BW3:</a:t>
                </a:r>
              </a:p>
              <a:p>
                <a:pPr marL="628650" lvl="1" indent="-171450">
                  <a:buFont typeface="Arial" panose="020B0604020202020204" pitchFamily="34" charset="0"/>
                  <a:buChar char="•"/>
                </a:pPr>
                <a:r>
                  <a:rPr lang="en-US" altLang="zh-CN" sz="1100" dirty="0" smtClean="0"/>
                  <a:t>5 </a:t>
                </a:r>
                <a:r>
                  <a:rPr lang="en-US" altLang="zh-CN" sz="1100" dirty="0"/>
                  <a:t>MHz BB bandwidth only for PDSCH (for both unicast and broadcast) and PUSCH with 20 MHz RF bandwidth for UL and DL.</a:t>
                </a:r>
              </a:p>
              <a:p>
                <a:pPr marL="628650" lvl="1" indent="-171450">
                  <a:buFont typeface="Arial" panose="020B0604020202020204" pitchFamily="34" charset="0"/>
                  <a:buChar char="•"/>
                </a:pPr>
                <a:r>
                  <a:rPr lang="en-US" altLang="zh-CN" sz="1100" dirty="0" smtClean="0"/>
                  <a:t>The </a:t>
                </a:r>
                <a:r>
                  <a:rPr lang="en-US" altLang="zh-CN" sz="1100" dirty="0"/>
                  <a:t>other physical channels and signals are still allowed to use a BWP up to the 20 MHz maximum UE RF+BB bandwidth.</a:t>
                </a:r>
              </a:p>
              <a:p>
                <a:pPr marL="171450" indent="-171450">
                  <a:buFont typeface="Times" panose="02020603050405020304" pitchFamily="18" charset="0"/>
                  <a:buChar char="‐"/>
                </a:pPr>
                <a:r>
                  <a:rPr lang="en-US" altLang="zh-CN" sz="1100" dirty="0" smtClean="0">
                    <a:solidFill>
                      <a:srgbClr val="00B0F0"/>
                    </a:solidFill>
                  </a:rPr>
                  <a:t>Option </a:t>
                </a:r>
                <a:r>
                  <a:rPr lang="en-US" altLang="zh-CN" sz="1100" dirty="0">
                    <a:solidFill>
                      <a:srgbClr val="00B0F0"/>
                    </a:solidFill>
                  </a:rPr>
                  <a:t>PR3:</a:t>
                </a:r>
              </a:p>
              <a:p>
                <a:pPr marL="628650" lvl="1" indent="-171450">
                  <a:buFont typeface="Arial" panose="020B0604020202020204" pitchFamily="34" charset="0"/>
                  <a:buChar char="•"/>
                </a:pPr>
                <a:r>
                  <a:rPr lang="en-US" altLang="zh-CN" sz="1100" dirty="0" smtClean="0"/>
                  <a:t>Restriction </a:t>
                </a:r>
                <a:r>
                  <a:rPr lang="en-US" altLang="zh-CN" sz="1100" dirty="0"/>
                  <a:t>of maximum number of PRBs for PDSCH and PUSCH.</a:t>
                </a:r>
              </a:p>
              <a:p>
                <a:pPr marL="628650" lvl="1" indent="-171450">
                  <a:buFont typeface="Arial" panose="020B0604020202020204" pitchFamily="34" charset="0"/>
                  <a:buChar char="•"/>
                </a:pPr>
                <a:r>
                  <a:rPr lang="en-US" altLang="zh-CN" sz="1100" dirty="0" smtClean="0"/>
                  <a:t>For </a:t>
                </a:r>
                <a:r>
                  <a:rPr lang="en-US" altLang="zh-CN" sz="1100" dirty="0"/>
                  <a:t>15 kHz SCS, the maximum number of RBs is 25.</a:t>
                </a:r>
              </a:p>
              <a:p>
                <a:pPr marL="628650" lvl="1" indent="-171450">
                  <a:buFont typeface="Arial" panose="020B0604020202020204" pitchFamily="34" charset="0"/>
                  <a:buChar char="•"/>
                </a:pPr>
                <a:r>
                  <a:rPr lang="en-US" altLang="zh-CN" sz="1100" dirty="0" smtClean="0"/>
                  <a:t>For </a:t>
                </a:r>
                <a:r>
                  <a:rPr lang="en-US" altLang="zh-CN" sz="1100" dirty="0"/>
                  <a:t>30 kHz SCS, the maximum number of RBs is 11 or 12.</a:t>
                </a:r>
              </a:p>
              <a:p>
                <a:pPr marL="628650" lvl="1" indent="-171450">
                  <a:buFont typeface="Arial" panose="020B0604020202020204" pitchFamily="34" charset="0"/>
                  <a:buChar char="•"/>
                </a:pPr>
                <a:r>
                  <a:rPr lang="en-US" altLang="zh-CN" sz="1100" dirty="0" smtClean="0"/>
                  <a:t>The </a:t>
                </a:r>
                <a:r>
                  <a:rPr lang="en-US" altLang="zh-CN" sz="1100" dirty="0"/>
                  <a:t>restricted number of PRBs in Option PR3 is a hardcoded limit.</a:t>
                </a:r>
              </a:p>
              <a:p>
                <a:endParaRPr lang="en-US" altLang="zh-CN" sz="1100" dirty="0" smtClean="0"/>
              </a:p>
              <a:p>
                <a:r>
                  <a:rPr lang="en-US" altLang="zh-CN" sz="1100" dirty="0" smtClean="0"/>
                  <a:t>Some </a:t>
                </a:r>
                <a:r>
                  <a:rPr lang="en-US" altLang="zh-CN" sz="1100" dirty="0"/>
                  <a:t>of the companies who participated in the study also wanted to include one or both of the following options in the above list, for RAN plenary to assess the trade-off between degree of complexity reduction and specification impact.</a:t>
                </a:r>
              </a:p>
              <a:p>
                <a:pPr marL="171450" indent="-171450">
                  <a:buFont typeface="Times" panose="02020603050405020304" pitchFamily="18" charset="0"/>
                  <a:buChar char="‐"/>
                </a:pPr>
                <a:r>
                  <a:rPr lang="en-US" altLang="zh-CN" sz="1100" dirty="0"/>
                  <a:t>Option PR1:</a:t>
                </a:r>
              </a:p>
              <a:p>
                <a:pPr marL="628650" lvl="1" indent="-171450">
                  <a:buFont typeface="Arial" panose="020B0604020202020204" pitchFamily="34" charset="0"/>
                  <a:buChar char="•"/>
                </a:pPr>
                <a:r>
                  <a:rPr lang="en-US" altLang="zh-CN" sz="1100" dirty="0" smtClean="0"/>
                  <a:t>Relaxation </a:t>
                </a:r>
                <a:r>
                  <a:rPr lang="en-US" altLang="zh-CN" sz="1100" dirty="0"/>
                  <a:t>of the constraint  </a:t>
                </a:r>
                <a14:m>
                  <m:oMath xmlns:m="http://schemas.openxmlformats.org/officeDocument/2006/math">
                    <m:r>
                      <a:rPr lang="en-US" altLang="zh-CN" sz="1100" i="1">
                        <a:latin typeface="Cambria Math"/>
                      </a:rPr>
                      <m:t>(</m:t>
                    </m:r>
                    <m:sSubSup>
                      <m:sSubSupPr>
                        <m:ctrlPr>
                          <a:rPr lang="zh-CN" altLang="zh-CN" sz="1100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US" altLang="zh-CN" sz="1100" i="1">
                            <a:latin typeface="Cambria Math"/>
                          </a:rPr>
                          <m:t>𝑣</m:t>
                        </m:r>
                      </m:e>
                      <m:sub>
                        <m:r>
                          <a:rPr lang="en-US" altLang="zh-CN" sz="1100" i="1">
                            <a:latin typeface="Cambria Math"/>
                          </a:rPr>
                          <m:t>𝐿𝑎𝑦𝑒𝑟𝑠</m:t>
                        </m:r>
                      </m:sub>
                      <m:sup>
                        <m:d>
                          <m:dPr>
                            <m:ctrlPr>
                              <a:rPr lang="zh-CN" altLang="zh-CN" sz="1100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altLang="zh-CN" sz="1100" i="1">
                                <a:latin typeface="Cambria Math"/>
                              </a:rPr>
                              <m:t>𝑗</m:t>
                            </m:r>
                          </m:e>
                        </m:d>
                      </m:sup>
                    </m:sSubSup>
                    <m:r>
                      <a:rPr lang="en-US" altLang="zh-CN" sz="1100" i="1">
                        <a:latin typeface="Cambria Math"/>
                      </a:rPr>
                      <m:t>⋅</m:t>
                    </m:r>
                    <m:sSubSup>
                      <m:sSubSupPr>
                        <m:ctrlPr>
                          <a:rPr lang="zh-CN" altLang="zh-CN" sz="1100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US" altLang="zh-CN" sz="1100" i="1">
                            <a:latin typeface="Cambria Math"/>
                          </a:rPr>
                          <m:t>𝑄</m:t>
                        </m:r>
                      </m:e>
                      <m:sub>
                        <m:r>
                          <a:rPr lang="en-US" altLang="zh-CN" sz="1100" i="1">
                            <a:latin typeface="Cambria Math"/>
                          </a:rPr>
                          <m:t>𝑚</m:t>
                        </m:r>
                      </m:sub>
                      <m:sup>
                        <m:d>
                          <m:dPr>
                            <m:ctrlPr>
                              <a:rPr lang="zh-CN" altLang="zh-CN" sz="1100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altLang="zh-CN" sz="1100" i="1">
                                <a:latin typeface="Cambria Math"/>
                              </a:rPr>
                              <m:t>𝑗</m:t>
                            </m:r>
                          </m:e>
                        </m:d>
                      </m:sup>
                    </m:sSubSup>
                    <m:r>
                      <a:rPr lang="en-US" altLang="zh-CN" sz="1100" i="1">
                        <a:latin typeface="Cambria Math"/>
                      </a:rPr>
                      <m:t>⋅</m:t>
                    </m:r>
                    <m:sSup>
                      <m:sSupPr>
                        <m:ctrlPr>
                          <a:rPr lang="zh-CN" altLang="zh-CN" sz="11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1100" i="1">
                            <a:latin typeface="Cambria Math"/>
                          </a:rPr>
                          <m:t>𝑓</m:t>
                        </m:r>
                      </m:e>
                      <m:sup>
                        <m:d>
                          <m:dPr>
                            <m:ctrlPr>
                              <a:rPr lang="zh-CN" altLang="zh-CN" sz="1100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altLang="zh-CN" sz="1100" i="1">
                                <a:latin typeface="Cambria Math"/>
                              </a:rPr>
                              <m:t>𝑗</m:t>
                            </m:r>
                          </m:e>
                        </m:d>
                      </m:sup>
                    </m:sSup>
                    <m:r>
                      <a:rPr lang="en-US" altLang="zh-CN" sz="1100" i="1">
                        <a:latin typeface="Cambria Math"/>
                      </a:rPr>
                      <m:t>≥4)</m:t>
                    </m:r>
                  </m:oMath>
                </a14:m>
                <a:r>
                  <a:rPr lang="en-US" altLang="zh-CN" sz="1100" dirty="0" smtClean="0"/>
                  <a:t> </a:t>
                </a:r>
                <a:r>
                  <a:rPr lang="en-US" altLang="zh-CN" sz="1100" dirty="0"/>
                  <a:t>for peak data rate reduction.</a:t>
                </a:r>
              </a:p>
              <a:p>
                <a:pPr marL="628650" lvl="1" indent="-171450">
                  <a:buFont typeface="Arial" panose="020B0604020202020204" pitchFamily="34" charset="0"/>
                  <a:buChar char="•"/>
                </a:pPr>
                <a:r>
                  <a:rPr lang="en-US" altLang="zh-CN" sz="1100" dirty="0" smtClean="0"/>
                  <a:t>The </a:t>
                </a:r>
                <a:r>
                  <a:rPr lang="en-US" altLang="zh-CN" sz="1100" dirty="0"/>
                  <a:t>relaxed constraint is, e.g., 1 (instead of 4).</a:t>
                </a:r>
              </a:p>
              <a:p>
                <a:pPr marL="628650" lvl="1" indent="-171450">
                  <a:buFont typeface="Arial" panose="020B0604020202020204" pitchFamily="34" charset="0"/>
                  <a:buChar char="•"/>
                </a:pPr>
                <a:r>
                  <a:rPr lang="en-US" altLang="zh-CN" sz="1100" dirty="0" smtClean="0"/>
                  <a:t>The </a:t>
                </a:r>
                <a:r>
                  <a:rPr lang="en-US" altLang="zh-CN" sz="1100" dirty="0"/>
                  <a:t>parameters </a:t>
                </a:r>
                <a14:m>
                  <m:oMath xmlns:m="http://schemas.openxmlformats.org/officeDocument/2006/math">
                    <m:r>
                      <a:rPr lang="en-US" altLang="zh-CN" sz="1100" i="1">
                        <a:latin typeface="Cambria Math"/>
                      </a:rPr>
                      <m:t>(</m:t>
                    </m:r>
                    <m:sSubSup>
                      <m:sSubSupPr>
                        <m:ctrlPr>
                          <a:rPr lang="zh-CN" altLang="zh-CN" sz="1100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US" altLang="zh-CN" sz="1100" i="1">
                            <a:latin typeface="Cambria Math"/>
                          </a:rPr>
                          <m:t>𝑣</m:t>
                        </m:r>
                      </m:e>
                      <m:sub>
                        <m:r>
                          <a:rPr lang="en-US" altLang="zh-CN" sz="1100" i="1">
                            <a:latin typeface="Cambria Math"/>
                          </a:rPr>
                          <m:t>𝐿𝑎𝑦𝑒𝑟𝑠</m:t>
                        </m:r>
                      </m:sub>
                      <m:sup>
                        <m:d>
                          <m:dPr>
                            <m:ctrlPr>
                              <a:rPr lang="zh-CN" altLang="zh-CN" sz="1100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altLang="zh-CN" sz="1100" b="0" i="1" smtClean="0">
                                <a:latin typeface="Cambria Math"/>
                              </a:rPr>
                              <m:t>1</m:t>
                            </m:r>
                          </m:e>
                        </m:d>
                      </m:sup>
                    </m:sSubSup>
                    <m:r>
                      <a:rPr lang="en-US" altLang="zh-CN" sz="1100" b="0" i="1" smtClean="0">
                        <a:latin typeface="Cambria Math"/>
                      </a:rPr>
                      <m:t>, </m:t>
                    </m:r>
                    <m:sSubSup>
                      <m:sSubSupPr>
                        <m:ctrlPr>
                          <a:rPr lang="zh-CN" altLang="zh-CN" sz="1100" i="1">
                            <a:latin typeface="Cambria Math"/>
                          </a:rPr>
                        </m:ctrlPr>
                      </m:sSubSupPr>
                      <m:e>
                        <m:r>
                          <a:rPr lang="en-US" altLang="zh-CN" sz="1100" i="1">
                            <a:latin typeface="Cambria Math"/>
                          </a:rPr>
                          <m:t>𝑄</m:t>
                        </m:r>
                      </m:e>
                      <m:sub>
                        <m:r>
                          <a:rPr lang="en-US" altLang="zh-CN" sz="1100" i="1">
                            <a:latin typeface="Cambria Math"/>
                          </a:rPr>
                          <m:t>𝑚</m:t>
                        </m:r>
                      </m:sub>
                      <m:sup>
                        <m:d>
                          <m:dPr>
                            <m:ctrlPr>
                              <a:rPr lang="zh-CN" altLang="zh-CN" sz="1100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altLang="zh-CN" sz="1100" b="0" i="1" smtClean="0">
                                <a:latin typeface="Cambria Math"/>
                              </a:rPr>
                              <m:t>1</m:t>
                            </m:r>
                          </m:e>
                        </m:d>
                      </m:sup>
                    </m:sSubSup>
                    <m:r>
                      <a:rPr lang="en-US" altLang="zh-CN" sz="1100" b="0" i="1" smtClean="0">
                        <a:latin typeface="Cambria Math"/>
                      </a:rPr>
                      <m:t>,</m:t>
                    </m:r>
                    <m:sSup>
                      <m:sSupPr>
                        <m:ctrlPr>
                          <a:rPr lang="zh-CN" altLang="zh-CN" sz="11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sz="1100" i="1">
                            <a:latin typeface="Cambria Math"/>
                          </a:rPr>
                          <m:t>𝑓</m:t>
                        </m:r>
                      </m:e>
                      <m:sup>
                        <m:d>
                          <m:dPr>
                            <m:ctrlPr>
                              <a:rPr lang="zh-CN" altLang="zh-CN" sz="1100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US" altLang="zh-CN" sz="1100" b="0" i="1" smtClean="0">
                                <a:latin typeface="Cambria Math"/>
                              </a:rPr>
                              <m:t>1</m:t>
                            </m:r>
                          </m:e>
                        </m:d>
                      </m:sup>
                    </m:sSup>
                    <m:r>
                      <a:rPr lang="en-US" altLang="zh-CN" sz="1100" i="1">
                        <a:latin typeface="Cambria Math"/>
                      </a:rPr>
                      <m:t>)</m:t>
                    </m:r>
                  </m:oMath>
                </a14:m>
                <a:r>
                  <a:rPr lang="en-US" altLang="zh-CN" sz="1100" dirty="0"/>
                  <a:t> </a:t>
                </a:r>
                <a:r>
                  <a:rPr lang="en-US" altLang="zh-CN" sz="1100" dirty="0" smtClean="0"/>
                  <a:t>[</a:t>
                </a:r>
                <a:r>
                  <a:rPr lang="en-US" altLang="zh-CN" sz="1100" dirty="0"/>
                  <a:t>38.306] can be as in Rel-17 RedCap.</a:t>
                </a:r>
              </a:p>
              <a:p>
                <a:pPr marL="171450" indent="-171450">
                  <a:buFont typeface="Times" panose="02020603050405020304" pitchFamily="18" charset="0"/>
                  <a:buChar char="‐"/>
                </a:pPr>
                <a:r>
                  <a:rPr lang="en-US" altLang="zh-CN" sz="1100" dirty="0"/>
                  <a:t>Option BW1:</a:t>
                </a:r>
              </a:p>
              <a:p>
                <a:pPr marL="628650" lvl="1" indent="-171450"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Both RF and BB bandwidths are 5 MHz for UL and DL</a:t>
                </a:r>
                <a:r>
                  <a:rPr lang="en-US" altLang="zh-CN" sz="1100" dirty="0" smtClean="0"/>
                  <a:t>.</a:t>
                </a:r>
                <a:endParaRPr lang="en-US" altLang="zh-CN" sz="1100" dirty="0"/>
              </a:p>
            </p:txBody>
          </p:sp>
        </mc:Choice>
        <mc:Fallback xmlns="">
          <p:sp>
            <p:nvSpPr>
              <p:cNvPr id="19" name="矩形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552" y="1203598"/>
                <a:ext cx="8136904" cy="3607847"/>
              </a:xfrm>
              <a:prstGeom prst="rect">
                <a:avLst/>
              </a:prstGeom>
              <a:blipFill rotWithShape="1">
                <a:blip r:embed="rId2"/>
                <a:stretch>
                  <a:fillRect t="-169"/>
                </a:stretch>
              </a:blipFill>
              <a:ln w="63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072683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sz="3600" b="1" dirty="0" smtClean="0">
                <a:latin typeface="+mn-lt"/>
                <a:cs typeface="Arial" pitchFamily="34" charset="0"/>
              </a:rPr>
              <a:t>Background</a:t>
            </a:r>
            <a:endParaRPr lang="en-US" sz="3600" b="1" dirty="0">
              <a:latin typeface="+mn-lt"/>
              <a:cs typeface="Arial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843558"/>
            <a:ext cx="8229600" cy="3924435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100"/>
              </a:spcAft>
              <a:buClr>
                <a:srgbClr val="0070C0"/>
              </a:buClr>
              <a:buFont typeface="Wingdings" panose="05000000000000000000" pitchFamily="2" charset="2"/>
              <a:buChar char="p"/>
            </a:pPr>
            <a:r>
              <a:rPr lang="en-US" sz="1600" b="1" dirty="0" smtClean="0">
                <a:solidFill>
                  <a:schemeClr val="tx1"/>
                </a:solidFill>
              </a:rPr>
              <a:t>RAN1 </a:t>
            </a:r>
            <a:r>
              <a:rPr lang="en-US" altLang="zh-CN" sz="1600" b="1" dirty="0" smtClean="0">
                <a:solidFill>
                  <a:schemeClr val="tx1"/>
                </a:solidFill>
              </a:rPr>
              <a:t>propose down-selection for potential complexity reduction for Rel-18 eRedCap UE</a:t>
            </a:r>
            <a:endParaRPr lang="en-US" sz="1600" b="1" dirty="0" smtClean="0">
              <a:solidFill>
                <a:schemeClr val="tx1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3</a:t>
            </a:fld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539552" y="1203598"/>
            <a:ext cx="8136904" cy="2123658"/>
          </a:xfrm>
          <a:prstGeom prst="rect">
            <a:avLst/>
          </a:prstGeom>
          <a:ln w="63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en-US" altLang="zh-CN" sz="1200" dirty="0">
                <a:solidFill>
                  <a:prstClr val="black"/>
                </a:solidFill>
              </a:rPr>
              <a:t>Furthermore, RAN1 recommends that Option PR1 is considered as a potential add-on. Whether to adopt this potential add-on can be decided during WI phase.</a:t>
            </a:r>
            <a:endParaRPr lang="zh-CN" altLang="zh-CN" sz="1200" dirty="0">
              <a:solidFill>
                <a:prstClr val="black"/>
              </a:solidFill>
            </a:endParaRPr>
          </a:p>
          <a:p>
            <a:endParaRPr lang="en-US" altLang="zh-CN" sz="1200" dirty="0" smtClean="0"/>
          </a:p>
          <a:p>
            <a:r>
              <a:rPr lang="en-US" altLang="zh-CN" sz="1200" dirty="0" smtClean="0"/>
              <a:t>Whether </a:t>
            </a:r>
            <a:r>
              <a:rPr lang="en-US" altLang="zh-CN" sz="1200" dirty="0"/>
              <a:t>or not to also introduce support for </a:t>
            </a:r>
            <a:r>
              <a:rPr lang="en-US" altLang="zh-CN" sz="1200" dirty="0">
                <a:solidFill>
                  <a:srgbClr val="00B0F0"/>
                </a:solidFill>
              </a:rPr>
              <a:t>option PT1 and/or PT2 for a Rel-18 RedCap UE can be decided at RAN plenary</a:t>
            </a:r>
            <a:r>
              <a:rPr lang="en-US" altLang="zh-CN" sz="1200" dirty="0"/>
              <a:t>.</a:t>
            </a:r>
            <a:endParaRPr lang="zh-CN" altLang="zh-CN" sz="1200" dirty="0"/>
          </a:p>
          <a:p>
            <a:pPr marL="171450" lvl="0" indent="-171450">
              <a:buFont typeface="Times" panose="02020603050405020304" pitchFamily="18" charset="0"/>
              <a:buChar char="‐"/>
            </a:pPr>
            <a:r>
              <a:rPr lang="en-US" altLang="zh-CN" sz="1200" dirty="0"/>
              <a:t>Option PT1:</a:t>
            </a:r>
            <a:endParaRPr lang="zh-CN" altLang="zh-CN" sz="1600" dirty="0"/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altLang="zh-CN" sz="1200" dirty="0"/>
              <a:t>Relaxation of UE processing time for PDSCH/PUSCH in terms of N1 and N2 (as defined in TS 38.214) compared to those of UE processing time capability 1</a:t>
            </a:r>
            <a:endParaRPr lang="zh-CN" altLang="zh-CN" sz="1600" dirty="0"/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altLang="zh-CN" sz="1200" dirty="0"/>
              <a:t>The relaxation factor for N1 and N2 is assumed to be 2 in the study.</a:t>
            </a:r>
            <a:endParaRPr lang="zh-CN" altLang="zh-CN" sz="1600" dirty="0"/>
          </a:p>
          <a:p>
            <a:pPr marL="171450" lvl="0" indent="-171450">
              <a:buFont typeface="Times" panose="02020603050405020304" pitchFamily="18" charset="0"/>
              <a:buChar char="‐"/>
            </a:pPr>
            <a:r>
              <a:rPr lang="en-US" altLang="zh-CN" sz="1200" dirty="0"/>
              <a:t>Option PT2:</a:t>
            </a:r>
            <a:endParaRPr lang="zh-CN" altLang="zh-CN" sz="1600" dirty="0"/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altLang="zh-CN" sz="1200" dirty="0"/>
              <a:t>Relaxation of UE processing time for CSI in terms of Z and Z’ compared to the values defined in TS 38.214 clause 5.4</a:t>
            </a:r>
            <a:endParaRPr lang="zh-CN" altLang="zh-CN" sz="1600" dirty="0"/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altLang="zh-CN" sz="1200" dirty="0"/>
              <a:t>The relaxation factor for Z and Z’ is assumed to be 2 in the </a:t>
            </a:r>
            <a:r>
              <a:rPr lang="en-US" altLang="zh-CN" sz="1200" smtClean="0"/>
              <a:t>study.</a:t>
            </a:r>
            <a:endParaRPr lang="en-US" altLang="zh-CN" sz="1200" dirty="0" smtClean="0"/>
          </a:p>
        </p:txBody>
      </p:sp>
    </p:spTree>
    <p:extLst>
      <p:ext uri="{BB962C8B-B14F-4D97-AF65-F5344CB8AC3E}">
        <p14:creationId xmlns:p14="http://schemas.microsoft.com/office/powerpoint/2010/main" val="32624027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b="1" dirty="0" smtClean="0">
                <a:latin typeface="+mn-lt"/>
                <a:cs typeface="Arial" pitchFamily="34" charset="0"/>
              </a:rPr>
              <a:t>Views on BW/PR options</a:t>
            </a:r>
            <a:endParaRPr lang="en-US" sz="3600" b="1" dirty="0">
              <a:latin typeface="+mn-lt"/>
              <a:cs typeface="Arial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4</a:t>
            </a:fld>
            <a:endParaRPr lang="zh-CN" altLang="en-US" dirty="0"/>
          </a:p>
        </p:txBody>
      </p:sp>
      <p:sp>
        <p:nvSpPr>
          <p:cNvPr id="21" name="内容占位符 2"/>
          <p:cNvSpPr>
            <a:spLocks noGrp="1"/>
          </p:cNvSpPr>
          <p:nvPr>
            <p:ph idx="1"/>
          </p:nvPr>
        </p:nvSpPr>
        <p:spPr>
          <a:xfrm>
            <a:off x="467544" y="843558"/>
            <a:ext cx="8229600" cy="3924435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100"/>
              </a:spcAft>
              <a:buClr>
                <a:srgbClr val="0070C0"/>
              </a:buClr>
              <a:buFont typeface="Wingdings" panose="05000000000000000000" pitchFamily="2" charset="2"/>
              <a:buChar char="p"/>
            </a:pPr>
            <a:r>
              <a:rPr lang="en-US" altLang="zh-CN" sz="1600" b="1" dirty="0" smtClean="0">
                <a:solidFill>
                  <a:schemeClr val="tx1"/>
                </a:solidFill>
              </a:rPr>
              <a:t>Overview of the BW/PR options regarding complexity, coverage, spec impact, co-existence</a:t>
            </a:r>
          </a:p>
          <a:p>
            <a:pPr>
              <a:spcBef>
                <a:spcPts val="0"/>
              </a:spcBef>
              <a:spcAft>
                <a:spcPts val="100"/>
              </a:spcAft>
              <a:buClr>
                <a:srgbClr val="0070C0"/>
              </a:buClr>
              <a:buFont typeface="Wingdings" panose="05000000000000000000" pitchFamily="2" charset="2"/>
              <a:buChar char="p"/>
            </a:pPr>
            <a:endParaRPr lang="en-US" sz="1600" b="1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spcAft>
                <a:spcPts val="100"/>
              </a:spcAft>
              <a:buClr>
                <a:srgbClr val="0070C0"/>
              </a:buClr>
              <a:buFont typeface="Wingdings" panose="05000000000000000000" pitchFamily="2" charset="2"/>
              <a:buChar char="p"/>
            </a:pPr>
            <a:endParaRPr lang="en-US" sz="1600" b="1" dirty="0" smtClean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spcAft>
                <a:spcPts val="100"/>
              </a:spcAft>
              <a:buClr>
                <a:srgbClr val="0070C0"/>
              </a:buClr>
              <a:buFont typeface="Wingdings" panose="05000000000000000000" pitchFamily="2" charset="2"/>
              <a:buChar char="p"/>
            </a:pPr>
            <a:endParaRPr lang="en-US" sz="1600" b="1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spcAft>
                <a:spcPts val="100"/>
              </a:spcAft>
              <a:buClr>
                <a:srgbClr val="0070C0"/>
              </a:buClr>
              <a:buFont typeface="Wingdings" panose="05000000000000000000" pitchFamily="2" charset="2"/>
              <a:buChar char="p"/>
            </a:pPr>
            <a:endParaRPr lang="en-US" sz="1600" b="1" dirty="0" smtClean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spcAft>
                <a:spcPts val="100"/>
              </a:spcAft>
              <a:buClr>
                <a:srgbClr val="0070C0"/>
              </a:buClr>
              <a:buFont typeface="Wingdings" panose="05000000000000000000" pitchFamily="2" charset="2"/>
              <a:buChar char="p"/>
            </a:pPr>
            <a:endParaRPr lang="en-US" sz="1600" b="1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spcAft>
                <a:spcPts val="100"/>
              </a:spcAft>
              <a:buClr>
                <a:srgbClr val="0070C0"/>
              </a:buClr>
              <a:buFont typeface="Wingdings" panose="05000000000000000000" pitchFamily="2" charset="2"/>
              <a:buChar char="p"/>
            </a:pPr>
            <a:endParaRPr lang="en-US" sz="1600" b="1" dirty="0" smtClean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spcAft>
                <a:spcPts val="100"/>
              </a:spcAft>
              <a:buClr>
                <a:srgbClr val="0070C0"/>
              </a:buClr>
              <a:buFont typeface="Wingdings" panose="05000000000000000000" pitchFamily="2" charset="2"/>
              <a:buChar char="p"/>
            </a:pPr>
            <a:endParaRPr lang="en-US" sz="1600" b="1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spcAft>
                <a:spcPts val="100"/>
              </a:spcAft>
              <a:buClr>
                <a:srgbClr val="0070C0"/>
              </a:buClr>
              <a:buFont typeface="Wingdings" panose="05000000000000000000" pitchFamily="2" charset="2"/>
              <a:buChar char="p"/>
            </a:pPr>
            <a:r>
              <a:rPr lang="en-US" sz="1600" b="1" dirty="0" smtClean="0">
                <a:solidFill>
                  <a:schemeClr val="tx1"/>
                </a:solidFill>
              </a:rPr>
              <a:t>Observation</a:t>
            </a:r>
          </a:p>
          <a:p>
            <a:pPr lvl="1">
              <a:spcBef>
                <a:spcPts val="0"/>
              </a:spcBef>
              <a:spcAft>
                <a:spcPts val="100"/>
              </a:spcAft>
              <a:buClr>
                <a:srgbClr val="0070C0"/>
              </a:buClr>
              <a:buFont typeface="Wingdings" panose="05000000000000000000" pitchFamily="2" charset="2"/>
              <a:buChar char="n"/>
            </a:pPr>
            <a:r>
              <a:rPr lang="en-US" sz="1400" dirty="0" smtClean="0">
                <a:solidFill>
                  <a:schemeClr val="tx1"/>
                </a:solidFill>
              </a:rPr>
              <a:t>As recommended by RAN1, BW3 and PR3 achieve the best trade-off</a:t>
            </a:r>
          </a:p>
          <a:p>
            <a:pPr lvl="2">
              <a:spcBef>
                <a:spcPts val="0"/>
              </a:spcBef>
              <a:spcAft>
                <a:spcPts val="100"/>
              </a:spcAft>
              <a:buClr>
                <a:srgbClr val="0070C0"/>
              </a:buClr>
              <a:buFont typeface="Wingdings" panose="05000000000000000000" pitchFamily="2" charset="2"/>
              <a:buChar char="n"/>
            </a:pPr>
            <a:r>
              <a:rPr lang="en-US" sz="1200" dirty="0" smtClean="0">
                <a:solidFill>
                  <a:schemeClr val="tx1"/>
                </a:solidFill>
              </a:rPr>
              <a:t>BW3 slightly outperforms PR3 in terms of complexity reduction</a:t>
            </a:r>
          </a:p>
          <a:p>
            <a:pPr lvl="1">
              <a:spcBef>
                <a:spcPts val="0"/>
              </a:spcBef>
              <a:spcAft>
                <a:spcPts val="100"/>
              </a:spcAft>
              <a:buClr>
                <a:srgbClr val="0070C0"/>
              </a:buClr>
              <a:buFont typeface="Wingdings" panose="05000000000000000000" pitchFamily="2" charset="2"/>
              <a:buChar char="n"/>
            </a:pPr>
            <a:r>
              <a:rPr lang="en-US" sz="1400" dirty="0" smtClean="0">
                <a:solidFill>
                  <a:schemeClr val="tx1"/>
                </a:solidFill>
              </a:rPr>
              <a:t>BW1 is not preferred, considering the limited TU and foreseen huge workload</a:t>
            </a:r>
          </a:p>
          <a:p>
            <a:pPr lvl="1">
              <a:spcBef>
                <a:spcPts val="0"/>
              </a:spcBef>
              <a:spcAft>
                <a:spcPts val="100"/>
              </a:spcAft>
              <a:buClr>
                <a:srgbClr val="0070C0"/>
              </a:buClr>
              <a:buFont typeface="Wingdings" panose="05000000000000000000" pitchFamily="2" charset="2"/>
              <a:buChar char="n"/>
            </a:pPr>
            <a:endParaRPr lang="en-US" sz="1400" dirty="0" smtClean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spcAft>
                <a:spcPts val="100"/>
              </a:spcAft>
              <a:buClr>
                <a:srgbClr val="0070C0"/>
              </a:buClr>
              <a:buFont typeface="Wingdings" panose="05000000000000000000" pitchFamily="2" charset="2"/>
              <a:buChar char="p"/>
            </a:pPr>
            <a:r>
              <a:rPr lang="en-US" sz="1600" b="1" dirty="0" smtClean="0">
                <a:solidFill>
                  <a:schemeClr val="tx1"/>
                </a:solidFill>
              </a:rPr>
              <a:t>Proposal</a:t>
            </a:r>
          </a:p>
          <a:p>
            <a:pPr lvl="1">
              <a:spcBef>
                <a:spcPts val="0"/>
              </a:spcBef>
              <a:spcAft>
                <a:spcPts val="100"/>
              </a:spcAft>
              <a:buClr>
                <a:srgbClr val="0070C0"/>
              </a:buClr>
              <a:buFont typeface="Wingdings" panose="05000000000000000000" pitchFamily="2" charset="2"/>
              <a:buChar char="n"/>
            </a:pPr>
            <a:r>
              <a:rPr lang="en-US" sz="1400" dirty="0" smtClean="0">
                <a:solidFill>
                  <a:schemeClr val="tx1"/>
                </a:solidFill>
              </a:rPr>
              <a:t>Adopt Option BW3 for Rel-18 eRedCap WI 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4646152"/>
              </p:ext>
            </p:extLst>
          </p:nvPr>
        </p:nvGraphicFramePr>
        <p:xfrm>
          <a:off x="899592" y="1203598"/>
          <a:ext cx="7704856" cy="165618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621422"/>
                <a:gridCol w="1322794"/>
                <a:gridCol w="1368152"/>
                <a:gridCol w="1512168"/>
                <a:gridCol w="1440160"/>
                <a:gridCol w="1440160"/>
              </a:tblGrid>
              <a:tr h="273964"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Options</a:t>
                      </a:r>
                      <a:endParaRPr lang="zh-CN" sz="1200" b="1" dirty="0">
                        <a:solidFill>
                          <a:schemeClr val="bg1"/>
                        </a:solidFill>
                        <a:effectLst/>
                        <a:latin typeface="+mn-lt"/>
                        <a:ea typeface="Batang"/>
                      </a:endParaRPr>
                    </a:p>
                  </a:txBody>
                  <a:tcPr marL="44450" marR="44450" marT="9525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200" b="1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Batang"/>
                        </a:rPr>
                        <a:t>Complexity reduction</a:t>
                      </a:r>
                      <a:endParaRPr lang="zh-CN" sz="1200" b="1" dirty="0">
                        <a:solidFill>
                          <a:schemeClr val="bg1"/>
                        </a:solidFill>
                        <a:effectLst/>
                        <a:latin typeface="+mn-lt"/>
                        <a:ea typeface="Batang"/>
                      </a:endParaRPr>
                    </a:p>
                  </a:txBody>
                  <a:tcPr marL="44450" marR="44450" marT="9525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endParaRPr lang="zh-CN" sz="1100" dirty="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44450" marR="44450" marT="9525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200" b="1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Batang"/>
                        </a:rPr>
                        <a:t>Coverage loss</a:t>
                      </a:r>
                      <a:endParaRPr lang="zh-CN" sz="1200" b="1" dirty="0">
                        <a:solidFill>
                          <a:schemeClr val="bg1"/>
                        </a:solidFill>
                        <a:effectLst/>
                        <a:latin typeface="+mn-lt"/>
                        <a:ea typeface="Batang"/>
                      </a:endParaRPr>
                    </a:p>
                  </a:txBody>
                  <a:tcPr marL="44450" marR="44450" marT="9525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200" b="1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Batang"/>
                        </a:rPr>
                        <a:t>Spec impact</a:t>
                      </a:r>
                      <a:endParaRPr lang="zh-CN" sz="1200" b="1" dirty="0">
                        <a:solidFill>
                          <a:schemeClr val="bg1"/>
                        </a:solidFill>
                        <a:effectLst/>
                        <a:latin typeface="+mn-lt"/>
                        <a:ea typeface="Batang"/>
                      </a:endParaRPr>
                    </a:p>
                  </a:txBody>
                  <a:tcPr marL="44450" marR="44450" marT="9525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200" b="1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Batang"/>
                        </a:rPr>
                        <a:t>Co-existence issue</a:t>
                      </a:r>
                      <a:endParaRPr lang="zh-CN" sz="1200" b="1" dirty="0">
                        <a:solidFill>
                          <a:schemeClr val="bg1"/>
                        </a:solidFill>
                        <a:effectLst/>
                        <a:latin typeface="+mn-lt"/>
                        <a:ea typeface="Batang"/>
                      </a:endParaRPr>
                    </a:p>
                  </a:txBody>
                  <a:tcPr marL="44450" marR="44450" marT="9525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  <a:tr h="273964">
                <a:tc vMerge="1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endParaRPr lang="zh-CN" sz="1100" dirty="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44450" marR="4445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FD-FDD 1Rx</a:t>
                      </a:r>
                      <a:endParaRPr lang="zh-CN" sz="1200" b="1" dirty="0">
                        <a:solidFill>
                          <a:schemeClr val="bg1"/>
                        </a:solidFill>
                        <a:effectLst/>
                        <a:latin typeface="+mn-lt"/>
                        <a:ea typeface="Batang"/>
                      </a:endParaRPr>
                    </a:p>
                  </a:txBody>
                  <a:tcPr marL="44450" marR="44450" marT="9525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TDD 1Rx</a:t>
                      </a:r>
                      <a:endParaRPr lang="zh-CN" sz="1200" b="1" dirty="0">
                        <a:solidFill>
                          <a:schemeClr val="bg1"/>
                        </a:solidFill>
                        <a:effectLst/>
                        <a:latin typeface="+mn-lt"/>
                        <a:ea typeface="Batang"/>
                      </a:endParaRPr>
                    </a:p>
                  </a:txBody>
                  <a:tcPr marL="44450" marR="44450" marT="9525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endParaRPr lang="zh-CN" sz="1100" dirty="0">
                        <a:effectLst/>
                        <a:latin typeface="+mn-lt"/>
                        <a:ea typeface="Batang"/>
                      </a:endParaRPr>
                    </a:p>
                  </a:txBody>
                  <a:tcPr marL="44450" marR="44450" marT="9525" marB="0" anchor="ctr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endParaRPr lang="zh-CN" sz="1100" dirty="0">
                        <a:effectLst/>
                        <a:latin typeface="+mn-lt"/>
                        <a:ea typeface="Batang"/>
                      </a:endParaRPr>
                    </a:p>
                  </a:txBody>
                  <a:tcPr marL="44450" marR="44450" marT="9525" marB="0" anchor="ctr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endParaRPr lang="zh-CN" sz="1100" dirty="0">
                        <a:effectLst/>
                        <a:latin typeface="+mn-lt"/>
                        <a:ea typeface="Batang"/>
                      </a:endParaRPr>
                    </a:p>
                  </a:txBody>
                  <a:tcPr marL="44450" marR="44450" marT="9525" marB="0" anchor="ctr"/>
                </a:tc>
              </a:tr>
              <a:tr h="278924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effectLst/>
                          <a:latin typeface="+mn-lt"/>
                        </a:rPr>
                        <a:t>BW1</a:t>
                      </a:r>
                      <a:endParaRPr lang="zh-CN" sz="1200" dirty="0">
                        <a:effectLst/>
                        <a:latin typeface="+mn-lt"/>
                        <a:ea typeface="Batang"/>
                      </a:endParaRPr>
                    </a:p>
                  </a:txBody>
                  <a:tcPr marL="44450" marR="4445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</a:rPr>
                        <a:t>11.85%</a:t>
                      </a:r>
                      <a:endParaRPr lang="zh-CN" sz="1200" dirty="0">
                        <a:effectLst/>
                        <a:latin typeface="+mn-lt"/>
                        <a:ea typeface="Batang"/>
                      </a:endParaRPr>
                    </a:p>
                  </a:txBody>
                  <a:tcPr marL="44450" marR="44450" marT="9525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</a:rPr>
                        <a:t>11.25%</a:t>
                      </a:r>
                      <a:endParaRPr lang="zh-CN" sz="1200" dirty="0">
                        <a:effectLst/>
                        <a:latin typeface="+mn-lt"/>
                        <a:ea typeface="Batang"/>
                      </a:endParaRPr>
                    </a:p>
                  </a:txBody>
                  <a:tcPr marL="44450" marR="44450" marT="9525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  <a:latin typeface="+mn-lt"/>
                          <a:ea typeface="Batang"/>
                        </a:rPr>
                        <a:t>Medium</a:t>
                      </a:r>
                      <a:endParaRPr lang="zh-CN" sz="1200" dirty="0">
                        <a:effectLst/>
                        <a:latin typeface="+mn-lt"/>
                        <a:ea typeface="Batang"/>
                      </a:endParaRPr>
                    </a:p>
                  </a:txBody>
                  <a:tcPr marL="44450" marR="44450" marT="9525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  <a:latin typeface="+mn-lt"/>
                          <a:ea typeface="Batang"/>
                        </a:rPr>
                        <a:t>Large</a:t>
                      </a:r>
                      <a:endParaRPr lang="zh-CN" sz="1200" dirty="0">
                        <a:effectLst/>
                        <a:latin typeface="+mn-lt"/>
                        <a:ea typeface="Batang"/>
                      </a:endParaRPr>
                    </a:p>
                  </a:txBody>
                  <a:tcPr marL="44450" marR="44450" marT="9525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  <a:latin typeface="+mn-lt"/>
                          <a:ea typeface="Batang"/>
                        </a:rPr>
                        <a:t>Large</a:t>
                      </a:r>
                      <a:endParaRPr lang="zh-CN" sz="1200" dirty="0">
                        <a:effectLst/>
                        <a:latin typeface="+mn-lt"/>
                        <a:ea typeface="Batang"/>
                      </a:endParaRPr>
                    </a:p>
                  </a:txBody>
                  <a:tcPr marL="44450" marR="44450" marT="9525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276444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effectLst/>
                          <a:latin typeface="+mn-lt"/>
                        </a:rPr>
                        <a:t>BW3</a:t>
                      </a:r>
                      <a:endParaRPr lang="zh-CN" sz="1200" dirty="0">
                        <a:effectLst/>
                        <a:latin typeface="+mn-lt"/>
                        <a:ea typeface="Batang"/>
                      </a:endParaRPr>
                    </a:p>
                  </a:txBody>
                  <a:tcPr marL="44450" marR="4445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</a:rPr>
                        <a:t>8.02%</a:t>
                      </a:r>
                      <a:endParaRPr lang="zh-CN" sz="1200" dirty="0">
                        <a:effectLst/>
                        <a:latin typeface="+mn-lt"/>
                        <a:ea typeface="Batang"/>
                      </a:endParaRPr>
                    </a:p>
                  </a:txBody>
                  <a:tcPr marL="44450" marR="44450" marT="9525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</a:rPr>
                        <a:t>7.66%</a:t>
                      </a:r>
                      <a:endParaRPr lang="zh-CN" sz="1200" dirty="0">
                        <a:effectLst/>
                        <a:latin typeface="+mn-lt"/>
                        <a:ea typeface="Batang"/>
                      </a:endParaRPr>
                    </a:p>
                  </a:txBody>
                  <a:tcPr marL="44450" marR="44450" marT="9525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  <a:latin typeface="+mn-lt"/>
                          <a:ea typeface="Batang"/>
                        </a:rPr>
                        <a:t>Small</a:t>
                      </a:r>
                      <a:endParaRPr lang="zh-CN" sz="1200" dirty="0">
                        <a:effectLst/>
                        <a:latin typeface="+mn-lt"/>
                        <a:ea typeface="Batang"/>
                      </a:endParaRPr>
                    </a:p>
                  </a:txBody>
                  <a:tcPr marL="44450" marR="44450" marT="9525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  <a:latin typeface="+mn-lt"/>
                          <a:ea typeface="Batang"/>
                        </a:rPr>
                        <a:t>Small</a:t>
                      </a:r>
                      <a:endParaRPr lang="zh-CN" sz="1200" dirty="0">
                        <a:effectLst/>
                        <a:latin typeface="+mn-lt"/>
                        <a:ea typeface="Batang"/>
                      </a:endParaRPr>
                    </a:p>
                  </a:txBody>
                  <a:tcPr marL="44450" marR="44450" marT="9525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  <a:latin typeface="+mn-lt"/>
                          <a:ea typeface="Batang"/>
                        </a:rPr>
                        <a:t>Small</a:t>
                      </a:r>
                      <a:endParaRPr lang="zh-CN" sz="1200" dirty="0">
                        <a:effectLst/>
                        <a:latin typeface="+mn-lt"/>
                        <a:ea typeface="Batang"/>
                      </a:endParaRPr>
                    </a:p>
                  </a:txBody>
                  <a:tcPr marL="44450" marR="44450" marT="9525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76444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>
                          <a:effectLst/>
                          <a:latin typeface="+mn-lt"/>
                        </a:rPr>
                        <a:t>PR1</a:t>
                      </a:r>
                      <a:endParaRPr lang="zh-CN" sz="1200">
                        <a:effectLst/>
                        <a:latin typeface="+mn-lt"/>
                        <a:ea typeface="Batang"/>
                      </a:endParaRPr>
                    </a:p>
                  </a:txBody>
                  <a:tcPr marL="44450" marR="4445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</a:rPr>
                        <a:t>4.13%</a:t>
                      </a:r>
                      <a:endParaRPr lang="zh-CN" sz="1200" dirty="0">
                        <a:effectLst/>
                        <a:latin typeface="+mn-lt"/>
                        <a:ea typeface="Batang"/>
                      </a:endParaRPr>
                    </a:p>
                  </a:txBody>
                  <a:tcPr marL="44450" marR="44450" marT="9525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</a:rPr>
                        <a:t>4.02%</a:t>
                      </a:r>
                      <a:endParaRPr lang="zh-CN" sz="1200" dirty="0">
                        <a:effectLst/>
                        <a:latin typeface="+mn-lt"/>
                        <a:ea typeface="Batang"/>
                      </a:endParaRPr>
                    </a:p>
                  </a:txBody>
                  <a:tcPr marL="44450" marR="44450" marT="9525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  <a:latin typeface="+mn-lt"/>
                          <a:ea typeface="Batang"/>
                        </a:rPr>
                        <a:t>None</a:t>
                      </a:r>
                      <a:endParaRPr lang="zh-CN" sz="1200" dirty="0">
                        <a:effectLst/>
                        <a:latin typeface="+mn-lt"/>
                        <a:ea typeface="Batang"/>
                      </a:endParaRPr>
                    </a:p>
                  </a:txBody>
                  <a:tcPr marL="44450" marR="44450" marT="9525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  <a:latin typeface="+mn-lt"/>
                          <a:ea typeface="Batang"/>
                        </a:rPr>
                        <a:t>minimal</a:t>
                      </a:r>
                      <a:endParaRPr lang="zh-CN" sz="1200" dirty="0">
                        <a:effectLst/>
                        <a:latin typeface="+mn-lt"/>
                        <a:ea typeface="Batang"/>
                      </a:endParaRPr>
                    </a:p>
                  </a:txBody>
                  <a:tcPr marL="44450" marR="44450" marT="9525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  <a:latin typeface="+mn-lt"/>
                          <a:ea typeface="Batang"/>
                        </a:rPr>
                        <a:t>minimal</a:t>
                      </a:r>
                      <a:endParaRPr lang="zh-CN" sz="1200" dirty="0">
                        <a:effectLst/>
                        <a:latin typeface="+mn-lt"/>
                        <a:ea typeface="Batang"/>
                      </a:endParaRPr>
                    </a:p>
                  </a:txBody>
                  <a:tcPr marL="44450" marR="44450" marT="9525" marB="0" anchor="ctr">
                    <a:solidFill>
                      <a:srgbClr val="92D050"/>
                    </a:solidFill>
                  </a:tcPr>
                </a:tc>
              </a:tr>
              <a:tr h="276444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effectLst/>
                          <a:latin typeface="+mn-lt"/>
                        </a:rPr>
                        <a:t>PR3</a:t>
                      </a:r>
                      <a:endParaRPr lang="zh-CN" sz="1200" dirty="0">
                        <a:effectLst/>
                        <a:latin typeface="+mn-lt"/>
                        <a:ea typeface="Batang"/>
                      </a:endParaRPr>
                    </a:p>
                  </a:txBody>
                  <a:tcPr marL="44450" marR="4445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</a:rPr>
                        <a:t>7.06%</a:t>
                      </a:r>
                      <a:endParaRPr lang="zh-CN" sz="1200" dirty="0">
                        <a:effectLst/>
                        <a:latin typeface="+mn-lt"/>
                        <a:ea typeface="Batang"/>
                      </a:endParaRPr>
                    </a:p>
                  </a:txBody>
                  <a:tcPr marL="44450" marR="44450" marT="9525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</a:rPr>
                        <a:t>6.74%</a:t>
                      </a:r>
                      <a:endParaRPr lang="zh-CN" sz="1200" dirty="0">
                        <a:effectLst/>
                        <a:latin typeface="+mn-lt"/>
                        <a:ea typeface="Batang"/>
                      </a:endParaRPr>
                    </a:p>
                  </a:txBody>
                  <a:tcPr marL="44450" marR="44450" marT="9525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  <a:latin typeface="+mn-lt"/>
                          <a:ea typeface="Batang"/>
                        </a:rPr>
                        <a:t>Small</a:t>
                      </a:r>
                      <a:endParaRPr lang="zh-CN" altLang="zh-CN" sz="1200" dirty="0">
                        <a:effectLst/>
                        <a:latin typeface="+mn-lt"/>
                        <a:ea typeface="Batang"/>
                      </a:endParaRPr>
                    </a:p>
                  </a:txBody>
                  <a:tcPr marL="44450" marR="44450" marT="9525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  <a:latin typeface="+mn-lt"/>
                          <a:ea typeface="Batang"/>
                        </a:rPr>
                        <a:t>Small</a:t>
                      </a:r>
                      <a:endParaRPr lang="zh-CN" sz="1200" dirty="0">
                        <a:effectLst/>
                        <a:latin typeface="+mn-lt"/>
                        <a:ea typeface="Batang"/>
                      </a:endParaRPr>
                    </a:p>
                  </a:txBody>
                  <a:tcPr marL="44450" marR="44450" marT="9525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  <a:latin typeface="+mn-lt"/>
                          <a:ea typeface="Batang"/>
                        </a:rPr>
                        <a:t>Small</a:t>
                      </a:r>
                      <a:endParaRPr lang="zh-CN" sz="1200" dirty="0">
                        <a:effectLst/>
                        <a:latin typeface="+mn-lt"/>
                        <a:ea typeface="Batang"/>
                      </a:endParaRPr>
                    </a:p>
                  </a:txBody>
                  <a:tcPr marL="44450" marR="44450" marT="9525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56005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sz="3600" b="1" dirty="0" smtClean="0">
                <a:latin typeface="+mn-lt"/>
                <a:cs typeface="Arial" pitchFamily="34" charset="0"/>
              </a:rPr>
              <a:t>Views on PT options</a:t>
            </a:r>
            <a:endParaRPr lang="en-US" sz="3600" b="1" dirty="0">
              <a:latin typeface="+mn-lt"/>
              <a:cs typeface="Arial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5</a:t>
            </a:fld>
            <a:endParaRPr lang="zh-CN" altLang="en-US" dirty="0"/>
          </a:p>
        </p:txBody>
      </p:sp>
      <p:sp>
        <p:nvSpPr>
          <p:cNvPr id="21" name="内容占位符 2"/>
          <p:cNvSpPr>
            <a:spLocks noGrp="1"/>
          </p:cNvSpPr>
          <p:nvPr>
            <p:ph idx="1"/>
          </p:nvPr>
        </p:nvSpPr>
        <p:spPr>
          <a:xfrm>
            <a:off x="467544" y="843558"/>
            <a:ext cx="8229600" cy="3924435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100"/>
              </a:spcAft>
              <a:buClr>
                <a:srgbClr val="0070C0"/>
              </a:buClr>
              <a:buFont typeface="Wingdings" panose="05000000000000000000" pitchFamily="2" charset="2"/>
              <a:buChar char="p"/>
            </a:pPr>
            <a:r>
              <a:rPr lang="en-US" altLang="zh-CN" sz="1600" b="1" dirty="0" smtClean="0">
                <a:solidFill>
                  <a:schemeClr val="tx1"/>
                </a:solidFill>
              </a:rPr>
              <a:t>Overview of the PT options regarding complexity, coverage, spec impact, co-existence</a:t>
            </a:r>
          </a:p>
          <a:p>
            <a:pPr>
              <a:spcBef>
                <a:spcPts val="0"/>
              </a:spcBef>
              <a:spcAft>
                <a:spcPts val="100"/>
              </a:spcAft>
              <a:buClr>
                <a:srgbClr val="0070C0"/>
              </a:buClr>
              <a:buFont typeface="Wingdings" panose="05000000000000000000" pitchFamily="2" charset="2"/>
              <a:buChar char="p"/>
            </a:pPr>
            <a:endParaRPr lang="en-US" sz="1600" b="1" dirty="0" smtClean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spcAft>
                <a:spcPts val="100"/>
              </a:spcAft>
              <a:buClr>
                <a:srgbClr val="0070C0"/>
              </a:buClr>
              <a:buFont typeface="Wingdings" panose="05000000000000000000" pitchFamily="2" charset="2"/>
              <a:buChar char="p"/>
            </a:pPr>
            <a:endParaRPr lang="en-US" sz="1600" b="1" dirty="0" smtClean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spcAft>
                <a:spcPts val="100"/>
              </a:spcAft>
              <a:buClr>
                <a:srgbClr val="0070C0"/>
              </a:buClr>
              <a:buFont typeface="Wingdings" panose="05000000000000000000" pitchFamily="2" charset="2"/>
              <a:buChar char="p"/>
            </a:pPr>
            <a:endParaRPr lang="en-US" sz="1600" b="1" dirty="0" smtClean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spcAft>
                <a:spcPts val="100"/>
              </a:spcAft>
              <a:buClr>
                <a:srgbClr val="0070C0"/>
              </a:buClr>
              <a:buFont typeface="Wingdings" panose="05000000000000000000" pitchFamily="2" charset="2"/>
              <a:buChar char="p"/>
            </a:pPr>
            <a:endParaRPr lang="en-US" sz="1600" b="1" dirty="0" smtClean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spcAft>
                <a:spcPts val="100"/>
              </a:spcAft>
              <a:buClr>
                <a:srgbClr val="0070C0"/>
              </a:buClr>
              <a:buFont typeface="Wingdings" panose="05000000000000000000" pitchFamily="2" charset="2"/>
              <a:buChar char="p"/>
            </a:pPr>
            <a:endParaRPr lang="en-US" sz="1600" b="1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spcAft>
                <a:spcPts val="100"/>
              </a:spcAft>
              <a:buClr>
                <a:srgbClr val="0070C0"/>
              </a:buClr>
              <a:buFont typeface="Wingdings" panose="05000000000000000000" pitchFamily="2" charset="2"/>
              <a:buChar char="p"/>
            </a:pPr>
            <a:endParaRPr lang="en-US" sz="1600" b="1" dirty="0" smtClean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spcAft>
                <a:spcPts val="100"/>
              </a:spcAft>
              <a:buClr>
                <a:srgbClr val="0070C0"/>
              </a:buClr>
              <a:buFont typeface="Wingdings" panose="05000000000000000000" pitchFamily="2" charset="2"/>
              <a:buChar char="n"/>
            </a:pPr>
            <a:endParaRPr lang="en-US" sz="1600" dirty="0" smtClean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spcAft>
                <a:spcPts val="100"/>
              </a:spcAft>
              <a:buClr>
                <a:srgbClr val="0070C0"/>
              </a:buClr>
              <a:buFont typeface="Wingdings" panose="05000000000000000000" pitchFamily="2" charset="2"/>
              <a:buChar char="p"/>
            </a:pPr>
            <a:r>
              <a:rPr lang="en-US" sz="1600" b="1" dirty="0" smtClean="0">
                <a:solidFill>
                  <a:schemeClr val="tx1"/>
                </a:solidFill>
              </a:rPr>
              <a:t>Observation</a:t>
            </a:r>
          </a:p>
          <a:p>
            <a:pPr lvl="1">
              <a:spcBef>
                <a:spcPts val="0"/>
              </a:spcBef>
              <a:spcAft>
                <a:spcPts val="100"/>
              </a:spcAft>
              <a:buClr>
                <a:srgbClr val="0070C0"/>
              </a:buClr>
              <a:buFont typeface="Wingdings" panose="05000000000000000000" pitchFamily="2" charset="2"/>
              <a:buChar char="n"/>
            </a:pPr>
            <a:r>
              <a:rPr lang="en-US" sz="1400" dirty="0" smtClean="0">
                <a:solidFill>
                  <a:schemeClr val="tx1"/>
                </a:solidFill>
              </a:rPr>
              <a:t>Both PT1 and PT2 will heavily increase scheduling complexity of network</a:t>
            </a:r>
          </a:p>
          <a:p>
            <a:pPr lvl="1">
              <a:spcBef>
                <a:spcPts val="0"/>
              </a:spcBef>
              <a:spcAft>
                <a:spcPts val="100"/>
              </a:spcAft>
              <a:buClr>
                <a:srgbClr val="0070C0"/>
              </a:buClr>
              <a:buFont typeface="Wingdings" panose="05000000000000000000" pitchFamily="2" charset="2"/>
              <a:buChar char="n"/>
            </a:pPr>
            <a:r>
              <a:rPr lang="en-US" sz="1400" dirty="0" smtClean="0">
                <a:solidFill>
                  <a:schemeClr val="tx1"/>
                </a:solidFill>
              </a:rPr>
              <a:t>PT2 achieves larger complexity reduction at a smaller cost of spec impact and co-existence issue</a:t>
            </a:r>
          </a:p>
          <a:p>
            <a:pPr lvl="1">
              <a:spcBef>
                <a:spcPts val="0"/>
              </a:spcBef>
              <a:spcAft>
                <a:spcPts val="100"/>
              </a:spcAft>
              <a:buClr>
                <a:srgbClr val="0070C0"/>
              </a:buClr>
              <a:buFont typeface="Wingdings" panose="05000000000000000000" pitchFamily="2" charset="2"/>
              <a:buChar char="n"/>
            </a:pPr>
            <a:endParaRPr lang="en-US" sz="1400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spcAft>
                <a:spcPts val="100"/>
              </a:spcAft>
              <a:buClr>
                <a:srgbClr val="0070C0"/>
              </a:buClr>
              <a:buFont typeface="Wingdings" panose="05000000000000000000" pitchFamily="2" charset="2"/>
              <a:buChar char="p"/>
            </a:pPr>
            <a:r>
              <a:rPr lang="en-US" altLang="zh-CN" sz="1600" b="1" dirty="0">
                <a:solidFill>
                  <a:schemeClr val="tx1"/>
                </a:solidFill>
              </a:rPr>
              <a:t>Proposal</a:t>
            </a:r>
          </a:p>
          <a:p>
            <a:pPr lvl="1">
              <a:spcBef>
                <a:spcPts val="0"/>
              </a:spcBef>
              <a:spcAft>
                <a:spcPts val="100"/>
              </a:spcAft>
              <a:buClr>
                <a:srgbClr val="0070C0"/>
              </a:buClr>
              <a:buFont typeface="Wingdings" panose="05000000000000000000" pitchFamily="2" charset="2"/>
              <a:buChar char="n"/>
            </a:pPr>
            <a:r>
              <a:rPr lang="en-US" altLang="zh-CN" sz="1400" dirty="0" smtClean="0">
                <a:solidFill>
                  <a:schemeClr val="tx1"/>
                </a:solidFill>
              </a:rPr>
              <a:t>At least Options PT1 shall </a:t>
            </a:r>
            <a:r>
              <a:rPr lang="en-US" altLang="zh-CN" sz="1400" u="sng" dirty="0" smtClean="0">
                <a:solidFill>
                  <a:schemeClr val="tx1"/>
                </a:solidFill>
              </a:rPr>
              <a:t>NOT</a:t>
            </a:r>
            <a:r>
              <a:rPr lang="en-US" altLang="zh-CN" sz="1400" dirty="0" smtClean="0">
                <a:solidFill>
                  <a:schemeClr val="tx1"/>
                </a:solidFill>
              </a:rPr>
              <a:t> be adopted for </a:t>
            </a:r>
            <a:r>
              <a:rPr lang="en-US" altLang="zh-CN" sz="1400" dirty="0">
                <a:solidFill>
                  <a:schemeClr val="tx1"/>
                </a:solidFill>
              </a:rPr>
              <a:t>Rel-18 eRedCap WI </a:t>
            </a:r>
            <a:endParaRPr lang="en-US" altLang="zh-CN" sz="1400" dirty="0" smtClean="0">
              <a:solidFill>
                <a:schemeClr val="tx1"/>
              </a:solidFill>
            </a:endParaRPr>
          </a:p>
          <a:p>
            <a:pPr lvl="1">
              <a:spcBef>
                <a:spcPts val="0"/>
              </a:spcBef>
              <a:spcAft>
                <a:spcPts val="100"/>
              </a:spcAft>
              <a:buClr>
                <a:srgbClr val="0070C0"/>
              </a:buClr>
              <a:buFont typeface="Wingdings" panose="05000000000000000000" pitchFamily="2" charset="2"/>
              <a:buChar char="n"/>
            </a:pPr>
            <a:r>
              <a:rPr lang="en-US" sz="1400" dirty="0" smtClean="0">
                <a:solidFill>
                  <a:schemeClr val="tx1"/>
                </a:solidFill>
              </a:rPr>
              <a:t>Option PT2 is not preferred</a:t>
            </a:r>
            <a:r>
              <a:rPr lang="en-US" altLang="zh-CN" sz="1400" dirty="0">
                <a:solidFill>
                  <a:schemeClr val="tx1"/>
                </a:solidFill>
              </a:rPr>
              <a:t> either</a:t>
            </a:r>
            <a:r>
              <a:rPr lang="en-US" sz="1400" dirty="0" smtClean="0">
                <a:solidFill>
                  <a:schemeClr val="tx1"/>
                </a:solidFill>
              </a:rPr>
              <a:t>, but can </a:t>
            </a:r>
            <a:r>
              <a:rPr lang="en-US" altLang="zh-CN" sz="1400" dirty="0" smtClean="0">
                <a:solidFill>
                  <a:schemeClr val="tx1"/>
                </a:solidFill>
              </a:rPr>
              <a:t>live with standalone PT2</a:t>
            </a:r>
            <a:endParaRPr lang="en-US" sz="1400" dirty="0" smtClean="0">
              <a:solidFill>
                <a:schemeClr val="tx1"/>
              </a:solidFill>
            </a:endParaRPr>
          </a:p>
          <a:p>
            <a:pPr lvl="1">
              <a:spcBef>
                <a:spcPts val="0"/>
              </a:spcBef>
              <a:spcAft>
                <a:spcPts val="100"/>
              </a:spcAft>
              <a:buClr>
                <a:srgbClr val="0070C0"/>
              </a:buClr>
              <a:buFont typeface="Wingdings" panose="05000000000000000000" pitchFamily="2" charset="2"/>
              <a:buChar char="n"/>
            </a:pPr>
            <a:r>
              <a:rPr lang="en-US" sz="1400" dirty="0" smtClean="0">
                <a:solidFill>
                  <a:schemeClr val="tx1"/>
                </a:solidFill>
              </a:rPr>
              <a:t>If PT2 needs to be bundled with PT1, none of them shall be adopted</a:t>
            </a:r>
            <a:endParaRPr lang="en-US" sz="1400" dirty="0">
              <a:solidFill>
                <a:schemeClr val="tx1"/>
              </a:solidFill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9636157"/>
              </p:ext>
            </p:extLst>
          </p:nvPr>
        </p:nvGraphicFramePr>
        <p:xfrm>
          <a:off x="539552" y="1203598"/>
          <a:ext cx="8280920" cy="163663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20080"/>
                <a:gridCol w="1911240"/>
                <a:gridCol w="1905184"/>
                <a:gridCol w="1224136"/>
                <a:gridCol w="1282011"/>
                <a:gridCol w="1238269"/>
              </a:tblGrid>
              <a:tr h="273964"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Options</a:t>
                      </a:r>
                      <a:endParaRPr lang="zh-CN" sz="1200" b="1" dirty="0">
                        <a:solidFill>
                          <a:schemeClr val="bg1"/>
                        </a:solidFill>
                        <a:effectLst/>
                        <a:latin typeface="+mn-lt"/>
                        <a:ea typeface="Batang"/>
                      </a:endParaRPr>
                    </a:p>
                  </a:txBody>
                  <a:tcPr marL="44450" marR="44450" marT="9525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200" b="1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Batang"/>
                        </a:rPr>
                        <a:t>Complexity reduction</a:t>
                      </a:r>
                      <a:endParaRPr lang="zh-CN" sz="1200" b="1" dirty="0">
                        <a:solidFill>
                          <a:schemeClr val="bg1"/>
                        </a:solidFill>
                        <a:effectLst/>
                        <a:latin typeface="+mn-lt"/>
                        <a:ea typeface="Batang"/>
                      </a:endParaRPr>
                    </a:p>
                  </a:txBody>
                  <a:tcPr marL="44450" marR="44450" marT="9525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endParaRPr lang="zh-CN" sz="1100" dirty="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44450" marR="44450" marT="9525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200" b="1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Batang"/>
                        </a:rPr>
                        <a:t>Spec impact</a:t>
                      </a:r>
                      <a:endParaRPr lang="zh-CN" sz="1200" b="1" dirty="0">
                        <a:solidFill>
                          <a:schemeClr val="bg1"/>
                        </a:solidFill>
                        <a:effectLst/>
                        <a:latin typeface="+mn-lt"/>
                        <a:ea typeface="Batang"/>
                      </a:endParaRPr>
                    </a:p>
                  </a:txBody>
                  <a:tcPr marL="44450" marR="44450" marT="9525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200" b="1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Batang"/>
                        </a:rPr>
                        <a:t>Co-existence issue</a:t>
                      </a:r>
                      <a:endParaRPr lang="zh-CN" sz="1200" b="1" dirty="0">
                        <a:solidFill>
                          <a:schemeClr val="bg1"/>
                        </a:solidFill>
                        <a:effectLst/>
                        <a:latin typeface="+mn-lt"/>
                        <a:ea typeface="Batang"/>
                      </a:endParaRPr>
                    </a:p>
                  </a:txBody>
                  <a:tcPr marL="44450" marR="44450" marT="9525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200" b="1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Batang"/>
                        </a:rPr>
                        <a:t>Network</a:t>
                      </a:r>
                      <a:r>
                        <a:rPr lang="en-US" altLang="zh-CN" sz="1200" b="1" baseline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Batang"/>
                        </a:rPr>
                        <a:t> complexity</a:t>
                      </a:r>
                      <a:endParaRPr lang="zh-CN" sz="1200" b="1" dirty="0">
                        <a:solidFill>
                          <a:schemeClr val="bg1"/>
                        </a:solidFill>
                        <a:effectLst/>
                        <a:latin typeface="+mn-lt"/>
                        <a:ea typeface="Batang"/>
                      </a:endParaRPr>
                    </a:p>
                  </a:txBody>
                  <a:tcPr marL="44450" marR="44450" marT="9525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  <a:tr h="273964">
                <a:tc vMerge="1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endParaRPr lang="zh-CN" sz="1100" dirty="0">
                        <a:effectLst/>
                        <a:latin typeface="Times New Roman"/>
                        <a:ea typeface="Batang"/>
                      </a:endParaRPr>
                    </a:p>
                  </a:txBody>
                  <a:tcPr marL="44450" marR="44450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FD-FDD 1Rx</a:t>
                      </a:r>
                      <a:endParaRPr lang="zh-CN" sz="1200" b="1" dirty="0">
                        <a:solidFill>
                          <a:schemeClr val="bg1"/>
                        </a:solidFill>
                        <a:effectLst/>
                        <a:latin typeface="+mn-lt"/>
                        <a:ea typeface="Batang"/>
                      </a:endParaRPr>
                    </a:p>
                  </a:txBody>
                  <a:tcPr marL="44450" marR="44450" marT="9525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sz="12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TDD 1Rx</a:t>
                      </a:r>
                      <a:endParaRPr lang="zh-CN" sz="1200" b="1" dirty="0">
                        <a:solidFill>
                          <a:schemeClr val="bg1"/>
                        </a:solidFill>
                        <a:effectLst/>
                        <a:latin typeface="+mn-lt"/>
                        <a:ea typeface="Batang"/>
                      </a:endParaRPr>
                    </a:p>
                  </a:txBody>
                  <a:tcPr marL="44450" marR="44450" marT="9525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endParaRPr lang="zh-CN" sz="1100" dirty="0">
                        <a:effectLst/>
                        <a:latin typeface="+mn-lt"/>
                        <a:ea typeface="Batang"/>
                      </a:endParaRPr>
                    </a:p>
                  </a:txBody>
                  <a:tcPr marL="44450" marR="44450" marT="9525" marB="0"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16168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/>
                          <a:cs typeface="+mn-cs"/>
                        </a:rPr>
                        <a:t>BW3</a:t>
                      </a:r>
                      <a:endParaRPr lang="zh-CN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Batang"/>
                        <a:cs typeface="+mn-cs"/>
                      </a:endParaRPr>
                    </a:p>
                  </a:txBody>
                  <a:tcPr marL="44450" marR="4445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/>
                          <a:cs typeface="+mn-cs"/>
                        </a:rPr>
                        <a:t>8.02</a:t>
                      </a: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/>
                          <a:cs typeface="+mn-cs"/>
                        </a:rPr>
                        <a:t>%</a:t>
                      </a:r>
                      <a:endParaRPr lang="zh-CN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Batang"/>
                        <a:cs typeface="+mn-cs"/>
                      </a:endParaRPr>
                    </a:p>
                  </a:txBody>
                  <a:tcPr marL="44450" marR="44450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/>
                          <a:cs typeface="+mn-cs"/>
                        </a:rPr>
                        <a:t>7.66</a:t>
                      </a: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/>
                          <a:cs typeface="+mn-cs"/>
                        </a:rPr>
                        <a:t>%</a:t>
                      </a:r>
                      <a:endParaRPr lang="zh-CN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Batang"/>
                        <a:cs typeface="+mn-cs"/>
                      </a:endParaRPr>
                    </a:p>
                  </a:txBody>
                  <a:tcPr marL="44450" marR="44450" marT="9525" marB="0" anchor="ctr"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  <a:latin typeface="+mn-lt"/>
                          <a:ea typeface="Batang"/>
                        </a:rPr>
                        <a:t>(assuming</a:t>
                      </a:r>
                      <a:r>
                        <a:rPr lang="en-US" altLang="zh-CN" sz="1200" baseline="0" dirty="0" smtClean="0">
                          <a:effectLst/>
                          <a:latin typeface="+mn-lt"/>
                          <a:ea typeface="Batang"/>
                        </a:rPr>
                        <a:t> BW3 as baseline)</a:t>
                      </a:r>
                      <a:endParaRPr lang="zh-CN" sz="1200" dirty="0">
                        <a:effectLst/>
                        <a:latin typeface="+mn-lt"/>
                        <a:ea typeface="Batang"/>
                      </a:endParaRPr>
                    </a:p>
                  </a:txBody>
                  <a:tcPr marL="44450" marR="44450" marT="9525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zh-CN" altLang="zh-CN" sz="1200" dirty="0">
                        <a:effectLst/>
                        <a:latin typeface="+mn-lt"/>
                        <a:ea typeface="Batang"/>
                      </a:endParaRPr>
                    </a:p>
                  </a:txBody>
                  <a:tcPr marL="44450" marR="44450" marT="9525" marB="0" anchor="ctr">
                    <a:noFill/>
                  </a:tcPr>
                </a:tc>
              </a:tr>
              <a:tr h="276444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/>
                          <a:cs typeface="+mn-cs"/>
                        </a:rPr>
                        <a:t>PT1</a:t>
                      </a:r>
                      <a:endParaRPr lang="zh-CN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Batang"/>
                        <a:cs typeface="+mn-cs"/>
                      </a:endParaRPr>
                    </a:p>
                  </a:txBody>
                  <a:tcPr marL="44450" marR="44450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/>
                          <a:cs typeface="+mn-cs"/>
                        </a:rPr>
                        <a:t>8.70</a:t>
                      </a: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/>
                          <a:cs typeface="+mn-cs"/>
                        </a:rPr>
                        <a:t>% (</a:t>
                      </a: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/>
                          <a:cs typeface="+mn-cs"/>
                        </a:rPr>
                        <a:t>BW3+PT1</a:t>
                      </a: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/>
                          <a:cs typeface="+mn-cs"/>
                        </a:rPr>
                        <a:t>)</a:t>
                      </a:r>
                      <a:endParaRPr lang="zh-CN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Batang"/>
                        <a:cs typeface="+mn-cs"/>
                      </a:endParaRPr>
                    </a:p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/>
                          <a:cs typeface="+mn-cs"/>
                        </a:rPr>
                        <a:t> </a:t>
                      </a: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/>
                          <a:cs typeface="+mn-cs"/>
                        </a:rPr>
                        <a:t>(</a:t>
                      </a: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/>
                          <a:cs typeface="+mn-cs"/>
                        </a:rPr>
                        <a:t>PT1 add-on: </a:t>
                      </a: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/>
                          <a:cs typeface="+mn-cs"/>
                        </a:rPr>
                        <a:t>0.68</a:t>
                      </a: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/>
                          <a:cs typeface="+mn-cs"/>
                        </a:rPr>
                        <a:t>%</a:t>
                      </a: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/>
                          <a:cs typeface="+mn-cs"/>
                        </a:rPr>
                        <a:t>)</a:t>
                      </a:r>
                      <a:endParaRPr lang="zh-CN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Batang"/>
                        <a:cs typeface="+mn-cs"/>
                      </a:endParaRPr>
                    </a:p>
                  </a:txBody>
                  <a:tcPr marL="44450" marR="44450" marT="9525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/>
                          <a:cs typeface="+mn-cs"/>
                        </a:rPr>
                        <a:t>7.84</a:t>
                      </a: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/>
                          <a:cs typeface="+mn-cs"/>
                        </a:rPr>
                        <a:t>% </a:t>
                      </a:r>
                      <a:r>
                        <a:rPr lang="en-GB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/>
                          <a:cs typeface="+mn-cs"/>
                        </a:rPr>
                        <a:t>(</a:t>
                      </a: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/>
                          <a:cs typeface="+mn-cs"/>
                        </a:rPr>
                        <a:t>BW3+PT1</a:t>
                      </a:r>
                      <a:r>
                        <a:rPr lang="en-GB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/>
                          <a:cs typeface="+mn-cs"/>
                        </a:rPr>
                        <a:t>)</a:t>
                      </a:r>
                      <a:endParaRPr lang="zh-CN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Batang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/>
                          <a:cs typeface="+mn-cs"/>
                        </a:rPr>
                        <a:t> </a:t>
                      </a: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/>
                          <a:cs typeface="+mn-cs"/>
                        </a:rPr>
                        <a:t>(PT1 add-on: 0.18%)</a:t>
                      </a:r>
                      <a:endParaRPr lang="zh-CN" altLang="zh-CN" sz="12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Batang"/>
                        <a:cs typeface="+mn-cs"/>
                      </a:endParaRPr>
                    </a:p>
                  </a:txBody>
                  <a:tcPr marL="44450" marR="44450" marT="9525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  <a:latin typeface="+mn-lt"/>
                          <a:ea typeface="Batang"/>
                        </a:rPr>
                        <a:t>Medium</a:t>
                      </a:r>
                      <a:endParaRPr lang="zh-CN" sz="1200" dirty="0">
                        <a:effectLst/>
                        <a:latin typeface="+mn-lt"/>
                        <a:ea typeface="Batang"/>
                      </a:endParaRPr>
                    </a:p>
                  </a:txBody>
                  <a:tcPr marL="44450" marR="44450" marT="9525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  <a:latin typeface="+mn-lt"/>
                          <a:ea typeface="Batang"/>
                        </a:rPr>
                        <a:t>Medium</a:t>
                      </a:r>
                      <a:endParaRPr lang="zh-CN" sz="1200" dirty="0">
                        <a:effectLst/>
                        <a:latin typeface="+mn-lt"/>
                        <a:ea typeface="Batang"/>
                      </a:endParaRPr>
                    </a:p>
                  </a:txBody>
                  <a:tcPr marL="44450" marR="44450" marT="9525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  <a:latin typeface="+mn-lt"/>
                          <a:ea typeface="Batang"/>
                        </a:rPr>
                        <a:t>Large</a:t>
                      </a:r>
                      <a:endParaRPr lang="zh-CN" sz="1200" dirty="0">
                        <a:effectLst/>
                        <a:latin typeface="+mn-lt"/>
                        <a:ea typeface="Batang"/>
                      </a:endParaRPr>
                    </a:p>
                  </a:txBody>
                  <a:tcPr marL="44450" marR="44450" marT="9525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276444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/>
                          <a:cs typeface="+mn-cs"/>
                        </a:rPr>
                        <a:t>PT2</a:t>
                      </a:r>
                      <a:endParaRPr lang="zh-CN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Batang"/>
                        <a:cs typeface="+mn-cs"/>
                      </a:endParaRPr>
                    </a:p>
                  </a:txBody>
                  <a:tcPr marL="44450" marR="44450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/>
                          <a:cs typeface="+mn-cs"/>
                        </a:rPr>
                        <a:t>11.55</a:t>
                      </a: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/>
                          <a:cs typeface="+mn-cs"/>
                        </a:rPr>
                        <a:t>% (</a:t>
                      </a: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/>
                          <a:cs typeface="+mn-cs"/>
                        </a:rPr>
                        <a:t>BW3 + PT1 + PT2</a:t>
                      </a: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/>
                          <a:cs typeface="+mn-cs"/>
                        </a:rPr>
                        <a:t>)</a:t>
                      </a:r>
                      <a:endParaRPr lang="zh-CN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Batang"/>
                        <a:cs typeface="+mn-cs"/>
                      </a:endParaRPr>
                    </a:p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/>
                          <a:cs typeface="+mn-cs"/>
                        </a:rPr>
                        <a:t> </a:t>
                      </a: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/>
                          <a:cs typeface="+mn-cs"/>
                        </a:rPr>
                        <a:t>(PT2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/>
                          <a:cs typeface="+mn-cs"/>
                        </a:rPr>
                        <a:t>  add-on: 2.85%</a:t>
                      </a: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/>
                          <a:cs typeface="+mn-cs"/>
                        </a:rPr>
                        <a:t>)</a:t>
                      </a:r>
                      <a:endParaRPr lang="zh-CN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Batang"/>
                        <a:cs typeface="+mn-cs"/>
                      </a:endParaRPr>
                    </a:p>
                  </a:txBody>
                  <a:tcPr marL="44450" marR="44450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/>
                          <a:cs typeface="+mn-cs"/>
                        </a:rPr>
                        <a:t>11.50</a:t>
                      </a: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/>
                          <a:cs typeface="+mn-cs"/>
                        </a:rPr>
                        <a:t>% (</a:t>
                      </a: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/>
                          <a:cs typeface="+mn-cs"/>
                        </a:rPr>
                        <a:t>BW3 + PT1 + PT2</a:t>
                      </a: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/>
                          <a:cs typeface="+mn-cs"/>
                        </a:rPr>
                        <a:t>)</a:t>
                      </a:r>
                      <a:endParaRPr lang="zh-CN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Batang"/>
                        <a:cs typeface="+mn-cs"/>
                      </a:endParaRPr>
                    </a:p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/>
                          <a:cs typeface="+mn-cs"/>
                        </a:rPr>
                        <a:t>(PT2 add-on: 3.66%)</a:t>
                      </a: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/>
                          <a:cs typeface="+mn-cs"/>
                        </a:rPr>
                        <a:t> </a:t>
                      </a:r>
                      <a:endParaRPr lang="zh-CN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Batang"/>
                        <a:cs typeface="+mn-cs"/>
                      </a:endParaRPr>
                    </a:p>
                  </a:txBody>
                  <a:tcPr marL="44450" marR="44450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  <a:latin typeface="+mn-lt"/>
                          <a:ea typeface="Batang"/>
                        </a:rPr>
                        <a:t>Small</a:t>
                      </a:r>
                      <a:endParaRPr lang="zh-CN" sz="1200" dirty="0">
                        <a:effectLst/>
                        <a:latin typeface="+mn-lt"/>
                        <a:ea typeface="Batang"/>
                      </a:endParaRPr>
                    </a:p>
                  </a:txBody>
                  <a:tcPr marL="44450" marR="44450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  <a:latin typeface="+mn-lt"/>
                          <a:ea typeface="Batang"/>
                        </a:rPr>
                        <a:t>none</a:t>
                      </a:r>
                      <a:endParaRPr lang="zh-CN" sz="1200" dirty="0">
                        <a:effectLst/>
                        <a:latin typeface="+mn-lt"/>
                        <a:ea typeface="Batang"/>
                      </a:endParaRPr>
                    </a:p>
                  </a:txBody>
                  <a:tcPr marL="44450" marR="44450" marT="9525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  <a:latin typeface="+mn-lt"/>
                          <a:ea typeface="Batang"/>
                        </a:rPr>
                        <a:t>Large</a:t>
                      </a:r>
                      <a:endParaRPr lang="zh-CN" sz="1200" dirty="0">
                        <a:effectLst/>
                        <a:latin typeface="+mn-lt"/>
                        <a:ea typeface="Batang"/>
                      </a:endParaRPr>
                    </a:p>
                  </a:txBody>
                  <a:tcPr marL="44450" marR="44450" marT="9525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502390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sz="3600" b="1" dirty="0" smtClean="0">
                <a:latin typeface="+mn-lt"/>
                <a:cs typeface="Arial" pitchFamily="34" charset="0"/>
              </a:rPr>
              <a:t>Conclusion</a:t>
            </a:r>
            <a:endParaRPr lang="en-US" sz="3600" b="1" dirty="0">
              <a:latin typeface="+mn-lt"/>
              <a:cs typeface="Arial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951571"/>
            <a:ext cx="8229600" cy="3708411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300"/>
              </a:spcAft>
              <a:buClr>
                <a:srgbClr val="0070C0"/>
              </a:buClr>
              <a:buFont typeface="Wingdings" panose="05000000000000000000" pitchFamily="2" charset="2"/>
              <a:buChar char="p"/>
            </a:pPr>
            <a:r>
              <a:rPr lang="en-US" sz="1600" b="1" dirty="0" smtClean="0">
                <a:solidFill>
                  <a:schemeClr val="tx1"/>
                </a:solidFill>
              </a:rPr>
              <a:t>Proposals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Clr>
                <a:srgbClr val="0070C0"/>
              </a:buClr>
              <a:buNone/>
            </a:pPr>
            <a:r>
              <a:rPr lang="en-US" sz="1400" dirty="0" smtClean="0">
                <a:solidFill>
                  <a:schemeClr val="tx1"/>
                </a:solidFill>
              </a:rPr>
              <a:t>For down-selection between BW/PR options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buClr>
                <a:srgbClr val="0070C0"/>
              </a:buClr>
              <a:buFont typeface="Wingdings" panose="05000000000000000000" pitchFamily="2" charset="2"/>
              <a:buChar char="n"/>
            </a:pPr>
            <a:r>
              <a:rPr lang="en-US" sz="1400" dirty="0" smtClean="0">
                <a:solidFill>
                  <a:schemeClr val="tx1"/>
                </a:solidFill>
              </a:rPr>
              <a:t>Adopt </a:t>
            </a:r>
            <a:r>
              <a:rPr lang="en-US" sz="1400" dirty="0">
                <a:solidFill>
                  <a:schemeClr val="tx1"/>
                </a:solidFill>
              </a:rPr>
              <a:t>Option BW3 for Rel-18 eRedCap WI </a:t>
            </a:r>
            <a:endParaRPr lang="en-US" sz="1400" dirty="0" smtClean="0">
              <a:solidFill>
                <a:schemeClr val="tx1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  <a:buClr>
                <a:srgbClr val="0070C0"/>
              </a:buClr>
              <a:buFont typeface="Wingdings" panose="05000000000000000000" pitchFamily="2" charset="2"/>
              <a:buChar char="n"/>
            </a:pPr>
            <a:endParaRPr lang="en-US" sz="1400" dirty="0" smtClean="0">
              <a:solidFill>
                <a:schemeClr val="tx1"/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Clr>
                <a:srgbClr val="0070C0"/>
              </a:buClr>
              <a:buNone/>
            </a:pPr>
            <a:r>
              <a:rPr lang="en-US" sz="1400" dirty="0" smtClean="0">
                <a:solidFill>
                  <a:schemeClr val="tx1"/>
                </a:solidFill>
              </a:rPr>
              <a:t>For PT1/PT2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buClr>
                <a:srgbClr val="0070C0"/>
              </a:buClr>
              <a:buFont typeface="Wingdings" panose="05000000000000000000" pitchFamily="2" charset="2"/>
              <a:buChar char="n"/>
            </a:pPr>
            <a:r>
              <a:rPr lang="en-US" sz="1400" dirty="0" smtClean="0">
                <a:solidFill>
                  <a:schemeClr val="tx1"/>
                </a:solidFill>
              </a:rPr>
              <a:t>At least Options </a:t>
            </a:r>
            <a:r>
              <a:rPr lang="en-US" sz="1400" dirty="0">
                <a:solidFill>
                  <a:schemeClr val="tx1"/>
                </a:solidFill>
              </a:rPr>
              <a:t>PT1 shall </a:t>
            </a:r>
            <a:r>
              <a:rPr lang="en-US" sz="1400" u="sng" dirty="0" smtClean="0">
                <a:solidFill>
                  <a:schemeClr val="tx1"/>
                </a:solidFill>
              </a:rPr>
              <a:t>NOT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en-US" sz="1400" dirty="0">
                <a:solidFill>
                  <a:schemeClr val="tx1"/>
                </a:solidFill>
              </a:rPr>
              <a:t>be adopted for Rel-18 eRedCap WI </a:t>
            </a:r>
          </a:p>
          <a:p>
            <a:pPr lvl="1">
              <a:spcBef>
                <a:spcPts val="0"/>
              </a:spcBef>
              <a:spcAft>
                <a:spcPts val="100"/>
              </a:spcAft>
              <a:buClr>
                <a:srgbClr val="0070C0"/>
              </a:buClr>
              <a:buFont typeface="Wingdings" panose="05000000000000000000" pitchFamily="2" charset="2"/>
              <a:buChar char="n"/>
            </a:pPr>
            <a:r>
              <a:rPr lang="en-US" altLang="zh-CN" sz="1400" dirty="0">
                <a:solidFill>
                  <a:schemeClr val="tx1"/>
                </a:solidFill>
              </a:rPr>
              <a:t>Option PT2 is not </a:t>
            </a:r>
            <a:r>
              <a:rPr lang="en-US" altLang="zh-CN" sz="1400" dirty="0" smtClean="0">
                <a:solidFill>
                  <a:schemeClr val="tx1"/>
                </a:solidFill>
              </a:rPr>
              <a:t>preferred either, </a:t>
            </a:r>
            <a:r>
              <a:rPr lang="en-US" altLang="zh-CN" sz="1400" dirty="0">
                <a:solidFill>
                  <a:schemeClr val="tx1"/>
                </a:solidFill>
              </a:rPr>
              <a:t>but can live with standalone PT2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buClr>
                <a:srgbClr val="0070C0"/>
              </a:buClr>
              <a:buFont typeface="Wingdings" panose="05000000000000000000" pitchFamily="2" charset="2"/>
              <a:buChar char="n"/>
            </a:pPr>
            <a:r>
              <a:rPr lang="en-US" sz="1400" dirty="0" smtClean="0">
                <a:solidFill>
                  <a:schemeClr val="tx1"/>
                </a:solidFill>
              </a:rPr>
              <a:t>If </a:t>
            </a:r>
            <a:r>
              <a:rPr lang="en-US" sz="1400" dirty="0">
                <a:solidFill>
                  <a:schemeClr val="tx1"/>
                </a:solidFill>
              </a:rPr>
              <a:t>PT2 needs to be bundled with PT1, none of them shall be </a:t>
            </a:r>
            <a:r>
              <a:rPr lang="en-US" sz="1400" dirty="0" smtClean="0">
                <a:solidFill>
                  <a:schemeClr val="tx1"/>
                </a:solidFill>
              </a:rPr>
              <a:t>adopted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19051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532440" y="4767263"/>
            <a:ext cx="432048" cy="273844"/>
          </a:xfrm>
        </p:spPr>
        <p:txBody>
          <a:bodyPr/>
          <a:lstStyle/>
          <a:p>
            <a:fld id="{7C091945-BED8-40C6-A17E-143F3A6898E6}" type="slidenum">
              <a:rPr lang="zh-CN" altLang="en-US" smtClean="0"/>
              <a:pPr/>
              <a:t>7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effectLst>
          <a:glow rad="63500">
            <a:schemeClr val="accent1">
              <a:satMod val="175000"/>
              <a:alpha val="40000"/>
            </a:schemeClr>
          </a:glow>
          <a:outerShdw blurRad="40000" dist="20000" dir="5400000" rotWithShape="0">
            <a:srgbClr val="000000">
              <a:alpha val="38000"/>
            </a:srgbClr>
          </a:outerShdw>
        </a:effectLst>
      </a:spPr>
      <a:bodyPr wrap="square" rtlCol="0">
        <a:spAutoFit/>
      </a:bodyPr>
      <a:lstStyle>
        <a:defPPr>
          <a:buFont typeface="Arial" pitchFamily="34" charset="0"/>
          <a:buChar char="•"/>
          <a:defRPr sz="1600" dirty="0" smtClean="0"/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tx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effectLst>
          <a:glow rad="63500">
            <a:schemeClr val="accent1">
              <a:satMod val="175000"/>
              <a:alpha val="40000"/>
            </a:schemeClr>
          </a:glow>
          <a:outerShdw blurRad="40000" dist="20000" dir="5400000" rotWithShape="0">
            <a:srgbClr val="000000">
              <a:alpha val="38000"/>
            </a:srgbClr>
          </a:outerShdw>
        </a:effectLst>
      </a:spPr>
      <a:bodyPr wrap="square" rtlCol="0">
        <a:spAutoFit/>
      </a:bodyPr>
      <a:lstStyle>
        <a:defPPr>
          <a:defRPr dirty="0" smtClean="0"/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txDef>
  </a:objectDefaults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812</Words>
  <Application>Microsoft Office PowerPoint</Application>
  <PresentationFormat>全屏显示(16:9)</PresentationFormat>
  <Paragraphs>145</Paragraphs>
  <Slides>7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9" baseType="lpstr">
      <vt:lpstr>1_Office 主题</vt:lpstr>
      <vt:lpstr>Office 主题</vt:lpstr>
      <vt:lpstr>Views on WID of Rel-18 eRedCap</vt:lpstr>
      <vt:lpstr>Background</vt:lpstr>
      <vt:lpstr>Background</vt:lpstr>
      <vt:lpstr>Views on BW/PR options</vt:lpstr>
      <vt:lpstr>Views on PT options</vt:lpstr>
      <vt:lpstr>Conclusion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2020-03-10T03:17:57Z</dcterms:created>
  <dcterms:modified xsi:type="dcterms:W3CDTF">2022-09-05T03:27:40Z</dcterms:modified>
</cp:coreProperties>
</file>