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9" r:id="rId2"/>
    <p:sldId id="256" r:id="rId3"/>
    <p:sldId id="270" r:id="rId4"/>
    <p:sldId id="272" r:id="rId5"/>
    <p:sldId id="273" r:id="rId6"/>
    <p:sldId id="274" r:id="rId7"/>
    <p:sldId id="271" r:id="rId8"/>
    <p:sldId id="269" r:id="rId9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F5FD"/>
    <a:srgbClr val="F6FBFF"/>
    <a:srgbClr val="D9F4FC"/>
    <a:srgbClr val="65B1E2"/>
    <a:srgbClr val="C1E5F8"/>
    <a:srgbClr val="D5E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274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D4F783-F107-4D58-976D-50EE4C26966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4A235-9805-473E-B1EC-FAF5C1A40C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05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46BF-9607-4643-9541-61CF457F341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353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4A235-9805-473E-B1EC-FAF5C1A40CD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73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4A235-9805-473E-B1EC-FAF5C1A40CD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47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4A235-9805-473E-B1EC-FAF5C1A40CD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87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4A235-9805-473E-B1EC-FAF5C1A40CD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680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4A235-9805-473E-B1EC-FAF5C1A40CD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72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4A235-9805-473E-B1EC-FAF5C1A40CD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68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-蓝色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154" y="604045"/>
            <a:ext cx="3533773" cy="31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76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-橙色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154" y="604045"/>
            <a:ext cx="3533773" cy="31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9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-蓝色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1340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154" y="604045"/>
            <a:ext cx="3533773" cy="31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91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-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135883" y="764704"/>
            <a:ext cx="10561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458257"/>
            <a:ext cx="2816131" cy="248925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4597" y="6531430"/>
            <a:ext cx="12192000" cy="351621"/>
          </a:xfrm>
          <a:prstGeom prst="rect">
            <a:avLst/>
          </a:prstGeom>
          <a:gradFill>
            <a:gsLst>
              <a:gs pos="0">
                <a:schemeClr val="bg1"/>
              </a:gs>
              <a:gs pos="6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231904" y="6551579"/>
            <a:ext cx="17070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http://www.caict.ac.cn/</a:t>
            </a:r>
            <a:endParaRPr lang="zh-CN" altLang="en-US" sz="12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灯片编号占位符 5"/>
          <p:cNvSpPr txBox="1">
            <a:spLocks/>
          </p:cNvSpPr>
          <p:nvPr userDrawn="1"/>
        </p:nvSpPr>
        <p:spPr>
          <a:xfrm>
            <a:off x="897632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z="1200" smtClean="0"/>
              <a:pPr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94549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-水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 rot="20242101">
            <a:off x="287971" y="1124631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 rot="20242101">
            <a:off x="5634188" y="2382770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 rot="20242101">
            <a:off x="9210556" y="5843158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 rot="20242101">
            <a:off x="8568850" y="1465157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 rot="20242101">
            <a:off x="8109640" y="3118751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 rot="20242101">
            <a:off x="7098575" y="5045498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 rot="20242101">
            <a:off x="10033236" y="4127885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 rot="20242101">
            <a:off x="578635" y="2397933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 rot="20242101">
            <a:off x="3513296" y="1480320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 rot="20242101">
            <a:off x="-263844" y="4226973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 rot="20242101">
            <a:off x="2670818" y="3309360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 rot="20242101">
            <a:off x="2211608" y="4962954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 rot="20242101">
            <a:off x="5146269" y="4045341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 userDrawn="1"/>
        </p:nvSpPr>
        <p:spPr>
          <a:xfrm rot="20242101">
            <a:off x="1200543" y="6889701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 userDrawn="1"/>
        </p:nvSpPr>
        <p:spPr>
          <a:xfrm rot="20242101">
            <a:off x="4135204" y="5972088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文本框 28"/>
          <p:cNvSpPr txBox="1"/>
          <p:nvPr userDrawn="1"/>
        </p:nvSpPr>
        <p:spPr>
          <a:xfrm rot="20242101">
            <a:off x="-723052" y="5905216"/>
            <a:ext cx="2496277" cy="7200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Arial Unicode MS" panose="020B0604020202020204" pitchFamily="34" charset="-122"/>
              </a:rPr>
              <a:t>CAICT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4597" y="6531430"/>
            <a:ext cx="12192000" cy="351621"/>
          </a:xfrm>
          <a:prstGeom prst="rect">
            <a:avLst/>
          </a:prstGeom>
          <a:gradFill>
            <a:gsLst>
              <a:gs pos="0">
                <a:schemeClr val="bg1"/>
              </a:gs>
              <a:gs pos="6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1" name="文本框 30"/>
          <p:cNvSpPr txBox="1"/>
          <p:nvPr userDrawn="1"/>
        </p:nvSpPr>
        <p:spPr>
          <a:xfrm>
            <a:off x="5231904" y="6551579"/>
            <a:ext cx="17070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http://www.caict.ac.cn/</a:t>
            </a:r>
            <a:endParaRPr lang="zh-CN" altLang="en-US" sz="12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6580974"/>
            <a:ext cx="2382956" cy="210636"/>
          </a:xfrm>
          <a:prstGeom prst="rect">
            <a:avLst/>
          </a:prstGeom>
        </p:spPr>
      </p:pic>
      <p:sp>
        <p:nvSpPr>
          <p:cNvPr id="33" name="灯片编号占位符 5"/>
          <p:cNvSpPr txBox="1">
            <a:spLocks/>
          </p:cNvSpPr>
          <p:nvPr userDrawn="1"/>
        </p:nvSpPr>
        <p:spPr>
          <a:xfrm>
            <a:off x="897632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z="1200" smtClean="0"/>
              <a:pPr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4535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-白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4597" y="6531430"/>
            <a:ext cx="12192000" cy="351621"/>
          </a:xfrm>
          <a:prstGeom prst="rect">
            <a:avLst/>
          </a:prstGeom>
          <a:gradFill>
            <a:gsLst>
              <a:gs pos="0">
                <a:schemeClr val="bg1"/>
              </a:gs>
              <a:gs pos="6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5231904" y="6551579"/>
            <a:ext cx="17070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http://www.caict.ac.cn/</a:t>
            </a:r>
            <a:endParaRPr lang="zh-CN" altLang="en-US" sz="12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6580974"/>
            <a:ext cx="2382956" cy="210636"/>
          </a:xfrm>
          <a:prstGeom prst="rect">
            <a:avLst/>
          </a:prstGeom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897632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z="1200" smtClean="0"/>
              <a:pPr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8282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-蓝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6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-橙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56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56793"/>
            <a:ext cx="10972800" cy="4569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85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72" r:id="rId3"/>
    <p:sldLayoutId id="2147483687" r:id="rId4"/>
    <p:sldLayoutId id="2147483689" r:id="rId5"/>
    <p:sldLayoutId id="2147483690" r:id="rId6"/>
    <p:sldLayoutId id="2147483691" r:id="rId7"/>
    <p:sldLayoutId id="2147483692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832304" y="6453337"/>
            <a:ext cx="171553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http://www.caict.ac.cn/</a:t>
            </a:r>
            <a:endParaRPr lang="zh-CN" altLang="en-US" sz="12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76355" y="6456669"/>
            <a:ext cx="6559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CAICT</a:t>
            </a:r>
            <a:endParaRPr lang="zh-CN" altLang="en-US" sz="1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3"/>
          <p:cNvSpPr>
            <a:spLocks noGrp="1"/>
          </p:cNvSpPr>
          <p:nvPr>
            <p:ph type="ctrTitle" idx="4294967295"/>
          </p:nvPr>
        </p:nvSpPr>
        <p:spPr>
          <a:xfrm>
            <a:off x="1716943" y="2607047"/>
            <a:ext cx="8209793" cy="1470025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Motivation for Rel-18 new WI on NR MIMO OTA</a:t>
            </a:r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05B16E70-CE1E-F165-080A-4A7131ADB4EA}"/>
              </a:ext>
            </a:extLst>
          </p:cNvPr>
          <p:cNvSpPr txBox="1">
            <a:spLocks/>
          </p:cNvSpPr>
          <p:nvPr/>
        </p:nvSpPr>
        <p:spPr>
          <a:xfrm>
            <a:off x="551384" y="44625"/>
            <a:ext cx="8209793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3GPP TSG RAN #97-e</a:t>
            </a:r>
          </a:p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Electronic Meeting, September 12-16, 2022</a:t>
            </a:r>
            <a:endParaRPr lang="zh-CN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标题 3">
            <a:extLst>
              <a:ext uri="{FF2B5EF4-FFF2-40B4-BE49-F238E27FC236}">
                <a16:creationId xmlns:a16="http://schemas.microsoft.com/office/drawing/2014/main" id="{2DCA6851-4B05-A284-4B96-B827883D5A3E}"/>
              </a:ext>
            </a:extLst>
          </p:cNvPr>
          <p:cNvSpPr txBox="1">
            <a:spLocks/>
          </p:cNvSpPr>
          <p:nvPr/>
        </p:nvSpPr>
        <p:spPr>
          <a:xfrm>
            <a:off x="1847528" y="3861048"/>
            <a:ext cx="8209793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Source: CAICT</a:t>
            </a:r>
          </a:p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Document for: Discussion</a:t>
            </a:r>
          </a:p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Agenda Item: 9.5.4.1</a:t>
            </a:r>
            <a:endParaRPr lang="zh-CN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AE1BEA9-9491-3785-A97D-E2E0FF065450}"/>
              </a:ext>
            </a:extLst>
          </p:cNvPr>
          <p:cNvSpPr txBox="1">
            <a:spLocks/>
          </p:cNvSpPr>
          <p:nvPr/>
        </p:nvSpPr>
        <p:spPr>
          <a:xfrm>
            <a:off x="10344472" y="-99391"/>
            <a:ext cx="244827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RP-222345</a:t>
            </a:r>
          </a:p>
        </p:txBody>
      </p:sp>
    </p:spTree>
    <p:extLst>
      <p:ext uri="{BB962C8B-B14F-4D97-AF65-F5344CB8AC3E}">
        <p14:creationId xmlns:p14="http://schemas.microsoft.com/office/powerpoint/2010/main" val="54176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3"/>
          <p:cNvSpPr txBox="1">
            <a:spLocks/>
          </p:cNvSpPr>
          <p:nvPr/>
        </p:nvSpPr>
        <p:spPr>
          <a:xfrm>
            <a:off x="479376" y="261431"/>
            <a:ext cx="7772400" cy="5471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zh-CN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16A46D-099A-FAEF-EFA8-2A2D125090D8}"/>
              </a:ext>
            </a:extLst>
          </p:cNvPr>
          <p:cNvSpPr txBox="1"/>
          <p:nvPr/>
        </p:nvSpPr>
        <p:spPr>
          <a:xfrm>
            <a:off x="335360" y="1196752"/>
            <a:ext cx="712879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C33727-E1C4-1D82-470B-71B5CFC7BDA9}"/>
              </a:ext>
            </a:extLst>
          </p:cNvPr>
          <p:cNvSpPr txBox="1"/>
          <p:nvPr/>
        </p:nvSpPr>
        <p:spPr>
          <a:xfrm>
            <a:off x="911424" y="1772816"/>
            <a:ext cx="964907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613D5DAC-D473-48CA-8467-389166849243}"/>
              </a:ext>
            </a:extLst>
          </p:cNvPr>
          <p:cNvSpPr txBox="1">
            <a:spLocks/>
          </p:cNvSpPr>
          <p:nvPr/>
        </p:nvSpPr>
        <p:spPr>
          <a:xfrm>
            <a:off x="475503" y="1165682"/>
            <a:ext cx="11240992" cy="575263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RAN4 has achieved good progress in NR MIMO OTA WI according to the latest SR in RAN#97e [1]: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Core part is 100% completion level with a full package of test method aiming for requirement development, the outcome is captured in TS38.151 v17.1.0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Test system setups are defined, i.e., MPAC for FR1 and 3D-MPAC for FR2.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Test methods focus on smartphone UE type with Free space test condition.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FR1 and FR2 Channel model validation pass/fail limits are finalized.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Preliminary MU assessments for FR1 and FR2 are approved.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Performance part is 90% completion level with FR1 TRMS requirements and recommended Test Tolerance (TT) specified</a:t>
            </a:r>
          </a:p>
          <a:p>
            <a:pPr lvl="3"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FR1 requirement work is focused on limited working scope, i.e. SA mode and only n41/n78 with smartphone UE type and Free space test condition.</a:t>
            </a:r>
          </a:p>
          <a:p>
            <a:pPr lvl="3"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Figure of Merits (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FoM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) of FR2 MIMO OTA is defined but no agreement in RAN4 for FR2 MIMO OTA requirement. How to conclude the performance part of FR2 depending on the RAN-P decision.</a:t>
            </a:r>
          </a:p>
          <a:p>
            <a:pPr lvl="3"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WI is expected to be finalized on time in Sep RAN meeting.</a:t>
            </a:r>
          </a:p>
          <a:p>
            <a:pPr marL="342900" lvl="1" indent="-342900"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 LS to 3GPP RAN5, CTIA MOSG, CCSA TC9 WG1 was approved to provide information on the technical progress of NR MIMO OTA WI in 3GPP RAN4 [2].</a:t>
            </a:r>
          </a:p>
          <a:p>
            <a:pPr marL="514350" lvl="1" indent="0">
              <a:spcBef>
                <a:spcPts val="300"/>
              </a:spcBef>
              <a:buNone/>
            </a:pPr>
            <a:endParaRPr lang="en-US" altLang="zh-CN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Font typeface="Arial" pitchFamily="34" charset="0"/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3"/>
          <p:cNvSpPr txBox="1">
            <a:spLocks/>
          </p:cNvSpPr>
          <p:nvPr/>
        </p:nvSpPr>
        <p:spPr>
          <a:xfrm>
            <a:off x="479376" y="261431"/>
            <a:ext cx="7772400" cy="5471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Previous discussion outcome in RAN-P</a:t>
            </a:r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16A46D-099A-FAEF-EFA8-2A2D125090D8}"/>
              </a:ext>
            </a:extLst>
          </p:cNvPr>
          <p:cNvSpPr txBox="1"/>
          <p:nvPr/>
        </p:nvSpPr>
        <p:spPr>
          <a:xfrm>
            <a:off x="335360" y="1196752"/>
            <a:ext cx="712879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C33727-E1C4-1D82-470B-71B5CFC7BDA9}"/>
              </a:ext>
            </a:extLst>
          </p:cNvPr>
          <p:cNvSpPr txBox="1"/>
          <p:nvPr/>
        </p:nvSpPr>
        <p:spPr>
          <a:xfrm>
            <a:off x="911424" y="1772816"/>
            <a:ext cx="964907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613D5DAC-D473-48CA-8467-389166849243}"/>
              </a:ext>
            </a:extLst>
          </p:cNvPr>
          <p:cNvSpPr txBox="1">
            <a:spLocks/>
          </p:cNvSpPr>
          <p:nvPr/>
        </p:nvSpPr>
        <p:spPr>
          <a:xfrm>
            <a:off x="475503" y="1165682"/>
            <a:ext cx="11240992" cy="575263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According to moderator’s summary for discussion [95e-12-RAN4-R18-OTATest] [3], WF on how to handle other OTA topics is captured in the meeting report [4].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other OTA topics including Dynamic OTA testing method for FR2-1, FR2 testing framework for FWA devices (PC1/PC5), </a:t>
            </a: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Rel-17 OTA leftovers and follow-up work for ongoing Rel-17 SISO OTA and MIMO OTA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will be postponed and revisited in future RAN plenary meetings designated as the checking point by RAN chair.</a:t>
            </a:r>
          </a:p>
          <a:p>
            <a:pPr marL="597694" lvl="2" indent="-285750" fontAlgn="base" hangingPunct="0"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Font typeface="Arial" pitchFamily="34" charset="0"/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474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3"/>
          <p:cNvSpPr txBox="1">
            <a:spLocks/>
          </p:cNvSpPr>
          <p:nvPr/>
        </p:nvSpPr>
        <p:spPr>
          <a:xfrm>
            <a:off x="479376" y="261431"/>
            <a:ext cx="7772400" cy="5471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Views on the follow-up work of R17 WIs (1)</a:t>
            </a:r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16A46D-099A-FAEF-EFA8-2A2D125090D8}"/>
              </a:ext>
            </a:extLst>
          </p:cNvPr>
          <p:cNvSpPr txBox="1"/>
          <p:nvPr/>
        </p:nvSpPr>
        <p:spPr>
          <a:xfrm>
            <a:off x="335360" y="1196752"/>
            <a:ext cx="712879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C33727-E1C4-1D82-470B-71B5CFC7BDA9}"/>
              </a:ext>
            </a:extLst>
          </p:cNvPr>
          <p:cNvSpPr txBox="1"/>
          <p:nvPr/>
        </p:nvSpPr>
        <p:spPr>
          <a:xfrm>
            <a:off x="911424" y="1772816"/>
            <a:ext cx="964907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613D5DAC-D473-48CA-8467-389166849243}"/>
              </a:ext>
            </a:extLst>
          </p:cNvPr>
          <p:cNvSpPr txBox="1">
            <a:spLocks/>
          </p:cNvSpPr>
          <p:nvPr/>
        </p:nvSpPr>
        <p:spPr>
          <a:xfrm>
            <a:off x="475503" y="1165682"/>
            <a:ext cx="11240992" cy="575263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Considering that the core part of Rel-17 NR MIMO OTA and TRP TRS OTA WIs were closed, and OTA performance requirements were specified in RAN4#104-e, it is expected that these WIs will be closed in Sep. RAN-P meeting.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However, Rel-17 WI focused on limited scope due to the workload and limited TUs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Only single UE type (smartphone) in single test condition (free space) is discussed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Requirement development focused on few test frequencies (n41, n78)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figure of merit is only applicable for PC3 UEs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No agreement on FR2 MIMO OTA requirement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above limited scope of Rel-17 WI will lead to some limitations, for example: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Free space condition has limitations in evaluating the TRMS performance of UEs in actual use scenarios.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proportion of tablet is gradually increasing, and their use scenarios have higher requirements on throughput, but lack of corresponding requirements.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deployment frequency bands of NR has increased, these bands also need to define MIMO OTA requirements.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Performance requirement for FR2 MIMO OTA is not finalized, which cannot guarantee the actual performance of FR2 UEs in the realistic network.</a:t>
            </a:r>
          </a:p>
          <a:p>
            <a:pPr marL="457200" lvl="1" indent="0">
              <a:spcBef>
                <a:spcPts val="0"/>
              </a:spcBef>
              <a:spcAft>
                <a:spcPts val="1000"/>
              </a:spcAft>
              <a:buNone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Font typeface="Arial" pitchFamily="34" charset="0"/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619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3"/>
          <p:cNvSpPr txBox="1">
            <a:spLocks/>
          </p:cNvSpPr>
          <p:nvPr/>
        </p:nvSpPr>
        <p:spPr>
          <a:xfrm>
            <a:off x="479376" y="261431"/>
            <a:ext cx="7772400" cy="5471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Views on the follow-up work of R17 WIs (2)</a:t>
            </a:r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16A46D-099A-FAEF-EFA8-2A2D125090D8}"/>
              </a:ext>
            </a:extLst>
          </p:cNvPr>
          <p:cNvSpPr txBox="1"/>
          <p:nvPr/>
        </p:nvSpPr>
        <p:spPr>
          <a:xfrm>
            <a:off x="335360" y="1196752"/>
            <a:ext cx="712879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C33727-E1C4-1D82-470B-71B5CFC7BDA9}"/>
              </a:ext>
            </a:extLst>
          </p:cNvPr>
          <p:cNvSpPr txBox="1"/>
          <p:nvPr/>
        </p:nvSpPr>
        <p:spPr>
          <a:xfrm>
            <a:off x="911424" y="1772816"/>
            <a:ext cx="964907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613D5DAC-D473-48CA-8467-389166849243}"/>
              </a:ext>
            </a:extLst>
          </p:cNvPr>
          <p:cNvSpPr txBox="1">
            <a:spLocks/>
          </p:cNvSpPr>
          <p:nvPr/>
        </p:nvSpPr>
        <p:spPr>
          <a:xfrm>
            <a:off x="475503" y="1165682"/>
            <a:ext cx="11240992" cy="575263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Therefore, in order to accurately evaluate the actual performance of the UE under the realistic network conditions, we propose a </a:t>
            </a:r>
            <a:r>
              <a:rPr lang="en-US" altLang="zh-CN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continuous work for NR MIMO OTA in Rel-18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to address Rel-17 leftovers and provide enhanced test methodology for other UE types and UE features, develop requirements for both FR1 and FR2 frequency bands.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For example: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Test method for Smartphone in browsing mode using hand phantom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Test method for laptop/tablet/FWA in free space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FR1 Performance requirements for other FR1 bands for smartphone, e.g. n1,n28,n77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FoM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and criteria for other power classes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Framework for FR2 MIMO OTA performance requirements development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MIMO OTA performance requirements.</a:t>
            </a:r>
          </a:p>
          <a:p>
            <a:pPr marL="457200" lvl="1" indent="0">
              <a:spcBef>
                <a:spcPts val="0"/>
              </a:spcBef>
              <a:spcAft>
                <a:spcPts val="1000"/>
              </a:spcAft>
              <a:buNone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Font typeface="Arial" pitchFamily="34" charset="0"/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300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3"/>
          <p:cNvSpPr txBox="1">
            <a:spLocks/>
          </p:cNvSpPr>
          <p:nvPr/>
        </p:nvSpPr>
        <p:spPr>
          <a:xfrm>
            <a:off x="479376" y="261431"/>
            <a:ext cx="7772400" cy="5471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Observations and Proposals</a:t>
            </a:r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16A46D-099A-FAEF-EFA8-2A2D125090D8}"/>
              </a:ext>
            </a:extLst>
          </p:cNvPr>
          <p:cNvSpPr txBox="1"/>
          <p:nvPr/>
        </p:nvSpPr>
        <p:spPr>
          <a:xfrm>
            <a:off x="335360" y="1196752"/>
            <a:ext cx="712879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C33727-E1C4-1D82-470B-71B5CFC7BDA9}"/>
              </a:ext>
            </a:extLst>
          </p:cNvPr>
          <p:cNvSpPr txBox="1"/>
          <p:nvPr/>
        </p:nvSpPr>
        <p:spPr>
          <a:xfrm>
            <a:off x="911424" y="1772816"/>
            <a:ext cx="964907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613D5DAC-D473-48CA-8467-389166849243}"/>
              </a:ext>
            </a:extLst>
          </p:cNvPr>
          <p:cNvSpPr txBox="1">
            <a:spLocks/>
          </p:cNvSpPr>
          <p:nvPr/>
        </p:nvSpPr>
        <p:spPr>
          <a:xfrm>
            <a:off x="475503" y="1165682"/>
            <a:ext cx="11240992" cy="575263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Observation 1: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current progress of Rel-17 OTA topics, these WIs are expected to be concluded in September RAN-P meeting without additional extension.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Observation 2: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Rel-17 WI focused on limited scope due to the workload and limited TUs, study on enhanced test methods and performance requirement is necessary in Rel-18 timeline to guarantee the performance of UEs in the actual use scenario.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Proposal 1: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Rel-17 OTA leftovers and follow-up work for ongoing Rel-17 SISO OTA and MIMO OTA will be revisited in RAN plenary meetings designated as the checking point by RAN chair, i.e., September or December.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Proposal 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: Propose to consider a continuous work of NR MIMO OTA WI in Rel-18 timeline to provide enhanced test method and performance requirements. For example: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Test method for Smartphone in browsing mode using hand phantom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Test method for laptop/tablet/FWA in free space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FR1 Performance requirements for other FR1 bands for smartphone, e.g. n1,n28,n77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FoM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and criteria for other power classes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Framework for FR2 MIMO OTA performance requirements development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MIMO OTA performance requirements.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1000"/>
              </a:spcAft>
              <a:buNone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Font typeface="Arial" pitchFamily="34" charset="0"/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704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3"/>
          <p:cNvSpPr txBox="1">
            <a:spLocks/>
          </p:cNvSpPr>
          <p:nvPr/>
        </p:nvSpPr>
        <p:spPr>
          <a:xfrm>
            <a:off x="479376" y="261431"/>
            <a:ext cx="7772400" cy="5471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16A46D-099A-FAEF-EFA8-2A2D125090D8}"/>
              </a:ext>
            </a:extLst>
          </p:cNvPr>
          <p:cNvSpPr txBox="1"/>
          <p:nvPr/>
        </p:nvSpPr>
        <p:spPr>
          <a:xfrm>
            <a:off x="335360" y="1196752"/>
            <a:ext cx="712879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C33727-E1C4-1D82-470B-71B5CFC7BDA9}"/>
              </a:ext>
            </a:extLst>
          </p:cNvPr>
          <p:cNvSpPr txBox="1"/>
          <p:nvPr/>
        </p:nvSpPr>
        <p:spPr>
          <a:xfrm>
            <a:off x="911424" y="1772816"/>
            <a:ext cx="9649072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613D5DAC-D473-48CA-8467-389166849243}"/>
              </a:ext>
            </a:extLst>
          </p:cNvPr>
          <p:cNvSpPr txBox="1">
            <a:spLocks/>
          </p:cNvSpPr>
          <p:nvPr/>
        </p:nvSpPr>
        <p:spPr>
          <a:xfrm>
            <a:off x="475503" y="1165682"/>
            <a:ext cx="11240992" cy="575263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97694" lvl="2" indent="-28575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vivo Bold"/>
                <a:cs typeface="Calibri" panose="020F0502020204030204" pitchFamily="34" charset="0"/>
              </a:rPr>
              <a:t>[1] RP-222347, Status report for WI: Multiple Input Multiple Output (MIMO) Over-the-Air (OTA) requirements for NR UEs; Rapporteur: CAICT</a:t>
            </a:r>
          </a:p>
          <a:p>
            <a:pPr marL="597694" lvl="2" indent="-28575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vivo Bold"/>
                <a:cs typeface="Calibri" panose="020F0502020204030204" pitchFamily="34" charset="0"/>
              </a:rPr>
              <a:t>[2] </a:t>
            </a:r>
            <a:r>
              <a:rPr lang="pt-BR" altLang="zh-CN" sz="1400" dirty="0">
                <a:latin typeface="vivo Bold"/>
                <a:cs typeface="Calibri" panose="020F0502020204030204" pitchFamily="34" charset="0"/>
              </a:rPr>
              <a:t>R4-2215136, LS on NR MIMO OTA progress, CAICT</a:t>
            </a:r>
          </a:p>
          <a:p>
            <a:pPr marL="597694" lvl="2" indent="-28575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vivo Bold"/>
                <a:cs typeface="Calibri" panose="020F0502020204030204" pitchFamily="34" charset="0"/>
              </a:rPr>
              <a:t>[3] RP-220978, Moderator’s summary for discussion [95e-12-RAN4-R18-OTATest], Qualcomm </a:t>
            </a:r>
          </a:p>
          <a:p>
            <a:pPr marL="597694" lvl="2" indent="-28575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vivo Bold"/>
                <a:cs typeface="Calibri" panose="020F0502020204030204" pitchFamily="34" charset="0"/>
              </a:rPr>
              <a:t>[4] RP-221776, Meeting report for TSG RAN meeting #95e</a:t>
            </a:r>
          </a:p>
          <a:p>
            <a:pPr marL="0" lvl="3" indent="0" fontAlgn="ctr">
              <a:spcBef>
                <a:spcPts val="1000"/>
              </a:spcBef>
              <a:buFont typeface="Arial" pitchFamily="34" charset="0"/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1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5229200"/>
            <a:ext cx="864096" cy="86093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27755" y="6453337"/>
            <a:ext cx="1715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http://www.caict.ac.cn/</a:t>
            </a:r>
            <a:endParaRPr lang="zh-CN" altLang="en-US" sz="12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83832" y="6453337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中国信息通信研究院</a:t>
            </a:r>
          </a:p>
        </p:txBody>
      </p:sp>
      <p:sp>
        <p:nvSpPr>
          <p:cNvPr id="12" name="标题 3"/>
          <p:cNvSpPr txBox="1">
            <a:spLocks/>
          </p:cNvSpPr>
          <p:nvPr/>
        </p:nvSpPr>
        <p:spPr>
          <a:xfrm>
            <a:off x="3417188" y="3205235"/>
            <a:ext cx="5472608" cy="5471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4000" i="1" dirty="0">
                <a:solidFill>
                  <a:srgbClr val="FF0000"/>
                </a:solidFill>
              </a:rPr>
              <a:t>谢谢！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65806"/>
            <a:ext cx="2952328" cy="347952"/>
          </a:xfrm>
          <a:prstGeom prst="rect">
            <a:avLst/>
          </a:prstGeom>
        </p:spPr>
      </p:pic>
      <p:sp>
        <p:nvSpPr>
          <p:cNvPr id="15" name="标题 3"/>
          <p:cNvSpPr txBox="1">
            <a:spLocks/>
          </p:cNvSpPr>
          <p:nvPr/>
        </p:nvSpPr>
        <p:spPr>
          <a:xfrm>
            <a:off x="3323692" y="1848611"/>
            <a:ext cx="5472608" cy="5471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1800" b="1" dirty="0"/>
              <a:t>国家高端专业智库  行业创新发展平台</a:t>
            </a:r>
          </a:p>
        </p:txBody>
      </p:sp>
    </p:spTree>
    <p:extLst>
      <p:ext uri="{BB962C8B-B14F-4D97-AF65-F5344CB8AC3E}">
        <p14:creationId xmlns:p14="http://schemas.microsoft.com/office/powerpoint/2010/main" val="310046094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>
          <a:defRPr sz="36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2449</TotalTime>
  <Words>1023</Words>
  <Application>Microsoft Office PowerPoint</Application>
  <PresentationFormat>宽屏</PresentationFormat>
  <Paragraphs>95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 Unicode MS</vt:lpstr>
      <vt:lpstr>Microsoft YaHei UI</vt:lpstr>
      <vt:lpstr>Vivo</vt:lpstr>
      <vt:lpstr>vivo Bold</vt:lpstr>
      <vt:lpstr>微软雅黑</vt:lpstr>
      <vt:lpstr>Arial</vt:lpstr>
      <vt:lpstr>Calibri</vt:lpstr>
      <vt:lpstr>1_Office 主题</vt:lpstr>
      <vt:lpstr>Motivation for Rel-18 new WI on NR MIMO OTA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汪剑眉</dc:creator>
  <cp:lastModifiedBy>Siting</cp:lastModifiedBy>
  <cp:revision>48</cp:revision>
  <cp:lastPrinted>2015-09-18T05:08:18Z</cp:lastPrinted>
  <dcterms:created xsi:type="dcterms:W3CDTF">2015-08-25T10:06:05Z</dcterms:created>
  <dcterms:modified xsi:type="dcterms:W3CDTF">2022-09-05T13:20:33Z</dcterms:modified>
</cp:coreProperties>
</file>