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0"/>
  </p:notesMasterIdLst>
  <p:handoutMasterIdLst>
    <p:handoutMasterId r:id="rId11"/>
  </p:handoutMasterIdLst>
  <p:sldIdLst>
    <p:sldId id="349" r:id="rId5"/>
    <p:sldId id="350" r:id="rId6"/>
    <p:sldId id="352" r:id="rId7"/>
    <p:sldId id="354" r:id="rId8"/>
    <p:sldId id="353" r:id="rId9"/>
  </p:sldIdLst>
  <p:sldSz cx="12195175"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3" orient="horz" pos="391" userDrawn="1">
          <p15:clr>
            <a:srgbClr val="A4A3A4"/>
          </p15:clr>
        </p15:guide>
        <p15:guide id="5" pos="38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9F2"/>
    <a:srgbClr val="3536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0" autoAdjust="0"/>
    <p:restoredTop sz="86410" autoAdjust="0"/>
  </p:normalViewPr>
  <p:slideViewPr>
    <p:cSldViewPr snapToGrid="0" snapToObjects="1" showGuides="1">
      <p:cViewPr varScale="1">
        <p:scale>
          <a:sx n="93" d="100"/>
          <a:sy n="93" d="100"/>
        </p:scale>
        <p:origin x="84" y="702"/>
      </p:cViewPr>
      <p:guideLst>
        <p:guide orient="horz" pos="2160"/>
        <p:guide orient="horz" pos="391"/>
        <p:guide pos="387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67C0AF9C-0A1E-FC44-A9E4-B2D2C27B174D}" type="datetimeFigureOut">
              <a:rPr lang="en-US" smtClean="0"/>
              <a:pPr/>
              <a:t>9/2/2022</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A29539A-7074-1540-A465-2A6DCBB7F976}" type="slidenum">
              <a:rPr lang="en-US" smtClean="0"/>
              <a:pPr/>
              <a:t>‹#›</a:t>
            </a:fld>
            <a:endParaRPr lang="en-US"/>
          </a:p>
        </p:txBody>
      </p:sp>
    </p:spTree>
    <p:extLst>
      <p:ext uri="{BB962C8B-B14F-4D97-AF65-F5344CB8AC3E}">
        <p14:creationId xmlns:p14="http://schemas.microsoft.com/office/powerpoint/2010/main" val="41993850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13E4A5B-860F-48A8-8317-191E0EF4C33B}" type="datetimeFigureOut">
              <a:rPr lang="en-GB" smtClean="0"/>
              <a:pPr/>
              <a:t>02/09/2022</a:t>
            </a:fld>
            <a:endParaRPr lang="en-GB"/>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D0ABA6D-F0DA-4F85-A720-04754C301D6D}" type="slidenum">
              <a:rPr lang="en-GB" smtClean="0"/>
              <a:pPr/>
              <a:t>‹#›</a:t>
            </a:fld>
            <a:endParaRPr lang="en-GB"/>
          </a:p>
        </p:txBody>
      </p:sp>
    </p:spTree>
    <p:extLst>
      <p:ext uri="{BB962C8B-B14F-4D97-AF65-F5344CB8AC3E}">
        <p14:creationId xmlns:p14="http://schemas.microsoft.com/office/powerpoint/2010/main" val="10882374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3237" y="1693449"/>
            <a:ext cx="11210925" cy="1021177"/>
          </a:xfrm>
        </p:spPr>
        <p:txBody>
          <a:bodyPr anchor="t" anchorCtr="0">
            <a:noAutofit/>
          </a:bodyPr>
          <a:lstStyle>
            <a:lvl1pPr algn="l">
              <a:lnSpc>
                <a:spcPct val="85000"/>
              </a:lnSpc>
              <a:defRPr sz="3800">
                <a:solidFill>
                  <a:schemeClr val="accent6"/>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03237" y="2836864"/>
            <a:ext cx="11210925" cy="1655762"/>
          </a:xfrm>
        </p:spPr>
        <p:txBody>
          <a:bodyPr>
            <a:noAutofit/>
          </a:bodyPr>
          <a:lstStyle>
            <a:lvl1pPr marL="0" indent="0" algn="l">
              <a:buNone/>
              <a:defRPr sz="1400" b="1">
                <a:solidFill>
                  <a:schemeClr val="accent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accent6"/>
                </a:solidFill>
              </a:defRPr>
            </a:lvl1pPr>
          </a:lstStyle>
          <a:p>
            <a:fld id="{0AEF9A4B-07C9-404C-9053-A3A2AC3AD5D6}" type="slidenum">
              <a:rPr lang="en-GB" smtClean="0"/>
              <a:pPr/>
              <a:t>‹#›</a:t>
            </a:fld>
            <a:endParaRPr lang="en-GB"/>
          </a:p>
        </p:txBody>
      </p:sp>
      <p:sp>
        <p:nvSpPr>
          <p:cNvPr id="9" name="Text Placeholder 8"/>
          <p:cNvSpPr>
            <a:spLocks noGrp="1"/>
          </p:cNvSpPr>
          <p:nvPr>
            <p:ph type="body" sz="quarter" idx="13"/>
          </p:nvPr>
        </p:nvSpPr>
        <p:spPr>
          <a:xfrm>
            <a:off x="503889" y="5763237"/>
            <a:ext cx="10854974" cy="589939"/>
          </a:xfrm>
        </p:spPr>
        <p:txBody>
          <a:bodyPr>
            <a:noAutofit/>
          </a:bodyPr>
          <a:lstStyle>
            <a:lvl1pPr marL="0" indent="0">
              <a:spcBef>
                <a:spcPts val="0"/>
              </a:spcBef>
              <a:buNone/>
              <a:defRPr sz="1400" b="1">
                <a:solidFill>
                  <a:schemeClr val="accent6"/>
                </a:solidFill>
                <a:latin typeface="+mj-lt"/>
              </a:defRPr>
            </a:lvl1pPr>
            <a:lvl2pPr marL="0" indent="0">
              <a:spcBef>
                <a:spcPts val="0"/>
              </a:spcBef>
              <a:buNone/>
              <a:defRPr sz="1400">
                <a:solidFill>
                  <a:schemeClr val="accent6"/>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601937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4" orient="horz" pos="130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2844356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81014" y="1700214"/>
            <a:ext cx="5423508"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90651" y="1700212"/>
            <a:ext cx="5423512"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3522139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1013" y="587066"/>
            <a:ext cx="11233150" cy="1048851"/>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481013" y="1701008"/>
            <a:ext cx="11233149" cy="438388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343652" y="6403512"/>
            <a:ext cx="370511" cy="144000"/>
          </a:xfrm>
          <a:prstGeom prst="rect">
            <a:avLst/>
          </a:prstGeom>
        </p:spPr>
        <p:txBody>
          <a:bodyPr vert="horz" lIns="0" tIns="0" rIns="0" bIns="0" rtlCol="0" anchor="ctr"/>
          <a:lstStyle>
            <a:lvl1pPr algn="r">
              <a:defRPr sz="800">
                <a:solidFill>
                  <a:schemeClr val="tx1">
                    <a:tint val="75000"/>
                  </a:schemeClr>
                </a:solidFill>
                <a:latin typeface="+mj-lt"/>
              </a:defRPr>
            </a:lvl1p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2545054836"/>
      </p:ext>
    </p:extLst>
  </p:cSld>
  <p:clrMap bg1="lt1" tx1="dk1" bg2="lt2" tx2="dk2" accent1="accent1" accent2="accent2" accent3="accent3" accent4="accent4" accent5="accent5" accent6="accent6" hlink="hlink" folHlink="folHlink"/>
  <p:sldLayoutIdLst>
    <p:sldLayoutId id="2147483695" r:id="rId1"/>
    <p:sldLayoutId id="2147483662" r:id="rId2"/>
    <p:sldLayoutId id="2147483664" r:id="rId3"/>
  </p:sldLayoutIdLst>
  <p:hf hdr="0"/>
  <p:txStyles>
    <p:titleStyle>
      <a:lvl1pPr algn="l" defTabSz="914400" rtl="0" eaLnBrk="1" latinLnBrk="0" hangingPunct="1">
        <a:lnSpc>
          <a:spcPct val="82000"/>
        </a:lnSpc>
        <a:spcBef>
          <a:spcPct val="0"/>
        </a:spcBef>
        <a:buNone/>
        <a:defRPr sz="3600" b="1" kern="1200">
          <a:solidFill>
            <a:schemeClr val="tx1"/>
          </a:solidFill>
          <a:latin typeface="+mj-lt"/>
          <a:ea typeface="+mj-ea"/>
          <a:cs typeface="+mj-cs"/>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804863" indent="-358775" algn="l" defTabSz="914400" rtl="0" eaLnBrk="1" latinLnBrk="0" hangingPunct="1">
        <a:lnSpc>
          <a:spcPct val="90000"/>
        </a:lnSpc>
        <a:spcBef>
          <a:spcPts val="900"/>
        </a:spcBef>
        <a:buFont typeface="Calibri Light" panose="020F0302020204030204" pitchFamily="34" charset="0"/>
        <a:buChar char="–"/>
        <a:defRPr sz="2000" kern="1200">
          <a:solidFill>
            <a:schemeClr val="tx1"/>
          </a:solidFill>
          <a:latin typeface="+mn-lt"/>
          <a:ea typeface="+mn-ea"/>
          <a:cs typeface="+mn-cs"/>
        </a:defRPr>
      </a:lvl2pPr>
      <a:lvl3pPr marL="1077913" indent="-174625"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3" userDrawn="1">
          <p15:clr>
            <a:srgbClr val="F26B43"/>
          </p15:clr>
        </p15:guide>
        <p15:guide id="2" pos="5443" userDrawn="1">
          <p15:clr>
            <a:srgbClr val="F26B43"/>
          </p15:clr>
        </p15:guide>
        <p15:guide id="3" orient="horz" pos="582" userDrawn="1">
          <p15:clr>
            <a:srgbClr val="F26B43"/>
          </p15:clr>
        </p15:guide>
        <p15:guide id="4" orient="horz" pos="1071" userDrawn="1">
          <p15:clr>
            <a:srgbClr val="F26B43"/>
          </p15:clr>
        </p15:guide>
        <p15:guide id="5" orient="horz" pos="3833" userDrawn="1">
          <p15:clr>
            <a:srgbClr val="F26B43"/>
          </p15:clr>
        </p15:guide>
        <p15:guide id="6" orient="horz" pos="1164" userDrawn="1">
          <p15:clr>
            <a:srgbClr val="F26B43"/>
          </p15:clr>
        </p15:guide>
        <p15:guide id="7" pos="737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Discussion on potential scope for Rel-18 NTN Coverage Enhancements</a:t>
            </a:r>
          </a:p>
        </p:txBody>
      </p:sp>
      <p:sp>
        <p:nvSpPr>
          <p:cNvPr id="6" name="Slide Number Placeholder 5"/>
          <p:cNvSpPr>
            <a:spLocks noGrp="1"/>
          </p:cNvSpPr>
          <p:nvPr>
            <p:ph type="sldNum" sz="quarter" idx="12"/>
          </p:nvPr>
        </p:nvSpPr>
        <p:spPr/>
        <p:txBody>
          <a:bodyPr/>
          <a:lstStyle/>
          <a:p>
            <a:fld id="{0AEF9A4B-07C9-404C-9053-A3A2AC3AD5D6}" type="slidenum">
              <a:rPr lang="en-GB" smtClean="0"/>
              <a:pPr/>
              <a:t>1</a:t>
            </a:fld>
            <a:endParaRPr lang="en-GB"/>
          </a:p>
        </p:txBody>
      </p:sp>
      <p:sp>
        <p:nvSpPr>
          <p:cNvPr id="7" name="Text Placeholder 6"/>
          <p:cNvSpPr>
            <a:spLocks noGrp="1"/>
          </p:cNvSpPr>
          <p:nvPr>
            <p:ph type="body" sz="quarter" idx="13"/>
          </p:nvPr>
        </p:nvSpPr>
        <p:spPr/>
        <p:txBody>
          <a:bodyPr/>
          <a:lstStyle/>
          <a:p>
            <a:r>
              <a:rPr lang="en-US" sz="1800" dirty="0"/>
              <a:t>MediaTek Inc. </a:t>
            </a:r>
          </a:p>
        </p:txBody>
      </p:sp>
      <p:sp>
        <p:nvSpPr>
          <p:cNvPr id="3" name="TextBox 2"/>
          <p:cNvSpPr txBox="1"/>
          <p:nvPr/>
        </p:nvSpPr>
        <p:spPr>
          <a:xfrm>
            <a:off x="503889" y="402672"/>
            <a:ext cx="11210274" cy="654341"/>
          </a:xfrm>
          <a:prstGeom prst="rect">
            <a:avLst/>
          </a:prstGeom>
        </p:spPr>
        <p:txBody>
          <a:bodyPr wrap="square" lIns="0" tIns="0" rIns="0" bIns="0" rtlCol="0">
            <a:noAutofit/>
          </a:bodyPr>
          <a:lstStyle/>
          <a:p>
            <a:pPr>
              <a:tabLst>
                <a:tab pos="11199813" algn="r"/>
              </a:tabLst>
            </a:pPr>
            <a:r>
              <a:rPr lang="en-US" b="1" dirty="0">
                <a:latin typeface="+mj-lt"/>
              </a:rPr>
              <a:t>3GPP TSG RAN#97-e	RP-222342</a:t>
            </a:r>
          </a:p>
          <a:p>
            <a:pPr>
              <a:tabLst>
                <a:tab pos="11199813" algn="r"/>
              </a:tabLst>
            </a:pPr>
            <a:r>
              <a:rPr lang="en-US" dirty="0"/>
              <a:t>Electronic Meeting, September 12-16, 2022	Agenda Item 9.3.2.7</a:t>
            </a:r>
          </a:p>
        </p:txBody>
      </p:sp>
      <p:sp>
        <p:nvSpPr>
          <p:cNvPr id="5" name="TextBox 4"/>
          <p:cNvSpPr txBox="1"/>
          <p:nvPr/>
        </p:nvSpPr>
        <p:spPr>
          <a:xfrm>
            <a:off x="3800212" y="3691156"/>
            <a:ext cx="4597167" cy="545284"/>
          </a:xfrm>
          <a:prstGeom prst="rect">
            <a:avLst/>
          </a:prstGeom>
        </p:spPr>
        <p:txBody>
          <a:bodyPr wrap="none" lIns="0" tIns="0" rIns="0" bIns="0" rtlCol="0">
            <a:noAutofit/>
          </a:bodyPr>
          <a:lstStyle/>
          <a:p>
            <a:pPr algn="ctr"/>
            <a:endParaRPr lang="en-US" b="1" dirty="0">
              <a:solidFill>
                <a:srgbClr val="FF0000"/>
              </a:solidFill>
              <a:latin typeface="+mj-lt"/>
            </a:endParaRPr>
          </a:p>
        </p:txBody>
      </p:sp>
    </p:spTree>
    <p:extLst>
      <p:ext uri="{BB962C8B-B14F-4D97-AF65-F5344CB8AC3E}">
        <p14:creationId xmlns:p14="http://schemas.microsoft.com/office/powerpoint/2010/main" val="3937625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Introduction</a:t>
            </a:r>
            <a:endParaRPr lang="en-US" dirty="0"/>
          </a:p>
        </p:txBody>
      </p:sp>
      <p:sp>
        <p:nvSpPr>
          <p:cNvPr id="3" name="Content Placeholder 2"/>
          <p:cNvSpPr>
            <a:spLocks noGrp="1"/>
          </p:cNvSpPr>
          <p:nvPr>
            <p:ph sz="half" idx="1"/>
          </p:nvPr>
        </p:nvSpPr>
        <p:spPr>
          <a:xfrm>
            <a:off x="481013" y="1700214"/>
            <a:ext cx="11233149" cy="4384675"/>
          </a:xfrm>
        </p:spPr>
        <p:txBody>
          <a:bodyPr/>
          <a:lstStyle/>
          <a:p>
            <a:r>
              <a:rPr lang="en-GB" sz="2000" dirty="0">
                <a:latin typeface="+mj-lt"/>
              </a:rPr>
              <a:t>RAN to determine by RAN#97 (for RAN1 items) and RAN#98 (for RAN2 items) whether the study phase has identified any need for NTN-specific coverage enhancements in Rel-18. If needed, the set of NTN-specific work item objectives will be updated.</a:t>
            </a:r>
          </a:p>
          <a:p>
            <a:endParaRPr lang="en-GB" sz="2000" dirty="0">
              <a:latin typeface="+mj-lt"/>
            </a:endParaRPr>
          </a:p>
          <a:p>
            <a:r>
              <a:rPr lang="en-GB" sz="2000" dirty="0">
                <a:latin typeface="+mj-lt"/>
              </a:rPr>
              <a:t>RAN1#110 captured observations and conclusions for evaluation of necessary NTN coverage enhancements for UL physical channels </a:t>
            </a:r>
          </a:p>
          <a:p>
            <a:endParaRPr lang="en-US" dirty="0"/>
          </a:p>
        </p:txBody>
      </p:sp>
      <p:sp>
        <p:nvSpPr>
          <p:cNvPr id="4" name="Slide Number Placeholder 3"/>
          <p:cNvSpPr>
            <a:spLocks noGrp="1"/>
          </p:cNvSpPr>
          <p:nvPr>
            <p:ph type="sldNum" sz="quarter" idx="12"/>
          </p:nvPr>
        </p:nvSpPr>
        <p:spPr/>
        <p:txBody>
          <a:bodyPr/>
          <a:lstStyle/>
          <a:p>
            <a:fld id="{0AEF9A4B-07C9-404C-9053-A3A2AC3AD5D6}" type="slidenum">
              <a:rPr lang="en-GB" smtClean="0"/>
              <a:pPr/>
              <a:t>2</a:t>
            </a:fld>
            <a:endParaRPr lang="en-GB"/>
          </a:p>
        </p:txBody>
      </p:sp>
    </p:spTree>
    <p:extLst>
      <p:ext uri="{BB962C8B-B14F-4D97-AF65-F5344CB8AC3E}">
        <p14:creationId xmlns:p14="http://schemas.microsoft.com/office/powerpoint/2010/main" val="1038450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790B2-707A-4992-A250-B0F0C42AA639}"/>
              </a:ext>
            </a:extLst>
          </p:cNvPr>
          <p:cNvSpPr>
            <a:spLocks noGrp="1"/>
          </p:cNvSpPr>
          <p:nvPr>
            <p:ph type="title"/>
          </p:nvPr>
        </p:nvSpPr>
        <p:spPr>
          <a:xfrm>
            <a:off x="481012" y="276579"/>
            <a:ext cx="6827366" cy="1141256"/>
          </a:xfrm>
        </p:spPr>
        <p:txBody>
          <a:bodyPr>
            <a:normAutofit/>
          </a:bodyPr>
          <a:lstStyle/>
          <a:p>
            <a:r>
              <a:rPr lang="fi-FI" dirty="0"/>
              <a:t>MediaTek View</a:t>
            </a:r>
            <a:br>
              <a:rPr lang="fi-FI" sz="2400" b="0" dirty="0">
                <a:latin typeface="+mn-lt"/>
              </a:rPr>
            </a:br>
            <a:r>
              <a:rPr lang="fi-FI" sz="2000" b="0" dirty="0">
                <a:latin typeface="+mn-lt"/>
              </a:rPr>
              <a:t>- </a:t>
            </a:r>
            <a:r>
              <a:rPr lang="fi-FI" sz="2000" b="0" u="sng" dirty="0">
                <a:latin typeface="+mn-lt"/>
              </a:rPr>
              <a:t>NO</a:t>
            </a:r>
            <a:r>
              <a:rPr lang="fi-FI" sz="2000" b="0" dirty="0">
                <a:latin typeface="+mn-lt"/>
              </a:rPr>
              <a:t> DL NTN Coverage enhancements necessary</a:t>
            </a:r>
            <a:br>
              <a:rPr lang="fi-FI" sz="2000" b="0" dirty="0">
                <a:latin typeface="+mn-lt"/>
              </a:rPr>
            </a:br>
            <a:r>
              <a:rPr lang="fi-FI" sz="2000" b="0" dirty="0">
                <a:latin typeface="+mn-lt"/>
              </a:rPr>
              <a:t>- Prioritize UL NTN Coverage enhancements</a:t>
            </a:r>
            <a:endParaRPr lang="en-US" sz="2400" b="0" dirty="0">
              <a:latin typeface="+mn-lt"/>
            </a:endParaRPr>
          </a:p>
        </p:txBody>
      </p:sp>
      <p:sp>
        <p:nvSpPr>
          <p:cNvPr id="4" name="Slide Number Placeholder 3">
            <a:extLst>
              <a:ext uri="{FF2B5EF4-FFF2-40B4-BE49-F238E27FC236}">
                <a16:creationId xmlns:a16="http://schemas.microsoft.com/office/drawing/2014/main" id="{7D5BFFF1-B1E0-4143-89CA-4C6A7EED1905}"/>
              </a:ext>
            </a:extLst>
          </p:cNvPr>
          <p:cNvSpPr>
            <a:spLocks noGrp="1"/>
          </p:cNvSpPr>
          <p:nvPr>
            <p:ph type="sldNum" sz="quarter" idx="12"/>
          </p:nvPr>
        </p:nvSpPr>
        <p:spPr/>
        <p:txBody>
          <a:bodyPr/>
          <a:lstStyle/>
          <a:p>
            <a:fld id="{0AEF9A4B-07C9-404C-9053-A3A2AC3AD5D6}" type="slidenum">
              <a:rPr lang="en-GB" smtClean="0"/>
              <a:pPr/>
              <a:t>3</a:t>
            </a:fld>
            <a:endParaRPr lang="en-GB"/>
          </a:p>
        </p:txBody>
      </p:sp>
      <p:sp>
        <p:nvSpPr>
          <p:cNvPr id="30" name="Content Placeholder 29">
            <a:extLst>
              <a:ext uri="{FF2B5EF4-FFF2-40B4-BE49-F238E27FC236}">
                <a16:creationId xmlns:a16="http://schemas.microsoft.com/office/drawing/2014/main" id="{04E51903-C5DE-45BA-8C07-882A4DD30492}"/>
              </a:ext>
            </a:extLst>
          </p:cNvPr>
          <p:cNvSpPr>
            <a:spLocks noGrp="1"/>
          </p:cNvSpPr>
          <p:nvPr>
            <p:ph sz="half" idx="1"/>
          </p:nvPr>
        </p:nvSpPr>
        <p:spPr>
          <a:xfrm>
            <a:off x="483236" y="1534891"/>
            <a:ext cx="6389184" cy="4856855"/>
          </a:xfrm>
        </p:spPr>
        <p:txBody>
          <a:bodyPr/>
          <a:lstStyle/>
          <a:p>
            <a:r>
              <a:rPr lang="en-GB" dirty="0"/>
              <a:t>Assumptions</a:t>
            </a:r>
          </a:p>
          <a:p>
            <a:pPr lvl="1"/>
            <a:r>
              <a:rPr lang="en-GB" sz="1800" dirty="0"/>
              <a:t>Antenna loss -5 </a:t>
            </a:r>
            <a:r>
              <a:rPr lang="en-GB" sz="1800" dirty="0" err="1"/>
              <a:t>dBi</a:t>
            </a:r>
            <a:endParaRPr lang="en-GB" sz="1800" dirty="0"/>
          </a:p>
          <a:p>
            <a:pPr lvl="1"/>
            <a:r>
              <a:rPr lang="en-GB" sz="1800" dirty="0"/>
              <a:t>Polarization loss 3 dB</a:t>
            </a:r>
          </a:p>
          <a:p>
            <a:pPr lvl="1"/>
            <a:r>
              <a:rPr lang="en-GB" sz="1800" dirty="0"/>
              <a:t>Target UL SNR with Set-1 parameters for LEO 1200 km in LOS</a:t>
            </a:r>
          </a:p>
          <a:p>
            <a:r>
              <a:rPr lang="en-GB" dirty="0"/>
              <a:t>Targeted service: </a:t>
            </a:r>
          </a:p>
          <a:p>
            <a:pPr lvl="1"/>
            <a:r>
              <a:rPr lang="en-GB" sz="1800" dirty="0"/>
              <a:t>VoIP using AMR 4.75 kbps. </a:t>
            </a:r>
          </a:p>
          <a:p>
            <a:pPr lvl="1"/>
            <a:r>
              <a:rPr lang="en-GB" sz="1800" dirty="0"/>
              <a:t>Low data rate of 3 kbps. </a:t>
            </a:r>
          </a:p>
          <a:p>
            <a:r>
              <a:rPr lang="en-GB" dirty="0"/>
              <a:t>Prioritize UL physical channel Coverage enhancements:</a:t>
            </a:r>
          </a:p>
          <a:p>
            <a:pPr lvl="1"/>
            <a:r>
              <a:rPr lang="en-GB" sz="1800" dirty="0"/>
              <a:t>PUCCH for Msg4 HARQ-ACK </a:t>
            </a:r>
          </a:p>
          <a:p>
            <a:pPr lvl="1"/>
            <a:r>
              <a:rPr lang="en-GB" sz="1800" dirty="0"/>
              <a:t>PUSCH for VoIP</a:t>
            </a:r>
          </a:p>
          <a:p>
            <a:pPr lvl="1"/>
            <a:r>
              <a:rPr lang="en-GB" sz="1800" dirty="0"/>
              <a:t>PRACH (discuss first in Rel-18 Further NR Coverage Enhancements WI) </a:t>
            </a:r>
          </a:p>
        </p:txBody>
      </p:sp>
      <p:pic>
        <p:nvPicPr>
          <p:cNvPr id="31" name="Picture 30">
            <a:extLst>
              <a:ext uri="{FF2B5EF4-FFF2-40B4-BE49-F238E27FC236}">
                <a16:creationId xmlns:a16="http://schemas.microsoft.com/office/drawing/2014/main" id="{61634F00-0A91-4775-BA47-F856F38B781D}"/>
              </a:ext>
            </a:extLst>
          </p:cNvPr>
          <p:cNvPicPr>
            <a:picLocks noChangeAspect="1"/>
          </p:cNvPicPr>
          <p:nvPr/>
        </p:nvPicPr>
        <p:blipFill>
          <a:blip r:embed="rId2"/>
          <a:stretch>
            <a:fillRect/>
          </a:stretch>
        </p:blipFill>
        <p:spPr>
          <a:xfrm>
            <a:off x="6969227" y="3187765"/>
            <a:ext cx="4843965" cy="3670235"/>
          </a:xfrm>
          <a:prstGeom prst="rect">
            <a:avLst/>
          </a:prstGeom>
        </p:spPr>
      </p:pic>
      <p:graphicFrame>
        <p:nvGraphicFramePr>
          <p:cNvPr id="32" name="Table 31">
            <a:extLst>
              <a:ext uri="{FF2B5EF4-FFF2-40B4-BE49-F238E27FC236}">
                <a16:creationId xmlns:a16="http://schemas.microsoft.com/office/drawing/2014/main" id="{83E04528-F3C6-42D5-887E-118565E0C41D}"/>
              </a:ext>
            </a:extLst>
          </p:cNvPr>
          <p:cNvGraphicFramePr>
            <a:graphicFrameLocks noGrp="1"/>
          </p:cNvGraphicFramePr>
          <p:nvPr>
            <p:extLst>
              <p:ext uri="{D42A27DB-BD31-4B8C-83A1-F6EECF244321}">
                <p14:modId xmlns:p14="http://schemas.microsoft.com/office/powerpoint/2010/main" val="3645547911"/>
              </p:ext>
            </p:extLst>
          </p:nvPr>
        </p:nvGraphicFramePr>
        <p:xfrm>
          <a:off x="7592663" y="105018"/>
          <a:ext cx="3936244" cy="3194055"/>
        </p:xfrm>
        <a:graphic>
          <a:graphicData uri="http://schemas.openxmlformats.org/drawingml/2006/table">
            <a:tbl>
              <a:tblPr firstRow="1" firstCol="1" bandRow="1">
                <a:tableStyleId>{5C22544A-7EE6-4342-B048-85BDC9FD1C3A}</a:tableStyleId>
              </a:tblPr>
              <a:tblGrid>
                <a:gridCol w="986510">
                  <a:extLst>
                    <a:ext uri="{9D8B030D-6E8A-4147-A177-3AD203B41FA5}">
                      <a16:colId xmlns:a16="http://schemas.microsoft.com/office/drawing/2014/main" val="1764273799"/>
                    </a:ext>
                  </a:extLst>
                </a:gridCol>
                <a:gridCol w="981612">
                  <a:extLst>
                    <a:ext uri="{9D8B030D-6E8A-4147-A177-3AD203B41FA5}">
                      <a16:colId xmlns:a16="http://schemas.microsoft.com/office/drawing/2014/main" val="3402289871"/>
                    </a:ext>
                  </a:extLst>
                </a:gridCol>
                <a:gridCol w="766045">
                  <a:extLst>
                    <a:ext uri="{9D8B030D-6E8A-4147-A177-3AD203B41FA5}">
                      <a16:colId xmlns:a16="http://schemas.microsoft.com/office/drawing/2014/main" val="1943635472"/>
                    </a:ext>
                  </a:extLst>
                </a:gridCol>
                <a:gridCol w="1202077">
                  <a:extLst>
                    <a:ext uri="{9D8B030D-6E8A-4147-A177-3AD203B41FA5}">
                      <a16:colId xmlns:a16="http://schemas.microsoft.com/office/drawing/2014/main" val="3582254791"/>
                    </a:ext>
                  </a:extLst>
                </a:gridCol>
              </a:tblGrid>
              <a:tr h="0">
                <a:tc>
                  <a:txBody>
                    <a:bodyPr/>
                    <a:lstStyle/>
                    <a:p>
                      <a:pPr fontAlgn="base" hangingPunct="0">
                        <a:lnSpc>
                          <a:spcPct val="106000"/>
                        </a:lnSpc>
                      </a:pPr>
                      <a:r>
                        <a:rPr lang="en-US" sz="1100">
                          <a:effectLst/>
                        </a:rPr>
                        <a:t>Case</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100">
                          <a:effectLst/>
                        </a:rPr>
                        <a:t>Satellite orbit</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100">
                          <a:effectLst/>
                        </a:rPr>
                        <a:t>Satellite parameter set</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100">
                          <a:effectLst/>
                        </a:rPr>
                        <a:t>Service type</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extLst>
                  <a:ext uri="{0D108BD9-81ED-4DB2-BD59-A6C34878D82A}">
                    <a16:rowId xmlns:a16="http://schemas.microsoft.com/office/drawing/2014/main" val="2587622875"/>
                  </a:ext>
                </a:extLst>
              </a:tr>
              <a:tr h="0">
                <a:tc>
                  <a:txBody>
                    <a:bodyPr/>
                    <a:lstStyle/>
                    <a:p>
                      <a:pPr fontAlgn="base" hangingPunct="0">
                        <a:lnSpc>
                          <a:spcPct val="106000"/>
                        </a:lnSpc>
                      </a:pPr>
                      <a:r>
                        <a:rPr lang="en-US" sz="1000">
                          <a:effectLst/>
                        </a:rPr>
                        <a:t>1</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000" dirty="0">
                          <a:effectLst/>
                        </a:rPr>
                        <a:t>GEO</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1</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a:effectLst/>
                        </a:rPr>
                        <a:t>Low-data rate service</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1424025819"/>
                  </a:ext>
                </a:extLst>
              </a:tr>
              <a:tr h="0">
                <a:tc>
                  <a:txBody>
                    <a:bodyPr/>
                    <a:lstStyle/>
                    <a:p>
                      <a:pPr fontAlgn="base" hangingPunct="0">
                        <a:lnSpc>
                          <a:spcPct val="106000"/>
                        </a:lnSpc>
                      </a:pPr>
                      <a:r>
                        <a:rPr lang="en-US" sz="1000">
                          <a:effectLst/>
                        </a:rPr>
                        <a:t>2</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000" dirty="0">
                          <a:effectLst/>
                        </a:rPr>
                        <a:t>GEO</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a:effectLst/>
                        </a:rPr>
                        <a:t>2</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Low-data rate service</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2501525118"/>
                  </a:ext>
                </a:extLst>
              </a:tr>
              <a:tr h="0">
                <a:tc>
                  <a:txBody>
                    <a:bodyPr/>
                    <a:lstStyle/>
                    <a:p>
                      <a:pPr fontAlgn="base" hangingPunct="0">
                        <a:lnSpc>
                          <a:spcPct val="106000"/>
                        </a:lnSpc>
                      </a:pPr>
                      <a:r>
                        <a:rPr lang="en-US" sz="1000">
                          <a:effectLst/>
                        </a:rPr>
                        <a:t>3 (Optional)</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000" dirty="0">
                          <a:effectLst/>
                        </a:rPr>
                        <a:t>LEO-1200</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1</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VoIP</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3953287734"/>
                  </a:ext>
                </a:extLst>
              </a:tr>
              <a:tr h="0">
                <a:tc>
                  <a:txBody>
                    <a:bodyPr/>
                    <a:lstStyle/>
                    <a:p>
                      <a:pPr fontAlgn="base" hangingPunct="0">
                        <a:lnSpc>
                          <a:spcPct val="106000"/>
                        </a:lnSpc>
                      </a:pPr>
                      <a:r>
                        <a:rPr lang="en-US" sz="1000">
                          <a:effectLst/>
                        </a:rPr>
                        <a:t>4</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000">
                          <a:effectLst/>
                        </a:rPr>
                        <a:t>LEO-1200</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2</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VoIP</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1599724597"/>
                  </a:ext>
                </a:extLst>
              </a:tr>
              <a:tr h="0">
                <a:tc>
                  <a:txBody>
                    <a:bodyPr/>
                    <a:lstStyle/>
                    <a:p>
                      <a:pPr fontAlgn="base" hangingPunct="0">
                        <a:lnSpc>
                          <a:spcPct val="106000"/>
                        </a:lnSpc>
                      </a:pPr>
                      <a:r>
                        <a:rPr lang="en-US" sz="1000">
                          <a:effectLst/>
                        </a:rPr>
                        <a:t>5 </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000">
                          <a:effectLst/>
                        </a:rPr>
                        <a:t>LEO-1200</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2</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Low-data rate service</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2295560975"/>
                  </a:ext>
                </a:extLst>
              </a:tr>
              <a:tr h="0">
                <a:tc>
                  <a:txBody>
                    <a:bodyPr/>
                    <a:lstStyle/>
                    <a:p>
                      <a:pPr fontAlgn="base" hangingPunct="0">
                        <a:lnSpc>
                          <a:spcPct val="106000"/>
                        </a:lnSpc>
                      </a:pPr>
                      <a:r>
                        <a:rPr lang="en-US" sz="1000">
                          <a:effectLst/>
                        </a:rPr>
                        <a:t>6 (Optional)</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000">
                          <a:effectLst/>
                        </a:rPr>
                        <a:t>LEO-600</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1</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VoIP</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1223071927"/>
                  </a:ext>
                </a:extLst>
              </a:tr>
              <a:tr h="0">
                <a:tc>
                  <a:txBody>
                    <a:bodyPr/>
                    <a:lstStyle/>
                    <a:p>
                      <a:pPr fontAlgn="base" hangingPunct="0">
                        <a:lnSpc>
                          <a:spcPct val="106000"/>
                        </a:lnSpc>
                      </a:pPr>
                      <a:r>
                        <a:rPr lang="en-US" sz="1000">
                          <a:effectLst/>
                        </a:rPr>
                        <a:t>7 </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000">
                          <a:effectLst/>
                        </a:rPr>
                        <a:t>LEO-600</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2</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VoIP</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4231313060"/>
                  </a:ext>
                </a:extLst>
              </a:tr>
              <a:tr h="0">
                <a:tc>
                  <a:txBody>
                    <a:bodyPr/>
                    <a:lstStyle/>
                    <a:p>
                      <a:pPr fontAlgn="base" hangingPunct="0">
                        <a:lnSpc>
                          <a:spcPct val="106000"/>
                        </a:lnSpc>
                      </a:pPr>
                      <a:r>
                        <a:rPr lang="en-US" sz="1000">
                          <a:effectLst/>
                        </a:rPr>
                        <a:t>8 (Optional)</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000">
                          <a:effectLst/>
                        </a:rPr>
                        <a:t>LEO-600</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2</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Low-data rate service</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1690931886"/>
                  </a:ext>
                </a:extLst>
              </a:tr>
              <a:tr h="0">
                <a:tc>
                  <a:txBody>
                    <a:bodyPr/>
                    <a:lstStyle/>
                    <a:p>
                      <a:pPr fontAlgn="base" hangingPunct="0">
                        <a:lnSpc>
                          <a:spcPct val="106000"/>
                        </a:lnSpc>
                      </a:pPr>
                      <a:r>
                        <a:rPr lang="en-US" sz="1000">
                          <a:effectLst/>
                        </a:rPr>
                        <a:t>9 (Optional, with higher priority than case 10)</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pPr>
                      <a:r>
                        <a:rPr lang="en-US" sz="1000">
                          <a:effectLst/>
                        </a:rPr>
                        <a:t>MEO</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1</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pPr>
                      <a:r>
                        <a:rPr lang="en-US" sz="1000" dirty="0">
                          <a:effectLst/>
                        </a:rPr>
                        <a:t>Low-data rate service</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3679511973"/>
                  </a:ext>
                </a:extLst>
              </a:tr>
              <a:tr h="0">
                <a:tc>
                  <a:txBody>
                    <a:bodyPr/>
                    <a:lstStyle/>
                    <a:p>
                      <a:pPr fontAlgn="base" hangingPunct="0">
                        <a:lnSpc>
                          <a:spcPct val="106000"/>
                        </a:lnSpc>
                        <a:spcAft>
                          <a:spcPts val="900"/>
                        </a:spcAft>
                      </a:pPr>
                      <a:r>
                        <a:rPr lang="en-US" sz="1000">
                          <a:effectLst/>
                        </a:rPr>
                        <a:t>10 (Optional)</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solidFill>
                  </a:tcPr>
                </a:tc>
                <a:tc>
                  <a:txBody>
                    <a:bodyPr/>
                    <a:lstStyle/>
                    <a:p>
                      <a:pPr fontAlgn="base" hangingPunct="0">
                        <a:lnSpc>
                          <a:spcPct val="106000"/>
                        </a:lnSpc>
                        <a:spcAft>
                          <a:spcPts val="900"/>
                        </a:spcAft>
                      </a:pPr>
                      <a:r>
                        <a:rPr lang="en-US" sz="1000">
                          <a:effectLst/>
                        </a:rPr>
                        <a:t>MEO</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spcAft>
                          <a:spcPts val="900"/>
                        </a:spcAft>
                      </a:pPr>
                      <a:r>
                        <a:rPr lang="en-US" sz="1000">
                          <a:effectLst/>
                        </a:rPr>
                        <a:t>2</a:t>
                      </a:r>
                      <a:endParaRPr lang="en-GB" sz="120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tc>
                  <a:txBody>
                    <a:bodyPr/>
                    <a:lstStyle/>
                    <a:p>
                      <a:pPr fontAlgn="base" hangingPunct="0">
                        <a:lnSpc>
                          <a:spcPct val="106000"/>
                        </a:lnSpc>
                        <a:spcAft>
                          <a:spcPts val="900"/>
                        </a:spcAft>
                      </a:pPr>
                      <a:r>
                        <a:rPr lang="en-US" sz="1000" dirty="0">
                          <a:effectLst/>
                        </a:rPr>
                        <a:t>Low-data rate service</a:t>
                      </a:r>
                      <a:endParaRPr lang="en-GB" sz="12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68580" marR="68580" marT="0" marB="0">
                    <a:solidFill>
                      <a:schemeClr val="tx2">
                        <a:lumMod val="20000"/>
                        <a:lumOff val="80000"/>
                      </a:schemeClr>
                    </a:solidFill>
                  </a:tcPr>
                </a:tc>
                <a:extLst>
                  <a:ext uri="{0D108BD9-81ED-4DB2-BD59-A6C34878D82A}">
                    <a16:rowId xmlns:a16="http://schemas.microsoft.com/office/drawing/2014/main" val="847726704"/>
                  </a:ext>
                </a:extLst>
              </a:tr>
            </a:tbl>
          </a:graphicData>
        </a:graphic>
      </p:graphicFrame>
    </p:spTree>
    <p:extLst>
      <p:ext uri="{BB962C8B-B14F-4D97-AF65-F5344CB8AC3E}">
        <p14:creationId xmlns:p14="http://schemas.microsoft.com/office/powerpoint/2010/main" val="3842725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Background</a:t>
            </a:r>
            <a:br>
              <a:rPr lang="fi-FI" dirty="0"/>
            </a:br>
            <a:r>
              <a:rPr lang="fi-FI" sz="2400" dirty="0"/>
              <a:t>NTN Coverage Enhancement Objective</a:t>
            </a:r>
            <a:endParaRPr lang="en-US" dirty="0"/>
          </a:p>
        </p:txBody>
      </p:sp>
      <p:sp>
        <p:nvSpPr>
          <p:cNvPr id="3" name="Content Placeholder 2"/>
          <p:cNvSpPr>
            <a:spLocks noGrp="1"/>
          </p:cNvSpPr>
          <p:nvPr>
            <p:ph sz="half" idx="1"/>
          </p:nvPr>
        </p:nvSpPr>
        <p:spPr>
          <a:xfrm>
            <a:off x="481013" y="1700214"/>
            <a:ext cx="11233149" cy="4384675"/>
          </a:xfrm>
        </p:spPr>
        <p:txBody>
          <a:bodyPr/>
          <a:lstStyle/>
          <a:p>
            <a:r>
              <a:rPr lang="fi-FI" sz="1800" dirty="0">
                <a:latin typeface="+mj-lt"/>
              </a:rPr>
              <a:t>Rel-18 NTN Enhancements WID was revised in RP#97June/2022 in RP-221819</a:t>
            </a:r>
          </a:p>
          <a:p>
            <a:r>
              <a:rPr lang="en-GB" sz="1800" dirty="0">
                <a:latin typeface="+mj-lt"/>
              </a:rPr>
              <a:t>A 1-TU 6-month study phase focusing on the following (to derive clear &amp; limited scope):</a:t>
            </a:r>
          </a:p>
          <a:p>
            <a:pPr lvl="1"/>
            <a:r>
              <a:rPr lang="en-GB" sz="1600" dirty="0">
                <a:latin typeface="+mj-lt"/>
              </a:rPr>
              <a:t>Evaluate the coverage performance and identify the candidate physical radio channels that have coverage issues specific to NTN with following target services taking into account the studies in TR38.830 where appropriate, as well as general coverage enhancement techniques specified in Rel-18 [RAN1,RAN2,RAN4]</a:t>
            </a:r>
          </a:p>
          <a:p>
            <a:r>
              <a:rPr lang="en-GB" sz="1800" dirty="0">
                <a:latin typeface="+mj-lt"/>
              </a:rPr>
              <a:t>The following items are shown as examples of areas to consider in the next step of the study. The actual items for study will be based on the evaluation of coverage issues specific to NTN identified above.</a:t>
            </a:r>
            <a:endParaRPr lang="en-GB" sz="2000" dirty="0"/>
          </a:p>
          <a:p>
            <a:pPr lvl="1"/>
            <a:r>
              <a:rPr lang="en-GB" sz="1600" dirty="0"/>
              <a:t>NTN-specific repetitions enhancements beyond techniques covered in Rel-17 </a:t>
            </a:r>
            <a:r>
              <a:rPr lang="en-GB" sz="1600" dirty="0" err="1"/>
              <a:t>CovEnh</a:t>
            </a:r>
            <a:r>
              <a:rPr lang="en-GB" sz="1600" dirty="0"/>
              <a:t> WI for the relevant channels</a:t>
            </a:r>
          </a:p>
          <a:p>
            <a:pPr lvl="1"/>
            <a:r>
              <a:rPr lang="en-GB" sz="1600" dirty="0"/>
              <a:t>NTN-specific techniques for improved diversity and/or reduced polarization loss</a:t>
            </a:r>
          </a:p>
          <a:p>
            <a:pPr lvl="1"/>
            <a:r>
              <a:rPr lang="en-GB" sz="1600" dirty="0"/>
              <a:t>Improved performance of low-rate codecs in link budget limited situation including reducing RAN protocol overhead for </a:t>
            </a:r>
            <a:r>
              <a:rPr lang="en-GB" sz="1600" dirty="0" err="1"/>
              <a:t>VoNR</a:t>
            </a:r>
            <a:endParaRPr lang="en-GB" sz="1600" dirty="0"/>
          </a:p>
          <a:p>
            <a:pPr lvl="1"/>
            <a:r>
              <a:rPr lang="en-GB" sz="1600" dirty="0"/>
              <a:t>NOTE: Intent is not to introduce a new codec.</a:t>
            </a:r>
            <a:endParaRPr lang="en-GB" sz="2000" dirty="0"/>
          </a:p>
          <a:p>
            <a:r>
              <a:rPr lang="en-GB" sz="1800" dirty="0">
                <a:latin typeface="+mj-lt"/>
              </a:rPr>
              <a:t>RAN to determine by RAN#97 (for RAN1 items) and RAN#98 (for RAN2 items) whether the study phase has identified any need for NTN-specific coverage enhancements in Rel-18. If needed, the set of NTN-specific work item objectives will be updated.</a:t>
            </a:r>
          </a:p>
          <a:p>
            <a:endParaRPr lang="en-US" sz="2000" dirty="0"/>
          </a:p>
        </p:txBody>
      </p:sp>
      <p:sp>
        <p:nvSpPr>
          <p:cNvPr id="4" name="Slide Number Placeholder 3"/>
          <p:cNvSpPr>
            <a:spLocks noGrp="1"/>
          </p:cNvSpPr>
          <p:nvPr>
            <p:ph type="sldNum" sz="quarter" idx="12"/>
          </p:nvPr>
        </p:nvSpPr>
        <p:spPr/>
        <p:txBody>
          <a:bodyPr/>
          <a:lstStyle/>
          <a:p>
            <a:fld id="{0AEF9A4B-07C9-404C-9053-A3A2AC3AD5D6}" type="slidenum">
              <a:rPr lang="en-GB" smtClean="0"/>
              <a:pPr/>
              <a:t>4</a:t>
            </a:fld>
            <a:endParaRPr lang="en-GB"/>
          </a:p>
        </p:txBody>
      </p:sp>
    </p:spTree>
    <p:extLst>
      <p:ext uri="{BB962C8B-B14F-4D97-AF65-F5344CB8AC3E}">
        <p14:creationId xmlns:p14="http://schemas.microsoft.com/office/powerpoint/2010/main" val="1421094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B978C-1457-4CF7-B2BE-8686CA354EA1}"/>
              </a:ext>
            </a:extLst>
          </p:cNvPr>
          <p:cNvSpPr>
            <a:spLocks noGrp="1"/>
          </p:cNvSpPr>
          <p:nvPr>
            <p:ph type="ctrTitle"/>
          </p:nvPr>
        </p:nvSpPr>
        <p:spPr/>
        <p:txBody>
          <a:bodyPr/>
          <a:lstStyle/>
          <a:p>
            <a:r>
              <a:rPr lang="fi-FI" dirty="0"/>
              <a:t>Thank You!</a:t>
            </a:r>
            <a:endParaRPr lang="en-US" dirty="0"/>
          </a:p>
        </p:txBody>
      </p:sp>
      <p:sp>
        <p:nvSpPr>
          <p:cNvPr id="3" name="Subtitle 2">
            <a:extLst>
              <a:ext uri="{FF2B5EF4-FFF2-40B4-BE49-F238E27FC236}">
                <a16:creationId xmlns:a16="http://schemas.microsoft.com/office/drawing/2014/main" id="{CD1BDE09-2888-4D5C-9A8C-99BA339E6386}"/>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3CD22900-1BCF-4E00-8007-23B50B749451}"/>
              </a:ext>
            </a:extLst>
          </p:cNvPr>
          <p:cNvSpPr>
            <a:spLocks noGrp="1"/>
          </p:cNvSpPr>
          <p:nvPr>
            <p:ph type="sldNum" sz="quarter" idx="12"/>
          </p:nvPr>
        </p:nvSpPr>
        <p:spPr/>
        <p:txBody>
          <a:bodyPr/>
          <a:lstStyle/>
          <a:p>
            <a:fld id="{0AEF9A4B-07C9-404C-9053-A3A2AC3AD5D6}" type="slidenum">
              <a:rPr lang="en-GB" smtClean="0"/>
              <a:pPr/>
              <a:t>5</a:t>
            </a:fld>
            <a:endParaRPr lang="en-GB"/>
          </a:p>
        </p:txBody>
      </p:sp>
      <p:sp>
        <p:nvSpPr>
          <p:cNvPr id="5" name="Text Placeholder 4">
            <a:extLst>
              <a:ext uri="{FF2B5EF4-FFF2-40B4-BE49-F238E27FC236}">
                <a16:creationId xmlns:a16="http://schemas.microsoft.com/office/drawing/2014/main" id="{A47C0EB9-E99F-4C74-ADA6-D3002A2B6E0B}"/>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261898875"/>
      </p:ext>
    </p:extLst>
  </p:cSld>
  <p:clrMapOvr>
    <a:masterClrMapping/>
  </p:clrMapOvr>
</p:sld>
</file>

<file path=ppt/theme/theme1.xml><?xml version="1.0" encoding="utf-8"?>
<a:theme xmlns:a="http://schemas.openxmlformats.org/drawingml/2006/main" name="MediaTek_PPT_Template_16x9_Internal Use">
  <a:themeElements>
    <a:clrScheme name="MediaTek">
      <a:dk1>
        <a:sysClr val="windowText" lastClr="000000"/>
      </a:dk1>
      <a:lt1>
        <a:sysClr val="window" lastClr="FFFFFF"/>
      </a:lt1>
      <a:dk2>
        <a:srgbClr val="F39A1E"/>
      </a:dk2>
      <a:lt2>
        <a:srgbClr val="E7E6E6"/>
      </a:lt2>
      <a:accent1>
        <a:srgbClr val="69BE28"/>
      </a:accent1>
      <a:accent2>
        <a:srgbClr val="D71F85"/>
      </a:accent2>
      <a:accent3>
        <a:srgbClr val="00A1DE"/>
      </a:accent3>
      <a:accent4>
        <a:srgbClr val="F39A1E"/>
      </a:accent4>
      <a:accent5>
        <a:srgbClr val="FED100"/>
      </a:accent5>
      <a:accent6>
        <a:srgbClr val="353630"/>
      </a:accent6>
      <a:hlink>
        <a:srgbClr val="00A1DE"/>
      </a:hlink>
      <a:folHlink>
        <a:srgbClr val="D71F85"/>
      </a:folHlink>
    </a:clrScheme>
    <a:fontScheme name="MediaTek">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3GPP Light.pptx" id="{3DBFD7B5-7EE4-47C1-87BF-BBC0E1B8ADBD}" vid="{6052CA98-5D5D-4638-AEDE-BE4C72CFA5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a7d45d2182b49a8852f1a46c168973a xmlns="554bdb6f-217d-4cda-85cc-0ca32126c36c">
      <Terms xmlns="http://schemas.microsoft.com/office/infopath/2007/PartnerControls"/>
    </ma7d45d2182b49a8852f1a46c168973a>
    <TaxCatchAll xmlns="9238aee7-caa6-41e3-83d0-457e088803cc"/>
    <o6c2a48b16e24d09b795349389dda484 xmlns="554bdb6f-217d-4cda-85cc-0ca32126c36c">
      <Terms xmlns="http://schemas.microsoft.com/office/infopath/2007/PartnerControls"/>
    </o6c2a48b16e24d09b795349389dda484>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73864C3BC768F4C83F728553A532E20" ma:contentTypeVersion="" ma:contentTypeDescription="Create a new document." ma:contentTypeScope="" ma:versionID="6397e17d392d56ada45e5242a5a5938d">
  <xsd:schema xmlns:xsd="http://www.w3.org/2001/XMLSchema" xmlns:xs="http://www.w3.org/2001/XMLSchema" xmlns:p="http://schemas.microsoft.com/office/2006/metadata/properties" xmlns:ns2="554bdb6f-217d-4cda-85cc-0ca32126c36c" xmlns:ns3="9238aee7-caa6-41e3-83d0-457e088803cc" targetNamespace="http://schemas.microsoft.com/office/2006/metadata/properties" ma:root="true" ma:fieldsID="35443afd3cef50bc872c7ec5e285e232" ns2:_="" ns3:_="">
    <xsd:import namespace="554bdb6f-217d-4cda-85cc-0ca32126c36c"/>
    <xsd:import namespace="9238aee7-caa6-41e3-83d0-457e088803cc"/>
    <xsd:element name="properties">
      <xsd:complexType>
        <xsd:sequence>
          <xsd:element name="documentManagement">
            <xsd:complexType>
              <xsd:all>
                <xsd:element ref="ns2:o6c2a48b16e24d09b795349389dda484" minOccurs="0"/>
                <xsd:element ref="ns3:TaxCatchAll" minOccurs="0"/>
                <xsd:element ref="ns2:ma7d45d2182b49a8852f1a46c168973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bdb6f-217d-4cda-85cc-0ca32126c36c" elementFormDefault="qualified">
    <xsd:import namespace="http://schemas.microsoft.com/office/2006/documentManagement/types"/>
    <xsd:import namespace="http://schemas.microsoft.com/office/infopath/2007/PartnerControls"/>
    <xsd:element name="o6c2a48b16e24d09b795349389dda484" ma:index="9" nillable="true" ma:taxonomy="true" ma:internalName="o6c2a48b16e24d09b795349389dda484" ma:taxonomyFieldName="Document_x0020_Type" ma:displayName="Document Type" ma:default="" ma:fieldId="{86c2a48b-16e2-4d09-b795-349389dda484}" ma:sspId="6d5f5814-4f01-4a3f-8a26-8a5755563af8" ma:termSetId="1e16500f-a9d9-40a6-a408-a011f1a94a77" ma:anchorId="ea4c1ac2-2df1-4db1-94ca-c989081e93ce" ma:open="false" ma:isKeyword="false">
      <xsd:complexType>
        <xsd:sequence>
          <xsd:element ref="pc:Terms" minOccurs="0" maxOccurs="1"/>
        </xsd:sequence>
      </xsd:complexType>
    </xsd:element>
    <xsd:element name="ma7d45d2182b49a8852f1a46c168973a" ma:index="12" nillable="true" ma:taxonomy="true" ma:internalName="ma7d45d2182b49a8852f1a46c168973a" ma:taxonomyFieldName="Technical_x0020_Type" ma:displayName="Technical Type" ma:default="" ma:fieldId="{6a7d45d2-182b-49a8-852f-1a46c168973a}" ma:sspId="6d5f5814-4f01-4a3f-8a26-8a5755563af8" ma:termSetId="1e16500f-a9d9-40a6-a408-a011f1a94a77" ma:anchorId="ac3c26f2-93c5-4db3-a2b8-348e3fc26581"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238aee7-caa6-41e3-83d0-457e088803cc"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722027d-9888-40e8-ab94-ac73661d71a4}" ma:internalName="TaxCatchAll" ma:showField="CatchAllData" ma:web="9238aee7-caa6-41e3-83d0-457e088803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4C6F9B-1568-42EF-935C-3B260C778B4C}">
  <ds:schemaRefs>
    <ds:schemaRef ds:uri="http://schemas.microsoft.com/office/2006/metadata/properties"/>
    <ds:schemaRef ds:uri="http://schemas.microsoft.com/office/infopath/2007/PartnerControls"/>
    <ds:schemaRef ds:uri="554bdb6f-217d-4cda-85cc-0ca32126c36c"/>
    <ds:schemaRef ds:uri="9238aee7-caa6-41e3-83d0-457e088803cc"/>
  </ds:schemaRefs>
</ds:datastoreItem>
</file>

<file path=customXml/itemProps2.xml><?xml version="1.0" encoding="utf-8"?>
<ds:datastoreItem xmlns:ds="http://schemas.openxmlformats.org/officeDocument/2006/customXml" ds:itemID="{4E03A3FC-A053-4700-9924-C4FF855B4C53}">
  <ds:schemaRefs>
    <ds:schemaRef ds:uri="http://schemas.microsoft.com/sharepoint/v3/contenttype/forms"/>
  </ds:schemaRefs>
</ds:datastoreItem>
</file>

<file path=customXml/itemProps3.xml><?xml version="1.0" encoding="utf-8"?>
<ds:datastoreItem xmlns:ds="http://schemas.openxmlformats.org/officeDocument/2006/customXml" ds:itemID="{101BF3C6-8522-44A1-9540-459D5FE927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54bdb6f-217d-4cda-85cc-0ca32126c36c"/>
    <ds:schemaRef ds:uri="9238aee7-caa6-41e3-83d0-457e088803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3GPP Light</Template>
  <TotalTime>10632</TotalTime>
  <Words>496</Words>
  <Application>Microsoft Office PowerPoint</Application>
  <PresentationFormat>Custom</PresentationFormat>
  <Paragraphs>80</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MediaTek_PPT_Template_16x9_Internal Use</vt:lpstr>
      <vt:lpstr>Discussion on potential scope for Rel-18 NTN Coverage Enhancements</vt:lpstr>
      <vt:lpstr>Introduction</vt:lpstr>
      <vt:lpstr>MediaTek View - NO DL NTN Coverage enhancements necessary - Prioritize UL NTN Coverage enhancements</vt:lpstr>
      <vt:lpstr>Background NTN Coverage Enhancement Objective</vt:lpstr>
      <vt:lpstr>Thank You!</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Passive IoT</dc:title>
  <dc:creator>MediaTek Inc.</dc:creator>
  <cp:lastModifiedBy>Gilles Charbit</cp:lastModifiedBy>
  <cp:revision>27</cp:revision>
  <dcterms:created xsi:type="dcterms:W3CDTF">2022-05-19T12:41:18Z</dcterms:created>
  <dcterms:modified xsi:type="dcterms:W3CDTF">2022-09-02T10:33:36Z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0x010100273864C3BC768F4C83F728553A532E20</vt:lpwstr>
  </property>
  <property fmtid="{D5CDD505-2E9C-101B-9397-08002B2CF9AE}" pid="4" name="Technical Type">
    <vt:lpwstr/>
  </property>
  <property fmtid="{D5CDD505-2E9C-101B-9397-08002B2CF9AE}" pid="5" name="Document Type">
    <vt:lpwstr/>
  </property>
</Properties>
</file>