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63" r:id="rId2"/>
    <p:sldId id="378" r:id="rId3"/>
    <p:sldId id="387" r:id="rId4"/>
    <p:sldId id="379" r:id="rId5"/>
    <p:sldId id="386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류현석/표준연구팀(SR)/삼성전자" initials="류" lastIdx="1" clrIdx="0">
    <p:extLst>
      <p:ext uri="{19B8F6BF-5375-455C-9EA6-DF929625EA0E}">
        <p15:presenceInfo xmlns:p15="http://schemas.microsoft.com/office/powerpoint/2012/main" userId="S-1-5-21-1569490900-2152479555-3239727262-181432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DAEB"/>
    <a:srgbClr val="0000FF"/>
    <a:srgbClr val="16314A"/>
    <a:srgbClr val="0077C8"/>
    <a:srgbClr val="A4A8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82" autoAdjust="0"/>
    <p:restoredTop sz="97457" autoAdjust="0"/>
  </p:normalViewPr>
  <p:slideViewPr>
    <p:cSldViewPr snapToGrid="0">
      <p:cViewPr varScale="1">
        <p:scale>
          <a:sx n="85" d="100"/>
          <a:sy n="85" d="100"/>
        </p:scale>
        <p:origin x="216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240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6C204682-EB1F-43DE-AD12-CAA1FBE6FC5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5636ABD-DF8B-4CCA-B3C1-91AA36F40AD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995DDA-970B-4040-9BD7-DF3062F414D3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6C560B8-39D6-4E3E-958D-E7E87068FC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6833A07-1483-46EF-AF56-87C1755A855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6B9828-E7ED-41EC-AB80-F7DD6DFAD7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21141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C7ED98-2577-449B-B41F-90B9519580B1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DD016E-82EE-4C57-B2AD-2DEED90636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3621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텍스트 개체 틀 11">
            <a:extLst>
              <a:ext uri="{FF2B5EF4-FFF2-40B4-BE49-F238E27FC236}">
                <a16:creationId xmlns:a16="http://schemas.microsoft.com/office/drawing/2014/main" id="{5E27509D-58CF-4079-B7E7-2A5F74FFA1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7855" y="1652619"/>
            <a:ext cx="8891621" cy="137473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5000"/>
              </a:lnSpc>
              <a:buNone/>
              <a:defRPr sz="5000" b="1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Write </a:t>
            </a:r>
            <a:r>
              <a:rPr lang="en-US" altLang="ko-KR" dirty="0" smtClean="0"/>
              <a:t>Your </a:t>
            </a:r>
            <a:br>
              <a:rPr lang="en-US" altLang="ko-KR" dirty="0" smtClean="0"/>
            </a:br>
            <a:r>
              <a:rPr lang="en-US" altLang="ko-KR" dirty="0" smtClean="0"/>
              <a:t>Main </a:t>
            </a:r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25" name="부제목 2">
            <a:extLst>
              <a:ext uri="{FF2B5EF4-FFF2-40B4-BE49-F238E27FC236}">
                <a16:creationId xmlns:a16="http://schemas.microsoft.com/office/drawing/2014/main" id="{87547265-CDF8-4FE0-8FDA-FD7677247E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07856" y="3082980"/>
            <a:ext cx="8891620" cy="519373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>
              <a:buNone/>
              <a:defRPr lang="ko-KR" altLang="en-US" sz="3000" b="1" spc="0" baseline="0">
                <a:ln cmpd="sng">
                  <a:noFill/>
                </a:ln>
                <a:solidFill>
                  <a:srgbClr val="0077C8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228600" lvl="0" indent="-228600" fontAlgn="t" latinLnBrk="0">
              <a:spcBef>
                <a:spcPct val="0"/>
              </a:spcBef>
            </a:pPr>
            <a:r>
              <a:rPr lang="en-US" altLang="ko-KR" dirty="0"/>
              <a:t>Subtitle here</a:t>
            </a:r>
          </a:p>
        </p:txBody>
      </p:sp>
      <p:pic>
        <p:nvPicPr>
          <p:cNvPr id="1026" name="Picture 2" descr="로그인 안내 | SAMSU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2106" y="5845247"/>
            <a:ext cx="1750137" cy="918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685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제목 1">
            <a:extLst>
              <a:ext uri="{FF2B5EF4-FFF2-40B4-BE49-F238E27FC236}">
                <a16:creationId xmlns:a16="http://schemas.microsoft.com/office/drawing/2014/main" id="{E689F84E-FEDD-4ACD-B0BC-3D2CD592D4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5832" y="1425182"/>
            <a:ext cx="2754664" cy="614011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ko-KR" dirty="0"/>
              <a:t>Contents</a:t>
            </a:r>
            <a:endParaRPr lang="ko-KR" altLang="en-US" dirty="0"/>
          </a:p>
        </p:txBody>
      </p:sp>
      <p:sp>
        <p:nvSpPr>
          <p:cNvPr id="30" name="텍스트 개체 틀 5">
            <a:extLst>
              <a:ext uri="{FF2B5EF4-FFF2-40B4-BE49-F238E27FC236}">
                <a16:creationId xmlns:a16="http://schemas.microsoft.com/office/drawing/2014/main" id="{E4648C44-394C-49CA-945C-9F5D4736A1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94440" y="1649309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01</a:t>
            </a:r>
          </a:p>
        </p:txBody>
      </p:sp>
      <p:sp>
        <p:nvSpPr>
          <p:cNvPr id="31" name="텍스트 개체 틀 5">
            <a:extLst>
              <a:ext uri="{FF2B5EF4-FFF2-40B4-BE49-F238E27FC236}">
                <a16:creationId xmlns:a16="http://schemas.microsoft.com/office/drawing/2014/main" id="{672F108A-2156-4E86-9918-AFEAA3AC09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4439" y="2561670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33" name="텍스트 개체 틀 5">
            <a:extLst>
              <a:ext uri="{FF2B5EF4-FFF2-40B4-BE49-F238E27FC236}">
                <a16:creationId xmlns:a16="http://schemas.microsoft.com/office/drawing/2014/main" id="{2194CA99-B038-4E7D-86CE-9C1A7A5961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63505" y="1649309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02</a:t>
            </a:r>
          </a:p>
        </p:txBody>
      </p:sp>
      <p:sp>
        <p:nvSpPr>
          <p:cNvPr id="34" name="텍스트 개체 틀 5">
            <a:extLst>
              <a:ext uri="{FF2B5EF4-FFF2-40B4-BE49-F238E27FC236}">
                <a16:creationId xmlns:a16="http://schemas.microsoft.com/office/drawing/2014/main" id="{CB061030-68A5-4D2A-86B4-C2E08AF93A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63504" y="2005009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sp>
        <p:nvSpPr>
          <p:cNvPr id="35" name="텍스트 개체 틀 5">
            <a:extLst>
              <a:ext uri="{FF2B5EF4-FFF2-40B4-BE49-F238E27FC236}">
                <a16:creationId xmlns:a16="http://schemas.microsoft.com/office/drawing/2014/main" id="{4C234879-4F44-4F06-8D16-76CD7A23F4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63504" y="2561670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36" name="텍스트 개체 틀 5">
            <a:extLst>
              <a:ext uri="{FF2B5EF4-FFF2-40B4-BE49-F238E27FC236}">
                <a16:creationId xmlns:a16="http://schemas.microsoft.com/office/drawing/2014/main" id="{5DF84444-AC16-41C3-9344-91522419627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94439" y="3770206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03</a:t>
            </a:r>
          </a:p>
        </p:txBody>
      </p:sp>
      <p:sp>
        <p:nvSpPr>
          <p:cNvPr id="37" name="텍스트 개체 틀 5">
            <a:extLst>
              <a:ext uri="{FF2B5EF4-FFF2-40B4-BE49-F238E27FC236}">
                <a16:creationId xmlns:a16="http://schemas.microsoft.com/office/drawing/2014/main" id="{193257A3-EEF5-4694-A34F-33D910A4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94438" y="4125906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sp>
        <p:nvSpPr>
          <p:cNvPr id="38" name="텍스트 개체 틀 5">
            <a:extLst>
              <a:ext uri="{FF2B5EF4-FFF2-40B4-BE49-F238E27FC236}">
                <a16:creationId xmlns:a16="http://schemas.microsoft.com/office/drawing/2014/main" id="{CA839D33-3F4E-4D30-9107-90DF2BD988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94438" y="4682567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39" name="텍스트 개체 틀 5">
            <a:extLst>
              <a:ext uri="{FF2B5EF4-FFF2-40B4-BE49-F238E27FC236}">
                <a16:creationId xmlns:a16="http://schemas.microsoft.com/office/drawing/2014/main" id="{9B227AB0-5106-4F4A-B039-A8CC9CDE5F7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63504" y="3770206"/>
            <a:ext cx="2931713" cy="3215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04</a:t>
            </a:r>
          </a:p>
        </p:txBody>
      </p:sp>
      <p:sp>
        <p:nvSpPr>
          <p:cNvPr id="40" name="텍스트 개체 틀 5">
            <a:extLst>
              <a:ext uri="{FF2B5EF4-FFF2-40B4-BE49-F238E27FC236}">
                <a16:creationId xmlns:a16="http://schemas.microsoft.com/office/drawing/2014/main" id="{EF4746A3-0A2C-42FF-8CA3-76CD26DE585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63503" y="4125906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sp>
        <p:nvSpPr>
          <p:cNvPr id="41" name="텍스트 개체 틀 5">
            <a:extLst>
              <a:ext uri="{FF2B5EF4-FFF2-40B4-BE49-F238E27FC236}">
                <a16:creationId xmlns:a16="http://schemas.microsoft.com/office/drawing/2014/main" id="{D33F406A-736C-401E-981D-551AC6D8474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63503" y="4682567"/>
            <a:ext cx="2931713" cy="76264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1700"/>
              </a:lnSpc>
              <a:buNone/>
              <a:defRPr sz="175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Write text here</a:t>
            </a:r>
          </a:p>
          <a:p>
            <a:pPr lvl="0"/>
            <a:r>
              <a:rPr lang="en-US" altLang="ko-KR" dirty="0"/>
              <a:t>Write text here</a:t>
            </a:r>
          </a:p>
        </p:txBody>
      </p:sp>
      <p:sp>
        <p:nvSpPr>
          <p:cNvPr id="42" name="텍스트 개체 틀 5">
            <a:extLst>
              <a:ext uri="{FF2B5EF4-FFF2-40B4-BE49-F238E27FC236}">
                <a16:creationId xmlns:a16="http://schemas.microsoft.com/office/drawing/2014/main" id="{C2E909B3-7703-41FA-817B-D77B3655E1F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494438" y="2006585"/>
            <a:ext cx="2931713" cy="32151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750" b="1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</a:p>
          <a:p>
            <a:pPr lvl="0"/>
            <a:r>
              <a:rPr lang="en-US" altLang="ko-KR" b="0" i="0" dirty="0">
                <a:solidFill>
                  <a:srgbClr val="1A1A1B"/>
                </a:solidFill>
                <a:effectLst/>
                <a:latin typeface="Noto Sans" panose="020B0502040204020203" pitchFamily="34" charset="0"/>
              </a:rPr>
              <a:t> </a:t>
            </a:r>
            <a:endParaRPr lang="en-US" altLang="ko-KR" dirty="0"/>
          </a:p>
        </p:txBody>
      </p:sp>
      <p:pic>
        <p:nvPicPr>
          <p:cNvPr id="17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6308321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5386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61BF948E-9853-4D2D-8771-94F279185C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8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sp>
        <p:nvSpPr>
          <p:cNvPr id="11" name="텍스트 개체 틀 14">
            <a:extLst>
              <a:ext uri="{FF2B5EF4-FFF2-40B4-BE49-F238E27FC236}">
                <a16:creationId xmlns:a16="http://schemas.microsoft.com/office/drawing/2014/main" id="{363301F8-5CF2-4AB5-8E68-73015DA6E2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ko-KR" dirty="0"/>
              <a:t>Write</a:t>
            </a:r>
            <a:r>
              <a:rPr lang="ko-KR" altLang="en-US" dirty="0"/>
              <a:t> </a:t>
            </a:r>
            <a:r>
              <a:rPr lang="en-US" altLang="ko-KR" dirty="0"/>
              <a:t>text</a:t>
            </a:r>
            <a:r>
              <a:rPr lang="ko-KR" altLang="en-US" dirty="0"/>
              <a:t> </a:t>
            </a:r>
            <a:r>
              <a:rPr lang="en-US" altLang="ko-KR" dirty="0" smtClean="0"/>
              <a:t>here</a:t>
            </a:r>
          </a:p>
          <a:p>
            <a:pPr lvl="1"/>
            <a:r>
              <a:rPr lang="en-US" altLang="ko-KR" dirty="0" err="1" smtClean="0"/>
              <a:t>sdfsdf</a:t>
            </a:r>
            <a:endParaRPr lang="ko-KR" altLang="en-US" dirty="0"/>
          </a:p>
        </p:txBody>
      </p:sp>
      <p:sp>
        <p:nvSpPr>
          <p:cNvPr id="15" name="내용 개체 틀 2">
            <a:extLst>
              <a:ext uri="{FF2B5EF4-FFF2-40B4-BE49-F238E27FC236}">
                <a16:creationId xmlns:a16="http://schemas.microsoft.com/office/drawing/2014/main" id="{BF8DC277-7059-4875-8827-264C9DF654A3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44830" y="2110811"/>
            <a:ext cx="11081385" cy="4049959"/>
          </a:xfrm>
          <a:prstGeom prst="rect">
            <a:avLst/>
          </a:prstGeom>
        </p:spPr>
        <p:txBody>
          <a:bodyPr lIns="90000" rIns="90000"/>
          <a:lstStyle>
            <a:lvl1pPr marL="285750" indent="-285750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lang="ko-KR" altLang="en-US" sz="2000" b="1" spc="-3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3429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Calibri" panose="020F0502020204030204" pitchFamily="34" charset="0"/>
              <a:buChar char="─"/>
              <a:defRPr lang="ko-KR" altLang="en-US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85850" indent="-28575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Calibri" panose="020F0502020204030204" pitchFamily="34" charset="0"/>
              <a:buChar char="◦"/>
              <a:defRPr lang="ko-KR" alt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 err="1" smtClean="0"/>
              <a:t>Xxxx</a:t>
            </a:r>
            <a:endParaRPr lang="en-US" altLang="ko-KR" dirty="0" smtClean="0"/>
          </a:p>
          <a:p>
            <a:pPr marL="628650" lvl="1" indent="-228600"/>
            <a:r>
              <a:rPr lang="en-US" altLang="ko-KR" dirty="0" err="1" smtClean="0"/>
              <a:t>Dfdfd</a:t>
            </a:r>
            <a:endParaRPr lang="en-US" altLang="ko-KR" dirty="0" smtClean="0"/>
          </a:p>
          <a:p>
            <a:pPr marL="1028700" lvl="2" indent="-228600"/>
            <a:r>
              <a:rPr lang="en-US" altLang="ko-KR" dirty="0" err="1" smtClean="0"/>
              <a:t>dfdfdf</a:t>
            </a:r>
            <a:endParaRPr lang="ko-KR" altLang="en-US" dirty="0"/>
          </a:p>
        </p:txBody>
      </p:sp>
      <p:pic>
        <p:nvPicPr>
          <p:cNvPr id="2050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6486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8C46D9FE-247B-4F8B-897B-EB3C6A8A5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16" name="텍스트 개체 틀 14">
            <a:extLst>
              <a:ext uri="{FF2B5EF4-FFF2-40B4-BE49-F238E27FC236}">
                <a16:creationId xmlns:a16="http://schemas.microsoft.com/office/drawing/2014/main" id="{1AA544A9-2379-4838-B491-8AF31F0646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 smtClean="0"/>
              <a:t>Write</a:t>
            </a:r>
            <a:r>
              <a:rPr lang="ko-KR" altLang="en-US" dirty="0" smtClean="0"/>
              <a:t> </a:t>
            </a:r>
            <a:r>
              <a:rPr lang="en-US" altLang="ko-KR" dirty="0" smtClean="0"/>
              <a:t>text</a:t>
            </a:r>
            <a:r>
              <a:rPr lang="ko-KR" altLang="en-US" dirty="0" smtClean="0"/>
              <a:t> </a:t>
            </a:r>
            <a:r>
              <a:rPr lang="en-US" altLang="ko-KR" dirty="0" smtClean="0"/>
              <a:t>here</a:t>
            </a:r>
            <a:endParaRPr lang="ko-KR" altLang="en-US" dirty="0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69C210F4-40CF-44C9-B82B-0AB5A3D97B40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37210" y="2580830"/>
            <a:ext cx="3577590" cy="3862698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179388" indent="-179388">
              <a:buFont typeface="Arial" panose="020B0604020202020204" pitchFamily="34" charset="0"/>
              <a:buChar char="•"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 smtClean="0"/>
              <a:t>Text</a:t>
            </a:r>
            <a:endParaRPr lang="ko-KR" altLang="en-US" dirty="0"/>
          </a:p>
        </p:txBody>
      </p:sp>
      <p:sp>
        <p:nvSpPr>
          <p:cNvPr id="10" name="내용 개체 틀 2">
            <a:extLst>
              <a:ext uri="{FF2B5EF4-FFF2-40B4-BE49-F238E27FC236}">
                <a16:creationId xmlns:a16="http://schemas.microsoft.com/office/drawing/2014/main" id="{9997886D-EF20-40E5-84EA-4F8D0954096A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297680" y="2580830"/>
            <a:ext cx="3577590" cy="3862698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285750" indent="-285750">
              <a:buFont typeface="Arial" panose="020B0604020202020204" pitchFamily="34" charset="0"/>
              <a:buChar char="•"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39347F40-0FB4-4857-B6DB-2C1E8BCECDCD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058150" y="2580830"/>
            <a:ext cx="3577590" cy="3862698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285750" indent="-285750">
              <a:buFont typeface="Arial" panose="020B0604020202020204" pitchFamily="34" charset="0"/>
              <a:buChar char="•"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  <a:p>
            <a:pPr marL="228600" lvl="0" indent="-228600" latinLnBrk="0"/>
            <a:endParaRPr lang="ko-KR" altLang="en-US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sp>
        <p:nvSpPr>
          <p:cNvPr id="13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525779" y="2136449"/>
            <a:ext cx="3589021" cy="444381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9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4292943" y="2136449"/>
            <a:ext cx="3589021" cy="444381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20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8052434" y="2136449"/>
            <a:ext cx="3589021" cy="444381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pic>
        <p:nvPicPr>
          <p:cNvPr id="14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1791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8C46D9FE-247B-4F8B-897B-EB3C6A8A5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16" name="텍스트 개체 틀 14">
            <a:extLst>
              <a:ext uri="{FF2B5EF4-FFF2-40B4-BE49-F238E27FC236}">
                <a16:creationId xmlns:a16="http://schemas.microsoft.com/office/drawing/2014/main" id="{1AA544A9-2379-4838-B491-8AF31F0646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 smtClean="0"/>
              <a:t>Write</a:t>
            </a:r>
            <a:r>
              <a:rPr lang="ko-KR" altLang="en-US" dirty="0" smtClean="0"/>
              <a:t> </a:t>
            </a:r>
            <a:r>
              <a:rPr lang="en-US" altLang="ko-KR" dirty="0" smtClean="0"/>
              <a:t>text</a:t>
            </a:r>
            <a:r>
              <a:rPr lang="ko-KR" altLang="en-US" dirty="0" smtClean="0"/>
              <a:t> </a:t>
            </a:r>
            <a:r>
              <a:rPr lang="en-US" altLang="ko-KR" dirty="0" smtClean="0"/>
              <a:t>here</a:t>
            </a:r>
            <a:endParaRPr lang="ko-KR" altLang="en-US" dirty="0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69C210F4-40CF-44C9-B82B-0AB5A3D97B40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37210" y="2156459"/>
            <a:ext cx="3577590" cy="4287069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 smtClean="0"/>
              <a:t>Text</a:t>
            </a:r>
            <a:endParaRPr lang="ko-KR" altLang="en-US" dirty="0"/>
          </a:p>
        </p:txBody>
      </p:sp>
      <p:sp>
        <p:nvSpPr>
          <p:cNvPr id="10" name="내용 개체 틀 2">
            <a:extLst>
              <a:ext uri="{FF2B5EF4-FFF2-40B4-BE49-F238E27FC236}">
                <a16:creationId xmlns:a16="http://schemas.microsoft.com/office/drawing/2014/main" id="{9997886D-EF20-40E5-84EA-4F8D0954096A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297680" y="2156459"/>
            <a:ext cx="3577590" cy="4287069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39347F40-0FB4-4857-B6DB-2C1E8BCECDCD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058150" y="2156459"/>
            <a:ext cx="3577590" cy="4287069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  <a:p>
            <a:pPr marL="228600" lvl="0" indent="-228600" latinLnBrk="0"/>
            <a:endParaRPr lang="ko-KR" altLang="en-US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pic>
        <p:nvPicPr>
          <p:cNvPr id="13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047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EF490C47-F8F0-4883-9931-6EABF46D4C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69"/>
            <a:ext cx="12192000" cy="837990"/>
          </a:xfrm>
          <a:prstGeom prst="rect">
            <a:avLst/>
          </a:prstGeom>
        </p:spPr>
      </p:pic>
      <p:sp>
        <p:nvSpPr>
          <p:cNvPr id="12" name="텍스트 개체 틀 14">
            <a:extLst>
              <a:ext uri="{FF2B5EF4-FFF2-40B4-BE49-F238E27FC236}">
                <a16:creationId xmlns:a16="http://schemas.microsoft.com/office/drawing/2014/main" id="{6DFA7F99-0274-4A2A-B818-76A4A316FC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865" y="1245235"/>
            <a:ext cx="11097305" cy="652145"/>
          </a:xfrm>
          <a:prstGeom prst="rect">
            <a:avLst/>
          </a:prstGeom>
        </p:spPr>
        <p:txBody>
          <a:bodyPr lIns="0"/>
          <a:lstStyle>
            <a:lvl1pPr marL="354013" indent="-354013">
              <a:buFont typeface="Wingdings" panose="05000000000000000000" pitchFamily="2" charset="2"/>
              <a:buChar char="§"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Write</a:t>
            </a:r>
            <a:r>
              <a:rPr lang="ko-KR" altLang="en-US" dirty="0"/>
              <a:t> </a:t>
            </a:r>
            <a:r>
              <a:rPr lang="en-US" altLang="ko-KR" dirty="0"/>
              <a:t>text</a:t>
            </a:r>
            <a:r>
              <a:rPr lang="ko-KR" altLang="en-US" dirty="0"/>
              <a:t> </a:t>
            </a:r>
            <a:r>
              <a:rPr lang="en-US" altLang="ko-KR" dirty="0"/>
              <a:t>here</a:t>
            </a:r>
            <a:endParaRPr lang="ko-KR" altLang="en-US" dirty="0"/>
          </a:p>
        </p:txBody>
      </p:sp>
      <p:sp>
        <p:nvSpPr>
          <p:cNvPr id="25" name="내용 개체 틀 2">
            <a:extLst>
              <a:ext uri="{FF2B5EF4-FFF2-40B4-BE49-F238E27FC236}">
                <a16:creationId xmlns:a16="http://schemas.microsoft.com/office/drawing/2014/main" id="{A0B7FA3E-0D5A-4AC3-A58F-01C81FCB6DDA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25780" y="2578183"/>
            <a:ext cx="5491162" cy="1782286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 latinLnBrk="0">
              <a:buFontTx/>
              <a:buNone/>
              <a:defRPr lang="ko-KR" altLang="en-US" sz="1600" spc="-30" baseline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ko-KR" altLang="en-US"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ko-KR" altLang="en-US"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/>
              <a:t>Text</a:t>
            </a:r>
          </a:p>
          <a:p>
            <a:pPr marL="228600" lvl="0" indent="-228600"/>
            <a:endParaRPr lang="ko-KR" altLang="en-US" dirty="0"/>
          </a:p>
        </p:txBody>
      </p:sp>
      <p:sp>
        <p:nvSpPr>
          <p:cNvPr id="26" name="내용 개체 틀 2">
            <a:extLst>
              <a:ext uri="{FF2B5EF4-FFF2-40B4-BE49-F238E27FC236}">
                <a16:creationId xmlns:a16="http://schemas.microsoft.com/office/drawing/2014/main" id="{5009FF05-3F22-4E0D-8CD6-0EDB6ED0D5EC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6156008" y="2578183"/>
            <a:ext cx="5491162" cy="1782286"/>
          </a:xfrm>
          <a:prstGeom prst="rect">
            <a:avLst/>
          </a:prstGeom>
          <a:ln w="19050">
            <a:solidFill>
              <a:srgbClr val="AFDAEB"/>
            </a:solidFill>
          </a:ln>
        </p:spPr>
        <p:txBody>
          <a:bodyPr lIns="154800" tIns="126000" rIns="154800" bIns="126000"/>
          <a:lstStyle>
            <a:lvl1pPr marL="0" indent="0" latinLnBrk="0">
              <a:buFontTx/>
              <a:buNone/>
              <a:defRPr lang="ko-KR" altLang="en-US" sz="1600" spc="-30" baseline="0">
                <a:solidFill>
                  <a:srgbClr val="16314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ko-KR" altLang="en-US"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ko-KR" altLang="en-US"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27" name="텍스트 개체 틀 2">
            <a:extLst>
              <a:ext uri="{FF2B5EF4-FFF2-40B4-BE49-F238E27FC236}">
                <a16:creationId xmlns:a16="http://schemas.microsoft.com/office/drawing/2014/main" id="{298D4409-4C9D-4370-ADF5-5BAE51D4F49B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525781" y="2122094"/>
            <a:ext cx="5491162" cy="456089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28" name="텍스트 개체 틀 2">
            <a:extLst>
              <a:ext uri="{FF2B5EF4-FFF2-40B4-BE49-F238E27FC236}">
                <a16:creationId xmlns:a16="http://schemas.microsoft.com/office/drawing/2014/main" id="{66272D94-D36D-4538-AC4E-ADE56CF137D1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6156009" y="2122094"/>
            <a:ext cx="5491162" cy="456089"/>
          </a:xfrm>
          <a:prstGeom prst="rect">
            <a:avLst/>
          </a:prstGeom>
          <a:solidFill>
            <a:srgbClr val="AFDAEB"/>
          </a:solidFill>
          <a:ln w="9525">
            <a:solidFill>
              <a:srgbClr val="AFDAEB"/>
            </a:solidFill>
          </a:ln>
        </p:spPr>
        <p:txBody>
          <a:bodyPr lIns="154800" tIns="126000" rIns="154800" bIns="126000" anchor="ctr"/>
          <a:lstStyle>
            <a:lvl1pPr marL="0" indent="0" algn="ctr" latinLnBrk="0">
              <a:buNone/>
              <a:defRPr lang="ko-KR" altLang="en-US" sz="1800" b="1" spc="-30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E8A1122F-339C-4300-8D5A-794E1DF0E8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5779" y="118896"/>
            <a:ext cx="9508489" cy="614011"/>
          </a:xfrm>
          <a:prstGeom prst="rect">
            <a:avLst/>
          </a:prstGeom>
        </p:spPr>
        <p:txBody>
          <a:bodyPr wrap="none" lIns="0" anchor="ctr"/>
          <a:lstStyle>
            <a:lvl1pPr>
              <a:defRPr sz="3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section title</a:t>
            </a:r>
            <a:endParaRPr lang="ko-KR" altLang="en-US" dirty="0"/>
          </a:p>
        </p:txBody>
      </p:sp>
      <p:pic>
        <p:nvPicPr>
          <p:cNvPr id="15" name="Picture 2" descr="로그인 안내 | SAMSUNG"/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372" y="-7026"/>
            <a:ext cx="1057928" cy="55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011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11">
            <a:extLst>
              <a:ext uri="{FF2B5EF4-FFF2-40B4-BE49-F238E27FC236}">
                <a16:creationId xmlns:a16="http://schemas.microsoft.com/office/drawing/2014/main" id="{E6068C67-0CF7-4A74-B3C8-0BEC9EC983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7856" y="2992531"/>
            <a:ext cx="5759450" cy="733534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ts val="5000"/>
              </a:lnSpc>
              <a:buNone/>
              <a:defRPr sz="5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  <a:endParaRPr lang="ko-KR" altLang="en-US" dirty="0"/>
          </a:p>
        </p:txBody>
      </p:sp>
      <p:pic>
        <p:nvPicPr>
          <p:cNvPr id="5" name="Picture 2" descr="로그인 안내 | SAMSU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5968" y="206449"/>
            <a:ext cx="1750137" cy="918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854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487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7" r:id="rId3"/>
    <p:sldLayoutId id="2147483664" r:id="rId4"/>
    <p:sldLayoutId id="2147483668" r:id="rId5"/>
    <p:sldLayoutId id="2147483665" r:id="rId6"/>
    <p:sldLayoutId id="2147483666" r:id="rId7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quarter" idx="16"/>
          </p:nvPr>
        </p:nvSpPr>
        <p:spPr>
          <a:xfrm>
            <a:off x="464947" y="2020173"/>
            <a:ext cx="10907895" cy="733534"/>
          </a:xfrm>
        </p:spPr>
        <p:txBody>
          <a:bodyPr/>
          <a:lstStyle/>
          <a:p>
            <a:r>
              <a:rPr lang="en-US" sz="2400" dirty="0" smtClean="0"/>
              <a:t>Title: On the work scope of Rel-18 NR </a:t>
            </a:r>
            <a:r>
              <a:rPr lang="en-US" sz="2400" dirty="0" err="1" smtClean="0"/>
              <a:t>sidelink</a:t>
            </a:r>
            <a:r>
              <a:rPr lang="en-US" sz="2400" dirty="0" smtClean="0"/>
              <a:t> evolution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36391" y="4396349"/>
            <a:ext cx="43220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Agenda item: 	9.3.1.5</a:t>
            </a:r>
          </a:p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Source: 		Samsung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Document for: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Decision </a:t>
            </a:r>
          </a:p>
          <a:p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2730" y="545969"/>
            <a:ext cx="43027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3GPP TSG RAN Meeting #97-e</a:t>
            </a:r>
          </a:p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Electronic Meeting, September 12 – 16, 2022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41106" y="553594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RP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-222233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51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4"/>
          </p:nvPr>
        </p:nvSpPr>
        <p:spPr>
          <a:xfrm>
            <a:off x="525779" y="1210235"/>
            <a:ext cx="11155234" cy="815789"/>
          </a:xfrm>
        </p:spPr>
        <p:txBody>
          <a:bodyPr/>
          <a:lstStyle/>
          <a:p>
            <a:pPr algn="just"/>
            <a:r>
              <a:rPr lang="en-US" altLang="ko-KR" dirty="0" smtClean="0"/>
              <a:t>According to the WID, RAN1 </a:t>
            </a:r>
            <a:r>
              <a:rPr lang="en-US" altLang="ko-KR" dirty="0"/>
              <a:t>has studied Objectives 2 and 4, and RAN needs to check whether other objectives can </a:t>
            </a:r>
            <a:r>
              <a:rPr lang="en-US" altLang="ko-KR" dirty="0" smtClean="0"/>
              <a:t>be started </a:t>
            </a:r>
            <a:r>
              <a:rPr lang="en-US" altLang="ko-KR" dirty="0"/>
              <a:t>from RAN1#110bis-e:</a:t>
            </a:r>
          </a:p>
          <a:p>
            <a:pPr marL="269875" indent="0" algn="just">
              <a:buNone/>
            </a:pPr>
            <a:endParaRPr lang="en-US" altLang="ko-KR" sz="1800" dirty="0" smtClean="0"/>
          </a:p>
          <a:p>
            <a:pPr marL="269875" indent="0" algn="just">
              <a:buNone/>
            </a:pPr>
            <a:r>
              <a:rPr lang="en-US" altLang="ko-KR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ko-KR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check in RAN#97 for objectives 1 and 3, taking into account the progress on objectives 2 and 4, aiming to have specification work for both objective 1 and 3</a:t>
            </a:r>
          </a:p>
          <a:p>
            <a:pPr marL="806450" lvl="1" indent="-268288" algn="just">
              <a:buNone/>
            </a:pP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Specify mechanism to support NR </a:t>
            </a:r>
            <a:r>
              <a:rPr lang="en-GB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sidelink</a:t>
            </a:r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 operation based on LTE </a:t>
            </a:r>
            <a:r>
              <a:rPr lang="en-GB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sidelink</a:t>
            </a:r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 operation [RAN2, RAN1, RAN4] (This part of the work is put on hold until further checking in RAN#97)</a:t>
            </a:r>
            <a:endParaRPr lang="en-US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6450" lvl="1" indent="-268288" algn="just">
              <a:buNone/>
            </a:pP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and specify support of </a:t>
            </a:r>
            <a:r>
              <a:rPr lang="en-GB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sidelink</a:t>
            </a:r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 unlicensed spectrum for both mode 1 and mode 2 where </a:t>
            </a:r>
            <a:r>
              <a:rPr lang="en-GB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Uu</a:t>
            </a:r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operation for mode 1 is limited to licensed spectrum only [RAN1, RAN2, RAN4]</a:t>
            </a:r>
          </a:p>
          <a:p>
            <a:pPr marL="806450" lvl="1" indent="-268288" algn="just">
              <a:buNone/>
            </a:pPr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Study and specify enhanced </a:t>
            </a:r>
            <a:r>
              <a:rPr lang="en-GB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sidelink</a:t>
            </a:r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operation on FR2 licensed spectrum [RAN1, RAN2, RAN4] (This part of the work is put on hold until further checking in RAN#97)</a:t>
            </a:r>
          </a:p>
          <a:p>
            <a:pPr marL="806450" lvl="1" indent="-268288" algn="just">
              <a:buNone/>
            </a:pPr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Study and specify, if necessary, mechanism(s) for co-channel coexistence for LTE </a:t>
            </a:r>
            <a:r>
              <a:rPr lang="en-GB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sidelink</a:t>
            </a:r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NR </a:t>
            </a:r>
            <a:r>
              <a:rPr lang="en-GB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sidelink</a:t>
            </a:r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including performance, necessity, feasibility, and potential specification impact if any [RAN1, RAN2, RAN4</a:t>
            </a:r>
            <a:r>
              <a:rPr lang="en-GB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25779" y="2160494"/>
            <a:ext cx="11289703" cy="31107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203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 </a:t>
            </a:r>
            <a:r>
              <a:rPr lang="en-US" altLang="ko-KR" dirty="0" smtClean="0"/>
              <a:t>in RAN1#110</a:t>
            </a:r>
            <a:endParaRPr lang="ko-KR" altLang="en-US" dirty="0"/>
          </a:p>
        </p:txBody>
      </p:sp>
      <p:sp>
        <p:nvSpPr>
          <p:cNvPr id="6" name="텍스트 개체 틀 1"/>
          <p:cNvSpPr>
            <a:spLocks noGrp="1"/>
          </p:cNvSpPr>
          <p:nvPr>
            <p:ph type="body" sz="quarter" idx="14"/>
          </p:nvPr>
        </p:nvSpPr>
        <p:spPr>
          <a:xfrm>
            <a:off x="663388" y="1237128"/>
            <a:ext cx="11071412" cy="448237"/>
          </a:xfrm>
        </p:spPr>
        <p:txBody>
          <a:bodyPr/>
          <a:lstStyle/>
          <a:p>
            <a:pPr algn="just"/>
            <a:r>
              <a:rPr lang="en-US" altLang="ko-KR" dirty="0" smtClean="0"/>
              <a:t>The following conclusion was made to support </a:t>
            </a:r>
            <a:r>
              <a:rPr lang="en-US" altLang="ko-KR" dirty="0" smtClean="0"/>
              <a:t>co-channel </a:t>
            </a:r>
            <a:r>
              <a:rPr lang="en-US" altLang="ko-KR" dirty="0" smtClean="0"/>
              <a:t>coexistence:  </a:t>
            </a:r>
            <a:endParaRPr lang="en-US" altLang="ko-KR" dirty="0"/>
          </a:p>
          <a:p>
            <a:pPr lvl="1" algn="just"/>
            <a:endParaRPr lang="en-US" altLang="ko-KR" b="0" dirty="0" smtClean="0"/>
          </a:p>
          <a:p>
            <a:pPr lvl="1"/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co-channel coexistence in Rel-18, RAN1 concludes that the TDM-based semi-static resource pool partitioning based on Rel-16/17 specifications is one possible solution to ensure co-channel coexistence between LTE-V UEs and NR-V UEs.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GB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The LTE and NR resource pools do not overlap in time with each other in the TDM-based semi-static resource pool partitioning.</a:t>
            </a:r>
            <a:endParaRPr lang="ko-KR" altLang="ko-K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GB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 2: Rel-16 in-device coexistence framework can ensure alignment between the slot boundary of the NR SL time slot and the </a:t>
            </a:r>
            <a:r>
              <a:rPr lang="en-GB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subframe</a:t>
            </a:r>
            <a:r>
              <a:rPr lang="en-GB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boundary of the LTE SL </a:t>
            </a:r>
            <a:r>
              <a:rPr lang="en-GB" altLang="ko-K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subframe</a:t>
            </a:r>
            <a:endParaRPr lang="ko-KR" altLang="ko-K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GB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potential enhancements for synchronization can be further investigated</a:t>
            </a:r>
            <a:endParaRPr lang="ko-KR" altLang="ko-K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endParaRPr lang="en-US" altLang="ko-KR" b="0" dirty="0" smtClean="0"/>
          </a:p>
        </p:txBody>
      </p:sp>
      <p:sp>
        <p:nvSpPr>
          <p:cNvPr id="7" name="직사각형 6"/>
          <p:cNvSpPr/>
          <p:nvPr/>
        </p:nvSpPr>
        <p:spPr>
          <a:xfrm>
            <a:off x="914400" y="1810872"/>
            <a:ext cx="10901082" cy="2626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51369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on the work scope of Rel-18 sidelink</a:t>
            </a:r>
            <a:endParaRPr lang="en-US" dirty="0"/>
          </a:p>
        </p:txBody>
      </p:sp>
      <p:sp>
        <p:nvSpPr>
          <p:cNvPr id="18" name="텍스트 개체 틀 1"/>
          <p:cNvSpPr>
            <a:spLocks noGrp="1"/>
          </p:cNvSpPr>
          <p:nvPr>
            <p:ph type="body" sz="quarter" idx="14"/>
          </p:nvPr>
        </p:nvSpPr>
        <p:spPr>
          <a:xfrm>
            <a:off x="663388" y="1237128"/>
            <a:ext cx="11071412" cy="5118848"/>
          </a:xfrm>
        </p:spPr>
        <p:txBody>
          <a:bodyPr/>
          <a:lstStyle/>
          <a:p>
            <a:pPr algn="just"/>
            <a:r>
              <a:rPr lang="en-US" altLang="ko-KR" b="0" dirty="0" smtClean="0"/>
              <a:t>For objective </a:t>
            </a:r>
            <a:r>
              <a:rPr lang="en-US" altLang="ko-KR" b="0" dirty="0" smtClean="0"/>
              <a:t>4 (Co-Ex), </a:t>
            </a:r>
            <a:r>
              <a:rPr lang="en-US" altLang="ko-KR" b="0" dirty="0" smtClean="0"/>
              <a:t>there is no </a:t>
            </a:r>
            <a:r>
              <a:rPr lang="en-US" altLang="ko-KR" b="0" dirty="0"/>
              <a:t>need to further </a:t>
            </a:r>
            <a:r>
              <a:rPr lang="en-US" altLang="ko-KR" b="0" dirty="0" smtClean="0"/>
              <a:t>optimization </a:t>
            </a:r>
            <a:r>
              <a:rPr lang="en-US" altLang="ko-KR" b="0" dirty="0" smtClean="0"/>
              <a:t>because a </a:t>
            </a:r>
            <a:r>
              <a:rPr lang="en-US" altLang="ko-KR" b="0" dirty="0"/>
              <a:t>feasible solution </a:t>
            </a:r>
            <a:r>
              <a:rPr lang="en-US" altLang="ko-KR" b="0" dirty="0" smtClean="0"/>
              <a:t>(i.e., </a:t>
            </a:r>
            <a:r>
              <a:rPr lang="en-US" altLang="ko-KR" b="0" dirty="0" smtClean="0"/>
              <a:t>the TDM-based semi-static resource pool partitioning) </a:t>
            </a:r>
            <a:r>
              <a:rPr lang="en-US" altLang="ko-KR" b="0" dirty="0" smtClean="0"/>
              <a:t>to </a:t>
            </a:r>
            <a:r>
              <a:rPr lang="en-US" altLang="ko-KR" b="0" dirty="0"/>
              <a:t>support co-channel coexistence </a:t>
            </a:r>
            <a:r>
              <a:rPr lang="en-US" altLang="ko-KR" b="0" dirty="0" smtClean="0"/>
              <a:t>was already </a:t>
            </a:r>
            <a:r>
              <a:rPr lang="en-US" altLang="ko-KR" b="0" dirty="0" smtClean="0"/>
              <a:t>identified</a:t>
            </a:r>
            <a:r>
              <a:rPr lang="en-US" altLang="ko-KR" b="0" dirty="0" smtClean="0"/>
              <a:t>.</a:t>
            </a:r>
          </a:p>
          <a:p>
            <a:pPr lvl="1" algn="just"/>
            <a:r>
              <a:rPr lang="en-US" altLang="ko-KR" b="0" dirty="0" smtClean="0"/>
              <a:t>It was shown that the TDM-based scheme can provide most of scenarios with a significant performance gain</a:t>
            </a:r>
          </a:p>
          <a:p>
            <a:pPr lvl="1" algn="just"/>
            <a:r>
              <a:rPr lang="en-US" altLang="ko-KR" b="0" dirty="0" smtClean="0"/>
              <a:t>Dynamic approach is beneficial in a limited scenario with a marginal gain.</a:t>
            </a:r>
            <a:endParaRPr lang="en-US" altLang="ko-KR" b="0" dirty="0"/>
          </a:p>
          <a:p>
            <a:pPr algn="just"/>
            <a:endParaRPr lang="en-US" altLang="ko-KR" b="0" dirty="0" smtClean="0"/>
          </a:p>
          <a:p>
            <a:pPr algn="just"/>
            <a:r>
              <a:rPr lang="en-US" altLang="ko-KR" b="0" dirty="0" smtClean="0"/>
              <a:t>For </a:t>
            </a:r>
            <a:r>
              <a:rPr lang="en-US" altLang="ko-KR" b="0" dirty="0" smtClean="0"/>
              <a:t>objective </a:t>
            </a:r>
            <a:r>
              <a:rPr lang="en-US" altLang="ko-KR" b="0" dirty="0" smtClean="0"/>
              <a:t>2 (SL-U), </a:t>
            </a:r>
            <a:r>
              <a:rPr lang="en-US" altLang="ko-KR" b="0" dirty="0" smtClean="0"/>
              <a:t>there are many remaining open issues to be </a:t>
            </a:r>
            <a:r>
              <a:rPr lang="en-US" altLang="ko-KR" b="0" dirty="0" smtClean="0"/>
              <a:t>discussed and RAN1 continues to work on objective 2. </a:t>
            </a:r>
          </a:p>
          <a:p>
            <a:pPr algn="just"/>
            <a:endParaRPr lang="en-US" altLang="ko-KR" b="0" dirty="0" smtClean="0"/>
          </a:p>
          <a:p>
            <a:pPr algn="just"/>
            <a:r>
              <a:rPr lang="en-US" altLang="ko-KR" b="0" dirty="0"/>
              <a:t>For objective 3 (SL-FR2), time used for objective 4 discussion can be replaced by objective 3 in the way that RAN1 focuses on the update of evaluation methodology for objective 3. </a:t>
            </a:r>
          </a:p>
          <a:p>
            <a:pPr algn="just"/>
            <a:endParaRPr lang="en-US" altLang="ko-KR" b="0" dirty="0"/>
          </a:p>
          <a:p>
            <a:pPr algn="just"/>
            <a:r>
              <a:rPr lang="en-US" altLang="ko-KR" b="0" dirty="0"/>
              <a:t>For objective 1 (SL-CA), it is led by RAN2 and the exact work scope from RAN 1 will be able to be determined based on RAN2 progress. Therefore, RAN1 needs to postpone objective 1. </a:t>
            </a:r>
          </a:p>
        </p:txBody>
      </p:sp>
      <p:sp>
        <p:nvSpPr>
          <p:cNvPr id="19" name="텍스트 개체 틀 1"/>
          <p:cNvSpPr txBox="1">
            <a:spLocks/>
          </p:cNvSpPr>
          <p:nvPr/>
        </p:nvSpPr>
        <p:spPr>
          <a:xfrm>
            <a:off x="356348" y="5588727"/>
            <a:ext cx="11517406" cy="1100737"/>
          </a:xfrm>
          <a:prstGeom prst="rect">
            <a:avLst/>
          </a:prstGeom>
        </p:spPr>
        <p:txBody>
          <a:bodyPr lIns="0"/>
          <a:lstStyle>
            <a:lvl1pPr marL="354013" indent="-354013" algn="l" defTabSz="914400" rtl="0" eaLnBrk="1" latin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ko-KR" b="0" dirty="0"/>
          </a:p>
        </p:txBody>
      </p:sp>
    </p:spTree>
    <p:extLst>
      <p:ext uri="{BB962C8B-B14F-4D97-AF65-F5344CB8AC3E}">
        <p14:creationId xmlns:p14="http://schemas.microsoft.com/office/powerpoint/2010/main" val="164936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4"/>
          </p:nvPr>
        </p:nvSpPr>
        <p:spPr>
          <a:xfrm>
            <a:off x="342901" y="1272988"/>
            <a:ext cx="11517406" cy="4087906"/>
          </a:xfrm>
        </p:spPr>
        <p:txBody>
          <a:bodyPr/>
          <a:lstStyle/>
          <a:p>
            <a:pPr algn="just" latinLnBrk="0"/>
            <a:r>
              <a:rPr lang="en-US" u="sng" dirty="0" smtClean="0"/>
              <a:t>Proposal 1</a:t>
            </a:r>
            <a:r>
              <a:rPr lang="en-US" dirty="0" smtClean="0"/>
              <a:t>: </a:t>
            </a:r>
            <a:r>
              <a:rPr lang="en-US" dirty="0" smtClean="0"/>
              <a:t>RAN </a:t>
            </a:r>
            <a:r>
              <a:rPr lang="en-US" dirty="0" smtClean="0"/>
              <a:t>concludes that </a:t>
            </a:r>
            <a:r>
              <a:rPr lang="en-US" dirty="0" smtClean="0"/>
              <a:t>RAN1 work to support</a:t>
            </a:r>
            <a:r>
              <a:rPr lang="en-US" dirty="0" smtClean="0"/>
              <a:t> co-channel coexistence for LTE sidelink and NR sidelink (i.e., objective 4) </a:t>
            </a:r>
            <a:r>
              <a:rPr lang="en-US" dirty="0" smtClean="0"/>
              <a:t>is </a:t>
            </a:r>
            <a:r>
              <a:rPr lang="en-US" dirty="0" smtClean="0"/>
              <a:t>completed in Rel-18 sidelink.</a:t>
            </a:r>
            <a:endParaRPr lang="en-GB" dirty="0"/>
          </a:p>
          <a:p>
            <a:pPr algn="just" latinLnBrk="0"/>
            <a:endParaRPr lang="en-GB" u="sng" dirty="0" smtClean="0"/>
          </a:p>
          <a:p>
            <a:pPr algn="just" latinLnBrk="0"/>
            <a:r>
              <a:rPr lang="en-GB" u="sng" dirty="0" smtClean="0"/>
              <a:t>Proposal 2</a:t>
            </a:r>
            <a:r>
              <a:rPr lang="en-GB" dirty="0" smtClean="0"/>
              <a:t>: </a:t>
            </a:r>
            <a:r>
              <a:rPr lang="en-GB" dirty="0" smtClean="0"/>
              <a:t>RAN guides RAN1 to start the discussion on </a:t>
            </a:r>
            <a:r>
              <a:rPr lang="en-GB" dirty="0" smtClean="0"/>
              <a:t>objective 3 (i.e., sidelink operation on FR2 </a:t>
            </a:r>
            <a:r>
              <a:rPr lang="en-GB" smtClean="0"/>
              <a:t>licensed spectrum) from </a:t>
            </a:r>
            <a:r>
              <a:rPr lang="en-GB" dirty="0" smtClean="0"/>
              <a:t>RAN1#110bis-e.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69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18913</TotalTime>
  <Words>590</Words>
  <Application>Microsoft Office PowerPoint</Application>
  <PresentationFormat>와이드스크린</PresentationFormat>
  <Paragraphs>36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Noto Sans</vt:lpstr>
      <vt:lpstr>맑은 고딕</vt:lpstr>
      <vt:lpstr>Arial</vt:lpstr>
      <vt:lpstr>Calibri</vt:lpstr>
      <vt:lpstr>Times New Roman</vt:lpstr>
      <vt:lpstr>Wingdings</vt:lpstr>
      <vt:lpstr>Office 테마</vt:lpstr>
      <vt:lpstr>PowerPoint 프레젠테이션</vt:lpstr>
      <vt:lpstr>Background</vt:lpstr>
      <vt:lpstr>Conclusion in RAN1#110</vt:lpstr>
      <vt:lpstr>Discussion on the work scope of Rel-18 sidelink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QK6156</dc:creator>
  <cp:lastModifiedBy>류현석/표준연구팀(SR)/삼성전자</cp:lastModifiedBy>
  <cp:revision>1059</cp:revision>
  <dcterms:created xsi:type="dcterms:W3CDTF">2022-01-24T04:20:26Z</dcterms:created>
  <dcterms:modified xsi:type="dcterms:W3CDTF">2022-09-05T02:37:32Z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