
<file path=[Content_Types].xml><?xml version="1.0" encoding="utf-8"?>
<Types xmlns="http://schemas.openxmlformats.org/package/2006/content-types">
  <Default Extension="121c5f710419916f9155c9fc3fbef4f8" ContentType="image/jpeg"/>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79" r:id="rId1"/>
  </p:sldMasterIdLst>
  <p:notesMasterIdLst>
    <p:notesMasterId r:id="rId12"/>
  </p:notesMasterIdLst>
  <p:sldIdLst>
    <p:sldId id="764" r:id="rId2"/>
    <p:sldId id="786" r:id="rId3"/>
    <p:sldId id="763" r:id="rId4"/>
    <p:sldId id="769" r:id="rId5"/>
    <p:sldId id="768" r:id="rId6"/>
    <p:sldId id="779" r:id="rId7"/>
    <p:sldId id="782" r:id="rId8"/>
    <p:sldId id="784" r:id="rId9"/>
    <p:sldId id="785" r:id="rId10"/>
    <p:sldId id="698"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9" userDrawn="1">
          <p15:clr>
            <a:srgbClr val="A4A3A4"/>
          </p15:clr>
        </p15:guide>
        <p15:guide id="2" pos="381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左敏" initials="ZM" lastIdx="2" clrIdx="0"/>
  <p:cmAuthor id="1" name="CMCC-Ningyu" initials="CMCC" lastIdx="1" clrIdx="1">
    <p:extLst>
      <p:ext uri="{19B8F6BF-5375-455C-9EA6-DF929625EA0E}">
        <p15:presenceInfo xmlns:p15="http://schemas.microsoft.com/office/powerpoint/2012/main" userId="CMCC-Ningy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E6EBE"/>
    <a:srgbClr val="4573C7"/>
    <a:srgbClr val="4476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5545" autoAdjust="0"/>
  </p:normalViewPr>
  <p:slideViewPr>
    <p:cSldViewPr>
      <p:cViewPr varScale="1">
        <p:scale>
          <a:sx n="92" d="100"/>
          <a:sy n="92" d="100"/>
        </p:scale>
        <p:origin x="89" y="79"/>
      </p:cViewPr>
      <p:guideLst>
        <p:guide orient="horz" pos="2219"/>
        <p:guide pos="3813"/>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6DE33F-584B-4D16-BD33-56A9627D2032}" type="datetimeFigureOut">
              <a:rPr lang="zh-CN" altLang="en-US" smtClean="0"/>
              <a:pPr/>
              <a:t>2022-09-05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8776DA-AB07-4234-AA3B-B42CE9135BC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a:xfrm>
            <a:off x="381000" y="685800"/>
            <a:ext cx="6096000" cy="3429000"/>
          </a:xfrm>
        </p:spPr>
      </p:sp>
      <p:sp>
        <p:nvSpPr>
          <p:cNvPr id="11267" name="备注占位符 2"/>
          <p:cNvSpPr>
            <a:spLocks noGrp="1"/>
          </p:cNvSpPr>
          <p:nvPr>
            <p:ph type="body" idx="1"/>
          </p:nvPr>
        </p:nvSpPr>
        <p:spPr>
          <a:noFill/>
        </p:spPr>
        <p:txBody>
          <a:bodyPr/>
          <a:lstStyle/>
          <a:p>
            <a:r>
              <a:rPr lang="zh-CN" altLang="en-US" dirty="0">
                <a:solidFill>
                  <a:srgbClr val="0000CC"/>
                </a:solidFill>
                <a:latin typeface="楷体" panose="02010609060101010101" pitchFamily="49" charset="-122"/>
                <a:ea typeface="楷体" panose="02010609060101010101" pitchFamily="49" charset="-122"/>
                <a:cs typeface="Times New Roman" panose="02020603050405020304" pitchFamily="18" charset="0"/>
              </a:rPr>
              <a:t>全场景物联网</a:t>
            </a:r>
            <a:endParaRPr lang="en-US" altLang="zh-CN" dirty="0">
              <a:solidFill>
                <a:srgbClr val="0000CC"/>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1268" name="灯片编号占位符 3"/>
          <p:cNvSpPr>
            <a:spLocks noGrp="1"/>
          </p:cNvSpPr>
          <p:nvPr>
            <p:ph type="sldNum" sz="quarter" idx="5"/>
          </p:nvPr>
        </p:nvSpPr>
        <p:spPr bwMode="auto">
          <a:noFill/>
          <a:ln>
            <a:miter lim="800000"/>
          </a:ln>
        </p:spPr>
        <p:txBody>
          <a:bodyPr/>
          <a:lstStyle/>
          <a:p>
            <a:pPr>
              <a:buFontTx/>
              <a:buNone/>
            </a:pPr>
            <a:fld id="{6479525B-7C0E-4829-88B8-032B0217DE25}" type="slidenum">
              <a:rPr kumimoji="1" lang="zh-CN" altLang="en-US"/>
              <a:pPr>
                <a:buFontTx/>
                <a:buNone/>
              </a:pPr>
              <a:t>1</a:t>
            </a:fld>
            <a:endParaRPr kumimoji="1" lang="zh-CN" altLang="en-US"/>
          </a:p>
        </p:txBody>
      </p:sp>
    </p:spTree>
    <p:extLst>
      <p:ext uri="{BB962C8B-B14F-4D97-AF65-F5344CB8AC3E}">
        <p14:creationId xmlns:p14="http://schemas.microsoft.com/office/powerpoint/2010/main" val="2674922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C8776DA-AB07-4234-AA3B-B42CE9135BC5}" type="slidenum">
              <a:rPr lang="zh-CN" altLang="en-US" smtClean="0"/>
              <a:pPr/>
              <a:t>2</a:t>
            </a:fld>
            <a:endParaRPr lang="zh-CN" altLang="en-US"/>
          </a:p>
        </p:txBody>
      </p:sp>
    </p:spTree>
    <p:extLst>
      <p:ext uri="{BB962C8B-B14F-4D97-AF65-F5344CB8AC3E}">
        <p14:creationId xmlns:p14="http://schemas.microsoft.com/office/powerpoint/2010/main" val="3042896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满足这些</a:t>
            </a:r>
            <a:r>
              <a:rPr lang="en-US" altLang="zh-CN" dirty="0"/>
              <a:t>use case</a:t>
            </a:r>
            <a:r>
              <a:rPr lang="zh-CN" altLang="en-US" dirty="0"/>
              <a:t>。</a:t>
            </a:r>
          </a:p>
        </p:txBody>
      </p:sp>
      <p:sp>
        <p:nvSpPr>
          <p:cNvPr id="4" name="灯片编号占位符 3"/>
          <p:cNvSpPr>
            <a:spLocks noGrp="1"/>
          </p:cNvSpPr>
          <p:nvPr>
            <p:ph type="sldNum" sz="quarter" idx="5"/>
          </p:nvPr>
        </p:nvSpPr>
        <p:spPr/>
        <p:txBody>
          <a:bodyPr/>
          <a:lstStyle/>
          <a:p>
            <a:fld id="{6C8776DA-AB07-4234-AA3B-B42CE9135BC5}" type="slidenum">
              <a:rPr lang="zh-CN" altLang="en-US" smtClean="0"/>
              <a:pPr/>
              <a:t>4</a:t>
            </a:fld>
            <a:endParaRPr lang="zh-CN" altLang="en-US"/>
          </a:p>
        </p:txBody>
      </p:sp>
    </p:spTree>
    <p:extLst>
      <p:ext uri="{BB962C8B-B14F-4D97-AF65-F5344CB8AC3E}">
        <p14:creationId xmlns:p14="http://schemas.microsoft.com/office/powerpoint/2010/main" val="6937705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有传感需求的，用半无源更合适些。没有传感需求的，无源更合适些，成本更低</a:t>
            </a:r>
          </a:p>
        </p:txBody>
      </p:sp>
      <p:sp>
        <p:nvSpPr>
          <p:cNvPr id="4" name="灯片编号占位符 3"/>
          <p:cNvSpPr>
            <a:spLocks noGrp="1"/>
          </p:cNvSpPr>
          <p:nvPr>
            <p:ph type="sldNum" sz="quarter" idx="5"/>
          </p:nvPr>
        </p:nvSpPr>
        <p:spPr/>
        <p:txBody>
          <a:bodyPr/>
          <a:lstStyle/>
          <a:p>
            <a:fld id="{6C8776DA-AB07-4234-AA3B-B42CE9135BC5}" type="slidenum">
              <a:rPr lang="zh-CN" altLang="en-US" smtClean="0"/>
              <a:pPr/>
              <a:t>5</a:t>
            </a:fld>
            <a:endParaRPr lang="zh-CN" altLang="en-US"/>
          </a:p>
        </p:txBody>
      </p:sp>
    </p:spTree>
    <p:extLst>
      <p:ext uri="{BB962C8B-B14F-4D97-AF65-F5344CB8AC3E}">
        <p14:creationId xmlns:p14="http://schemas.microsoft.com/office/powerpoint/2010/main" val="21926566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a:t>基于</a:t>
            </a:r>
            <a:r>
              <a:rPr lang="en-US" altLang="zh-CN" dirty="0"/>
              <a:t>use case</a:t>
            </a:r>
            <a:r>
              <a:rPr lang="zh-CN" altLang="en-US" dirty="0"/>
              <a:t>的</a:t>
            </a:r>
            <a:r>
              <a:rPr lang="en-US" altLang="zh-CN" dirty="0"/>
              <a:t>requirement</a:t>
            </a:r>
            <a:r>
              <a:rPr lang="zh-CN" altLang="en-US" dirty="0"/>
              <a:t>，我们期望可以进一步提升性能来满足垂直行业需求。需要确保</a:t>
            </a:r>
            <a:r>
              <a:rPr lang="en-US" altLang="zh-CN" dirty="0"/>
              <a:t>Tag low cost and power consumption.</a:t>
            </a:r>
            <a:endParaRPr lang="zh-CN" altLang="en-US" dirty="0"/>
          </a:p>
        </p:txBody>
      </p:sp>
      <p:sp>
        <p:nvSpPr>
          <p:cNvPr id="4" name="灯片编号占位符 3"/>
          <p:cNvSpPr>
            <a:spLocks noGrp="1"/>
          </p:cNvSpPr>
          <p:nvPr>
            <p:ph type="sldNum" sz="quarter" idx="5"/>
          </p:nvPr>
        </p:nvSpPr>
        <p:spPr/>
        <p:txBody>
          <a:bodyPr/>
          <a:lstStyle/>
          <a:p>
            <a:fld id="{6C8776DA-AB07-4234-AA3B-B42CE9135BC5}" type="slidenum">
              <a:rPr lang="zh-CN" altLang="en-US" smtClean="0"/>
              <a:pPr/>
              <a:t>6</a:t>
            </a:fld>
            <a:endParaRPr lang="zh-CN" altLang="en-US"/>
          </a:p>
        </p:txBody>
      </p:sp>
    </p:spTree>
    <p:extLst>
      <p:ext uri="{BB962C8B-B14F-4D97-AF65-F5344CB8AC3E}">
        <p14:creationId xmlns:p14="http://schemas.microsoft.com/office/powerpoint/2010/main" val="41563482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b="1" dirty="0"/>
              <a:t>The architecture of passive IoT can be a light-weight one without core network architect or a heavy-duty one with core network. RAN is compatible for both. </a:t>
            </a:r>
          </a:p>
          <a:p>
            <a:r>
              <a:rPr lang="zh-CN" altLang="en-US" b="1" dirty="0"/>
              <a:t>对用户最友好。右面与现网网络结构最吻合，但不一定适合现在业务的便利性、终端成本、功耗。明确说出我们的倾向</a:t>
            </a:r>
            <a:endParaRPr lang="zh-CN" altLang="en-US" dirty="0"/>
          </a:p>
        </p:txBody>
      </p:sp>
      <p:sp>
        <p:nvSpPr>
          <p:cNvPr id="4" name="灯片编号占位符 3"/>
          <p:cNvSpPr>
            <a:spLocks noGrp="1"/>
          </p:cNvSpPr>
          <p:nvPr>
            <p:ph type="sldNum" sz="quarter" idx="5"/>
          </p:nvPr>
        </p:nvSpPr>
        <p:spPr/>
        <p:txBody>
          <a:bodyPr/>
          <a:lstStyle/>
          <a:p>
            <a:fld id="{6C8776DA-AB07-4234-AA3B-B42CE9135BC5}" type="slidenum">
              <a:rPr lang="zh-CN" altLang="en-US" smtClean="0"/>
              <a:pPr/>
              <a:t>7</a:t>
            </a:fld>
            <a:endParaRPr lang="zh-CN" altLang="en-US"/>
          </a:p>
        </p:txBody>
      </p:sp>
    </p:spTree>
    <p:extLst>
      <p:ext uri="{BB962C8B-B14F-4D97-AF65-F5344CB8AC3E}">
        <p14:creationId xmlns:p14="http://schemas.microsoft.com/office/powerpoint/2010/main" val="26429339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图中反应对系统设计的影响，基站增加适配层，</a:t>
            </a:r>
            <a:r>
              <a:rPr lang="en-US" altLang="zh-CN" dirty="0"/>
              <a:t>IP</a:t>
            </a:r>
            <a:r>
              <a:rPr lang="zh-CN" altLang="en-US" dirty="0"/>
              <a:t>出去</a:t>
            </a:r>
          </a:p>
        </p:txBody>
      </p:sp>
      <p:sp>
        <p:nvSpPr>
          <p:cNvPr id="4" name="灯片编号占位符 3"/>
          <p:cNvSpPr>
            <a:spLocks noGrp="1"/>
          </p:cNvSpPr>
          <p:nvPr>
            <p:ph type="sldNum" sz="quarter" idx="5"/>
          </p:nvPr>
        </p:nvSpPr>
        <p:spPr/>
        <p:txBody>
          <a:bodyPr/>
          <a:lstStyle/>
          <a:p>
            <a:fld id="{6C8776DA-AB07-4234-AA3B-B42CE9135BC5}" type="slidenum">
              <a:rPr lang="zh-CN" altLang="en-US" smtClean="0"/>
              <a:pPr/>
              <a:t>8</a:t>
            </a:fld>
            <a:endParaRPr lang="zh-CN" altLang="en-US"/>
          </a:p>
        </p:txBody>
      </p:sp>
    </p:spTree>
    <p:extLst>
      <p:ext uri="{BB962C8B-B14F-4D97-AF65-F5344CB8AC3E}">
        <p14:creationId xmlns:p14="http://schemas.microsoft.com/office/powerpoint/2010/main" val="531678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4FE83FE1-1AF8-9B4A-85A8-1B45DA92D004}" type="slidenum">
              <a:rPr kumimoji="1" lang="zh-CN" altLang="en-US" smtClean="0"/>
              <a:pPr/>
              <a:t>10</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92DADDD-D201-46A8-87B1-0C00804A3CA0}" type="slidenum">
              <a:rPr lang="zh-CN" altLang="en-US" smtClean="0"/>
              <a:pPr/>
              <a:t>‹#›</a:t>
            </a:fld>
            <a:endParaRPr lang="zh-CN" altLang="en-US"/>
          </a:p>
        </p:txBody>
      </p:sp>
    </p:spTree>
    <p:extLst>
      <p:ext uri="{BB962C8B-B14F-4D97-AF65-F5344CB8AC3E}">
        <p14:creationId xmlns:p14="http://schemas.microsoft.com/office/powerpoint/2010/main" val="22265062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92DADDD-D201-46A8-87B1-0C00804A3CA0}" type="slidenum">
              <a:rPr lang="zh-CN" altLang="en-US" smtClean="0"/>
              <a:pPr/>
              <a:t>‹#›</a:t>
            </a:fld>
            <a:endParaRPr lang="zh-CN" altLang="en-US"/>
          </a:p>
        </p:txBody>
      </p:sp>
    </p:spTree>
    <p:extLst>
      <p:ext uri="{BB962C8B-B14F-4D97-AF65-F5344CB8AC3E}">
        <p14:creationId xmlns:p14="http://schemas.microsoft.com/office/powerpoint/2010/main" val="13927911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92DADDD-D201-46A8-87B1-0C00804A3CA0}" type="slidenum">
              <a:rPr lang="zh-CN" altLang="en-US" smtClean="0"/>
              <a:pPr/>
              <a:t>‹#›</a:t>
            </a:fld>
            <a:endParaRPr lang="zh-CN" altLang="en-US"/>
          </a:p>
        </p:txBody>
      </p:sp>
    </p:spTree>
    <p:extLst>
      <p:ext uri="{BB962C8B-B14F-4D97-AF65-F5344CB8AC3E}">
        <p14:creationId xmlns:p14="http://schemas.microsoft.com/office/powerpoint/2010/main" val="2443152525"/>
      </p:ext>
    </p:extLst>
  </p:cSld>
  <p:clrMapOvr>
    <a:masterClrMapping/>
  </p:clrMapOvr>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2_标题幻灯片">
    <p:bg>
      <p:bgPr>
        <a:solidFill>
          <a:schemeClr val="bg1"/>
        </a:solidFill>
        <a:effectLst/>
      </p:bgPr>
    </p:bg>
    <p:spTree>
      <p:nvGrpSpPr>
        <p:cNvPr id="1" name=""/>
        <p:cNvGrpSpPr/>
        <p:nvPr/>
      </p:nvGrpSpPr>
      <p:grpSpPr>
        <a:xfrm>
          <a:off x="0" y="0"/>
          <a:ext cx="0" cy="0"/>
          <a:chOff x="0" y="0"/>
          <a:chExt cx="0" cy="0"/>
        </a:xfrm>
      </p:grpSpPr>
      <p:pic>
        <p:nvPicPr>
          <p:cNvPr id="3" name="图片 2" descr="ppt模板-01.jpg"/>
          <p:cNvPicPr>
            <a:picLocks noChangeAspect="1" noChangeArrowheads="1"/>
          </p:cNvPicPr>
          <p:nvPr userDrawn="1"/>
        </p:nvPicPr>
        <p:blipFill>
          <a:blip r:embed="rId2" cstate="print"/>
          <a:srcRect/>
          <a:stretch>
            <a:fillRect/>
          </a:stretch>
        </p:blipFill>
        <p:spPr bwMode="auto">
          <a:xfrm>
            <a:off x="0" y="0"/>
            <a:ext cx="12192000" cy="6858000"/>
          </a:xfrm>
          <a:prstGeom prst="rect">
            <a:avLst/>
          </a:prstGeom>
          <a:noFill/>
          <a:ln w="9525">
            <a:noFill/>
            <a:miter lim="800000"/>
            <a:headEnd/>
            <a:tailEnd/>
          </a:ln>
        </p:spPr>
      </p:pic>
    </p:spTree>
    <p:extLst>
      <p:ext uri="{BB962C8B-B14F-4D97-AF65-F5344CB8AC3E}">
        <p14:creationId xmlns:p14="http://schemas.microsoft.com/office/powerpoint/2010/main" val="1590545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8000"/>
          </a:xfrm>
          <a:prstGeom prst="rect">
            <a:avLst/>
          </a:prstGeom>
        </p:spPr>
      </p:pic>
      <p:sp>
        <p:nvSpPr>
          <p:cNvPr id="8" name="TextBox 7"/>
          <p:cNvSpPr txBox="1"/>
          <p:nvPr userDrawn="1"/>
        </p:nvSpPr>
        <p:spPr>
          <a:xfrm>
            <a:off x="11664619" y="6608386"/>
            <a:ext cx="527381"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anose="020B0503020204020204" pitchFamily="34" charset="-122"/>
                <a:ea typeface="微软雅黑" panose="020B0503020204020204" pitchFamily="34" charset="-122"/>
              </a:rPr>
              <a:pPr algn="r"/>
              <a:t>‹#›</a:t>
            </a:fld>
            <a:endParaRPr lang="zh-CN" altLang="en-US" sz="1200" b="1" dirty="0">
              <a:solidFill>
                <a:schemeClr val="accent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880466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节标题">
    <p:spTree>
      <p:nvGrpSpPr>
        <p:cNvPr id="1" name=""/>
        <p:cNvGrpSpPr/>
        <p:nvPr/>
      </p:nvGrpSpPr>
      <p:grpSpPr>
        <a:xfrm>
          <a:off x="0" y="0"/>
          <a:ext cx="0" cy="0"/>
          <a:chOff x="0" y="0"/>
          <a:chExt cx="0" cy="0"/>
        </a:xfrm>
      </p:grpSpPr>
      <p:pic>
        <p:nvPicPr>
          <p:cNvPr id="3" name="图片 2" descr="ppt模板-03.jpg"/>
          <p:cNvPicPr>
            <a:picLocks noChangeAspect="1"/>
          </p:cNvPicPr>
          <p:nvPr userDrawn="1"/>
        </p:nvPicPr>
        <p:blipFill>
          <a:blip r:embed="rId2" cstate="print"/>
          <a:stretch>
            <a:fillRect/>
          </a:stretch>
        </p:blipFill>
        <p:spPr>
          <a:xfrm>
            <a:off x="0" y="0"/>
            <a:ext cx="12192000" cy="6858000"/>
          </a:xfrm>
          <a:prstGeom prst="rect">
            <a:avLst/>
          </a:prstGeom>
        </p:spPr>
      </p:pic>
    </p:spTree>
    <p:extLst>
      <p:ext uri="{BB962C8B-B14F-4D97-AF65-F5344CB8AC3E}">
        <p14:creationId xmlns:p14="http://schemas.microsoft.com/office/powerpoint/2010/main" val="39207599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pic>
        <p:nvPicPr>
          <p:cNvPr id="7" name="图片 6" descr="ppt模板-02.jpg"/>
          <p:cNvPicPr>
            <a:picLocks noChangeAspect="1"/>
          </p:cNvPicPr>
          <p:nvPr/>
        </p:nvPicPr>
        <p:blipFill>
          <a:blip r:embed="rId2" cstate="print"/>
          <a:stretch>
            <a:fillRect/>
          </a:stretch>
        </p:blipFill>
        <p:spPr>
          <a:xfrm>
            <a:off x="0" y="0"/>
            <a:ext cx="12192000" cy="6858000"/>
          </a:xfrm>
          <a:prstGeom prst="rect">
            <a:avLst/>
          </a:prstGeom>
        </p:spPr>
      </p:pic>
      <p:sp>
        <p:nvSpPr>
          <p:cNvPr id="8" name="TextBox 7"/>
          <p:cNvSpPr txBox="1"/>
          <p:nvPr/>
        </p:nvSpPr>
        <p:spPr>
          <a:xfrm>
            <a:off x="11664619" y="6608388"/>
            <a:ext cx="527381" cy="261606"/>
          </a:xfrm>
          <a:prstGeom prst="rect">
            <a:avLst/>
          </a:prstGeom>
          <a:noFill/>
        </p:spPr>
        <p:txBody>
          <a:bodyPr wrap="square" lIns="121917" tIns="60958" rIns="121917" bIns="60958" rtlCol="0">
            <a:spAutoFit/>
          </a:bodyPr>
          <a:lstStyle/>
          <a:p>
            <a:pPr algn="r"/>
            <a:fld id="{24173ED6-4A69-4FA8-8A09-51FC87ACF5D8}" type="slidenum">
              <a:rPr lang="zh-CN" altLang="en-US" sz="900" b="1" smtClean="0">
                <a:solidFill>
                  <a:schemeClr val="accent3"/>
                </a:solidFill>
                <a:latin typeface="微软雅黑" panose="020B0503020204020204" pitchFamily="34" charset="-122"/>
                <a:ea typeface="微软雅黑" panose="020B0503020204020204" pitchFamily="34" charset="-122"/>
              </a:rPr>
              <a:pPr algn="r"/>
              <a:t>‹#›</a:t>
            </a:fld>
            <a:endParaRPr lang="zh-CN" altLang="en-US" sz="900" b="1" dirty="0">
              <a:solidFill>
                <a:schemeClr val="accent3"/>
              </a:solidFill>
              <a:latin typeface="微软雅黑" panose="020B0503020204020204" pitchFamily="34" charset="-122"/>
              <a:ea typeface="微软雅黑" panose="020B0503020204020204" pitchFamily="34" charset="-122"/>
            </a:endParaRPr>
          </a:p>
        </p:txBody>
      </p:sp>
      <p:pic>
        <p:nvPicPr>
          <p:cNvPr id="4" name="图片 3" descr="ppt模板-02.jpg"/>
          <p:cNvPicPr>
            <a:picLocks noChangeAspect="1"/>
          </p:cNvPicPr>
          <p:nvPr userDrawn="1"/>
        </p:nvPicPr>
        <p:blipFill>
          <a:blip r:embed="rId2" cstate="print"/>
          <a:stretch>
            <a:fillRect/>
          </a:stretch>
        </p:blipFill>
        <p:spPr>
          <a:xfrm>
            <a:off x="0" y="0"/>
            <a:ext cx="12192000" cy="6858000"/>
          </a:xfrm>
          <a:prstGeom prst="rect">
            <a:avLst/>
          </a:prstGeom>
        </p:spPr>
      </p:pic>
      <p:sp>
        <p:nvSpPr>
          <p:cNvPr id="5" name="TextBox 7"/>
          <p:cNvSpPr txBox="1"/>
          <p:nvPr userDrawn="1"/>
        </p:nvSpPr>
        <p:spPr>
          <a:xfrm>
            <a:off x="10992544" y="6608388"/>
            <a:ext cx="1199456" cy="261611"/>
          </a:xfrm>
          <a:prstGeom prst="rect">
            <a:avLst/>
          </a:prstGeom>
          <a:noFill/>
        </p:spPr>
        <p:txBody>
          <a:bodyPr wrap="square" lIns="121917" tIns="60958" rIns="121917" bIns="60958" rtlCol="0">
            <a:spAutoFit/>
          </a:bodyPr>
          <a:lstStyle/>
          <a:p>
            <a:pPr algn="r"/>
            <a:fld id="{24173ED6-4A69-4FA8-8A09-51FC87ACF5D8}" type="slidenum">
              <a:rPr lang="zh-CN" altLang="en-US" sz="900" b="1" smtClean="0">
                <a:solidFill>
                  <a:schemeClr val="accent3"/>
                </a:solidFill>
                <a:latin typeface="微软雅黑" panose="020B0503020204020204" pitchFamily="34" charset="-122"/>
                <a:ea typeface="微软雅黑" panose="020B0503020204020204" pitchFamily="34" charset="-122"/>
              </a:rPr>
              <a:pPr algn="r"/>
              <a:t>‹#›</a:t>
            </a:fld>
            <a:endParaRPr lang="zh-CN" altLang="en-US" sz="900" b="1" dirty="0">
              <a:solidFill>
                <a:schemeClr val="accent3"/>
              </a:solidFill>
              <a:latin typeface="微软雅黑" panose="020B0503020204020204" pitchFamily="34" charset="-122"/>
              <a:ea typeface="微软雅黑" panose="020B0503020204020204" pitchFamily="34" charset="-122"/>
            </a:endParaRPr>
          </a:p>
        </p:txBody>
      </p:sp>
      <p:sp>
        <p:nvSpPr>
          <p:cNvPr id="9" name="标题 1"/>
          <p:cNvSpPr>
            <a:spLocks noGrp="1"/>
          </p:cNvSpPr>
          <p:nvPr>
            <p:ph type="title"/>
          </p:nvPr>
        </p:nvSpPr>
        <p:spPr>
          <a:xfrm>
            <a:off x="239349" y="116632"/>
            <a:ext cx="9793088" cy="494928"/>
          </a:xfrm>
          <a:prstGeom prst="rect">
            <a:avLst/>
          </a:prstGeom>
        </p:spPr>
        <p:txBody>
          <a:bodyPr>
            <a:normAutofit/>
          </a:bodyPr>
          <a:lstStyle>
            <a:lvl1pPr algn="l">
              <a:defRPr sz="1800" b="1">
                <a:solidFill>
                  <a:schemeClr val="bg1"/>
                </a:solidFill>
                <a:latin typeface="黑体" panose="02010609060101010101" pitchFamily="49" charset="-122"/>
                <a:ea typeface="黑体" panose="02010609060101010101" pitchFamily="49" charset="-122"/>
              </a:defRPr>
            </a:lvl1pPr>
          </a:lstStyle>
          <a:p>
            <a:r>
              <a:rPr lang="zh-CN" altLang="en-US" dirty="0"/>
              <a:t>单击此处编辑母版标题样式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8000"/>
          </a:xfrm>
          <a:prstGeom prst="rect">
            <a:avLst/>
          </a:prstGeom>
        </p:spPr>
      </p:pic>
      <p:sp>
        <p:nvSpPr>
          <p:cNvPr id="8" name="TextBox 7"/>
          <p:cNvSpPr txBox="1"/>
          <p:nvPr userDrawn="1"/>
        </p:nvSpPr>
        <p:spPr>
          <a:xfrm>
            <a:off x="11664620" y="6608391"/>
            <a:ext cx="527381" cy="276983"/>
          </a:xfrm>
          <a:prstGeom prst="rect">
            <a:avLst/>
          </a:prstGeom>
          <a:noFill/>
        </p:spPr>
        <p:txBody>
          <a:bodyPr wrap="square" lIns="91423" tIns="45712" rIns="91423" bIns="45712" rtlCol="0">
            <a:spAutoFit/>
          </a:bodyPr>
          <a:lstStyle/>
          <a:p>
            <a:pPr algn="r" defTabSz="914400"/>
            <a:fld id="{24173ED6-4A69-4FA8-8A09-51FC87ACF5D8}" type="slidenum">
              <a:rPr lang="zh-CN" altLang="en-US" sz="1200" b="1">
                <a:solidFill>
                  <a:srgbClr val="92D050"/>
                </a:solidFill>
                <a:latin typeface="微软雅黑" panose="020B0503020204020204" pitchFamily="34" charset="-122"/>
                <a:ea typeface="微软雅黑" panose="020B0503020204020204" pitchFamily="34" charset="-122"/>
              </a:rPr>
              <a:pPr algn="r" defTabSz="914400"/>
              <a:t>‹#›</a:t>
            </a:fld>
            <a:endParaRPr lang="zh-CN" altLang="en-US" sz="1200" b="1" dirty="0">
              <a:solidFill>
                <a:srgbClr val="92D050"/>
              </a:solidFill>
              <a:latin typeface="微软雅黑" panose="020B0503020204020204" pitchFamily="34" charset="-122"/>
              <a:ea typeface="微软雅黑" panose="020B0503020204020204" pitchFamily="34" charset="-122"/>
            </a:endParaRPr>
          </a:p>
        </p:txBody>
      </p:sp>
      <p:sp>
        <p:nvSpPr>
          <p:cNvPr id="4" name="标题 1"/>
          <p:cNvSpPr>
            <a:spLocks noGrp="1"/>
          </p:cNvSpPr>
          <p:nvPr>
            <p:ph type="title" hasCustomPrompt="1"/>
          </p:nvPr>
        </p:nvSpPr>
        <p:spPr>
          <a:xfrm>
            <a:off x="143339" y="68374"/>
            <a:ext cx="10515600" cy="504056"/>
          </a:xfrm>
          <a:prstGeom prst="rect">
            <a:avLst/>
          </a:prstGeom>
        </p:spPr>
        <p:txBody>
          <a:bodyPr lIns="91423" tIns="45712" rIns="91423" bIns="45712"/>
          <a:lstStyle>
            <a:lvl1pPr algn="l">
              <a:defRPr sz="2200">
                <a:latin typeface="微软雅黑" panose="020B0503020204020204" pitchFamily="34" charset="-122"/>
                <a:ea typeface="微软雅黑" panose="020B0503020204020204" pitchFamily="34" charset="-122"/>
              </a:defRPr>
            </a:lvl1pPr>
          </a:lstStyle>
          <a:p>
            <a:r>
              <a:rPr lang="zh-CN" altLang="en-US" dirty="0"/>
              <a:t>目录</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8000"/>
          </a:xfrm>
          <a:prstGeom prst="rect">
            <a:avLst/>
          </a:prstGeom>
        </p:spPr>
      </p:pic>
      <p:sp>
        <p:nvSpPr>
          <p:cNvPr id="8" name="TextBox 7"/>
          <p:cNvSpPr txBox="1"/>
          <p:nvPr userDrawn="1"/>
        </p:nvSpPr>
        <p:spPr>
          <a:xfrm>
            <a:off x="11664619" y="6608386"/>
            <a:ext cx="527381"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anose="020B0503020204020204" pitchFamily="34" charset="-122"/>
                <a:ea typeface="微软雅黑" panose="020B0503020204020204" pitchFamily="34" charset="-122"/>
              </a:rPr>
              <a:pPr algn="r"/>
              <a:t>‹#›</a:t>
            </a:fld>
            <a:endParaRPr lang="zh-CN" altLang="en-US" sz="1200" b="1" dirty="0">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8000"/>
          </a:xfrm>
          <a:prstGeom prst="rect">
            <a:avLst/>
          </a:prstGeom>
        </p:spPr>
      </p:pic>
      <p:sp>
        <p:nvSpPr>
          <p:cNvPr id="8" name="TextBox 7"/>
          <p:cNvSpPr txBox="1"/>
          <p:nvPr userDrawn="1"/>
        </p:nvSpPr>
        <p:spPr>
          <a:xfrm>
            <a:off x="11664620" y="6608391"/>
            <a:ext cx="527381" cy="276983"/>
          </a:xfrm>
          <a:prstGeom prst="rect">
            <a:avLst/>
          </a:prstGeom>
          <a:noFill/>
        </p:spPr>
        <p:txBody>
          <a:bodyPr wrap="square" lIns="91423" tIns="45712" rIns="91423" bIns="45712" rtlCol="0">
            <a:spAutoFit/>
          </a:bodyPr>
          <a:lstStyle/>
          <a:p>
            <a:pPr algn="r" defTabSz="914400"/>
            <a:fld id="{24173ED6-4A69-4FA8-8A09-51FC87ACF5D8}" type="slidenum">
              <a:rPr lang="zh-CN" altLang="en-US" sz="1200" b="1">
                <a:solidFill>
                  <a:srgbClr val="92D050"/>
                </a:solidFill>
                <a:latin typeface="微软雅黑" panose="020B0503020204020204" pitchFamily="34" charset="-122"/>
                <a:ea typeface="微软雅黑" panose="020B0503020204020204" pitchFamily="34" charset="-122"/>
              </a:rPr>
              <a:pPr algn="r" defTabSz="914400"/>
              <a:t>‹#›</a:t>
            </a:fld>
            <a:endParaRPr lang="zh-CN" altLang="en-US" sz="1200" b="1" dirty="0">
              <a:solidFill>
                <a:srgbClr val="92D050"/>
              </a:solidFill>
              <a:latin typeface="微软雅黑" panose="020B0503020204020204" pitchFamily="34" charset="-122"/>
              <a:ea typeface="微软雅黑" panose="020B0503020204020204" pitchFamily="34" charset="-122"/>
            </a:endParaRPr>
          </a:p>
        </p:txBody>
      </p:sp>
      <p:sp>
        <p:nvSpPr>
          <p:cNvPr id="4" name="标题 1"/>
          <p:cNvSpPr>
            <a:spLocks noGrp="1"/>
          </p:cNvSpPr>
          <p:nvPr>
            <p:ph type="title" hasCustomPrompt="1"/>
          </p:nvPr>
        </p:nvSpPr>
        <p:spPr>
          <a:xfrm>
            <a:off x="143339" y="68374"/>
            <a:ext cx="10515600" cy="504056"/>
          </a:xfrm>
          <a:prstGeom prst="rect">
            <a:avLst/>
          </a:prstGeom>
        </p:spPr>
        <p:txBody>
          <a:bodyPr lIns="91423" tIns="45712" rIns="91423" bIns="45712"/>
          <a:lstStyle>
            <a:lvl1pPr algn="l">
              <a:defRPr sz="2200">
                <a:latin typeface="微软雅黑" panose="020B0503020204020204" pitchFamily="34" charset="-122"/>
                <a:ea typeface="微软雅黑" panose="020B0503020204020204" pitchFamily="34" charset="-122"/>
              </a:defRPr>
            </a:lvl1pPr>
          </a:lstStyle>
          <a:p>
            <a:r>
              <a:rPr lang="zh-CN" altLang="en-US" dirty="0"/>
              <a:t>目录</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8000"/>
          </a:xfrm>
          <a:prstGeom prst="rect">
            <a:avLst/>
          </a:prstGeom>
        </p:spPr>
      </p:pic>
      <p:sp>
        <p:nvSpPr>
          <p:cNvPr id="8" name="TextBox 7"/>
          <p:cNvSpPr txBox="1"/>
          <p:nvPr userDrawn="1"/>
        </p:nvSpPr>
        <p:spPr>
          <a:xfrm>
            <a:off x="11664619" y="6608386"/>
            <a:ext cx="527381"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anose="020B0503020204020204" pitchFamily="34" charset="-122"/>
                <a:ea typeface="微软雅黑" panose="020B0503020204020204" pitchFamily="34" charset="-122"/>
              </a:rPr>
              <a:pPr algn="r"/>
              <a:t>‹#›</a:t>
            </a:fld>
            <a:endParaRPr lang="zh-CN" altLang="en-US" sz="1200" b="1" dirty="0">
              <a:solidFill>
                <a:schemeClr val="accent3"/>
              </a:solidFill>
              <a:latin typeface="微软雅黑" panose="020B0503020204020204" pitchFamily="34" charset="-122"/>
              <a:ea typeface="微软雅黑" panose="020B0503020204020204" pitchFamily="34" charset="-122"/>
            </a:endParaRPr>
          </a:p>
        </p:txBody>
      </p:sp>
      <p:sp>
        <p:nvSpPr>
          <p:cNvPr id="5" name="内容占位符 2"/>
          <p:cNvSpPr>
            <a:spLocks noGrp="1"/>
          </p:cNvSpPr>
          <p:nvPr>
            <p:ph idx="1"/>
          </p:nvPr>
        </p:nvSpPr>
        <p:spPr>
          <a:xfrm>
            <a:off x="609600" y="963058"/>
            <a:ext cx="10972800" cy="4680520"/>
          </a:xfrm>
          <a:prstGeom prst="rect">
            <a:avLst/>
          </a:prstGeom>
        </p:spPr>
        <p:txBody>
          <a:bodyPr/>
          <a:lstStyle>
            <a:lvl1pPr>
              <a:lnSpc>
                <a:spcPct val="150000"/>
              </a:lnSpc>
              <a:defRPr sz="2400">
                <a:latin typeface="微软雅黑" panose="020B0503020204020204" pitchFamily="34" charset="-122"/>
                <a:ea typeface="微软雅黑" panose="020B0503020204020204" pitchFamily="34" charset="-122"/>
              </a:defRPr>
            </a:lvl1pPr>
            <a:lvl2pPr>
              <a:lnSpc>
                <a:spcPct val="150000"/>
              </a:lnSpc>
              <a:defRPr sz="2000">
                <a:latin typeface="微软雅黑" panose="020B0503020204020204" pitchFamily="34" charset="-122"/>
                <a:ea typeface="微软雅黑" panose="020B0503020204020204" pitchFamily="34" charset="-122"/>
              </a:defRPr>
            </a:lvl2pPr>
            <a:lvl3pPr>
              <a:lnSpc>
                <a:spcPct val="150000"/>
              </a:lnSpc>
              <a:defRPr sz="1700">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92DADDD-D201-46A8-87B1-0C00804A3CA0}" type="slidenum">
              <a:rPr lang="zh-CN" altLang="en-US" smtClean="0"/>
              <a:pPr/>
              <a:t>‹#›</a:t>
            </a:fld>
            <a:endParaRPr lang="zh-CN" altLang="en-US"/>
          </a:p>
        </p:txBody>
      </p:sp>
    </p:spTree>
    <p:extLst>
      <p:ext uri="{BB962C8B-B14F-4D97-AF65-F5344CB8AC3E}">
        <p14:creationId xmlns:p14="http://schemas.microsoft.com/office/powerpoint/2010/main" val="26472553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8000"/>
          </a:xfrm>
          <a:prstGeom prst="rect">
            <a:avLst/>
          </a:prstGeom>
        </p:spPr>
      </p:pic>
      <p:sp>
        <p:nvSpPr>
          <p:cNvPr id="8" name="TextBox 7"/>
          <p:cNvSpPr txBox="1"/>
          <p:nvPr userDrawn="1"/>
        </p:nvSpPr>
        <p:spPr>
          <a:xfrm>
            <a:off x="11664619" y="6608386"/>
            <a:ext cx="527381" cy="276999"/>
          </a:xfrm>
          <a:prstGeom prst="rect">
            <a:avLst/>
          </a:prstGeom>
          <a:noFill/>
        </p:spPr>
        <p:txBody>
          <a:bodyPr wrap="square" rtlCol="0">
            <a:spAutoFit/>
          </a:bodyPr>
          <a:lstStyle/>
          <a:p>
            <a:pPr algn="r"/>
            <a:fld id="{24173ED6-4A69-4FA8-8A09-51FC87ACF5D8}" type="slidenum">
              <a:rPr lang="zh-CN" altLang="en-US" sz="1200" b="1" smtClean="0">
                <a:solidFill>
                  <a:schemeClr val="accent3"/>
                </a:solidFill>
                <a:latin typeface="微软雅黑" panose="020B0503020204020204" pitchFamily="34" charset="-122"/>
                <a:ea typeface="微软雅黑" panose="020B0503020204020204" pitchFamily="34" charset="-122"/>
              </a:rPr>
              <a:pPr algn="r"/>
              <a:t>‹#›</a:t>
            </a:fld>
            <a:endParaRPr lang="zh-CN" altLang="en-US" sz="1200" b="1" dirty="0">
              <a:solidFill>
                <a:schemeClr val="accent3"/>
              </a:solidFill>
              <a:latin typeface="微软雅黑" panose="020B0503020204020204" pitchFamily="34" charset="-122"/>
              <a:ea typeface="微软雅黑" panose="020B0503020204020204" pitchFamily="34" charset="-122"/>
            </a:endParaRPr>
          </a:p>
        </p:txBody>
      </p:sp>
      <p:sp>
        <p:nvSpPr>
          <p:cNvPr id="5" name="内容占位符 2"/>
          <p:cNvSpPr>
            <a:spLocks noGrp="1"/>
          </p:cNvSpPr>
          <p:nvPr>
            <p:ph idx="1"/>
          </p:nvPr>
        </p:nvSpPr>
        <p:spPr>
          <a:xfrm>
            <a:off x="609600" y="963058"/>
            <a:ext cx="10972800" cy="4680520"/>
          </a:xfrm>
          <a:prstGeom prst="rect">
            <a:avLst/>
          </a:prstGeom>
        </p:spPr>
        <p:txBody>
          <a:bodyPr/>
          <a:lstStyle>
            <a:lvl1pPr>
              <a:lnSpc>
                <a:spcPct val="150000"/>
              </a:lnSpc>
              <a:defRPr sz="2400">
                <a:latin typeface="微软雅黑" panose="020B0503020204020204" pitchFamily="34" charset="-122"/>
                <a:ea typeface="微软雅黑" panose="020B0503020204020204" pitchFamily="34" charset="-122"/>
              </a:defRPr>
            </a:lvl1pPr>
            <a:lvl2pPr>
              <a:lnSpc>
                <a:spcPct val="150000"/>
              </a:lnSpc>
              <a:defRPr sz="2000">
                <a:latin typeface="微软雅黑" panose="020B0503020204020204" pitchFamily="34" charset="-122"/>
                <a:ea typeface="微软雅黑" panose="020B0503020204020204" pitchFamily="34" charset="-122"/>
              </a:defRPr>
            </a:lvl2pPr>
            <a:lvl3pPr>
              <a:lnSpc>
                <a:spcPct val="150000"/>
              </a:lnSpc>
              <a:defRPr sz="1700">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8000"/>
          </a:xfrm>
          <a:prstGeom prst="rect">
            <a:avLst/>
          </a:prstGeom>
        </p:spPr>
      </p:pic>
      <p:sp>
        <p:nvSpPr>
          <p:cNvPr id="8" name="TextBox 7"/>
          <p:cNvSpPr txBox="1"/>
          <p:nvPr userDrawn="1"/>
        </p:nvSpPr>
        <p:spPr>
          <a:xfrm>
            <a:off x="11664620" y="6608388"/>
            <a:ext cx="527381" cy="216982"/>
          </a:xfrm>
          <a:prstGeom prst="rect">
            <a:avLst/>
          </a:prstGeom>
          <a:noFill/>
        </p:spPr>
        <p:txBody>
          <a:bodyPr wrap="square" rtlCol="0">
            <a:spAutoFit/>
          </a:bodyPr>
          <a:lstStyle/>
          <a:p>
            <a:pPr algn="r"/>
            <a:fld id="{24173ED6-4A69-4FA8-8A09-51FC87ACF5D8}" type="slidenum">
              <a:rPr lang="zh-CN" altLang="en-US" sz="810" b="1" smtClean="0">
                <a:solidFill>
                  <a:schemeClr val="accent3"/>
                </a:solidFill>
                <a:latin typeface="微软雅黑" panose="020B0503020204020204" pitchFamily="34" charset="-122"/>
                <a:ea typeface="微软雅黑" panose="020B0503020204020204" pitchFamily="34" charset="-122"/>
              </a:rPr>
              <a:pPr algn="r"/>
              <a:t>‹#›</a:t>
            </a:fld>
            <a:endParaRPr lang="zh-CN" altLang="en-US" sz="810" b="1">
              <a:solidFill>
                <a:schemeClr val="accent3"/>
              </a:solidFill>
              <a:latin typeface="微软雅黑" panose="020B0503020204020204" pitchFamily="34" charset="-122"/>
              <a:ea typeface="微软雅黑" panose="020B0503020204020204" pitchFamily="34" charset="-122"/>
            </a:endParaRPr>
          </a:p>
        </p:txBody>
      </p:sp>
      <p:sp>
        <p:nvSpPr>
          <p:cNvPr id="6" name="内容占位符 5"/>
          <p:cNvSpPr>
            <a:spLocks noGrp="1"/>
          </p:cNvSpPr>
          <p:nvPr>
            <p:ph sz="quarter" idx="10"/>
          </p:nvPr>
        </p:nvSpPr>
        <p:spPr>
          <a:xfrm>
            <a:off x="527386" y="836712"/>
            <a:ext cx="11137237" cy="5805264"/>
          </a:xfrm>
          <a:prstGeom prst="rect">
            <a:avLst/>
          </a:prstGeom>
        </p:spPr>
        <p:txBody>
          <a:bodyPr/>
          <a:lstStyle>
            <a:lvl1pPr>
              <a:lnSpc>
                <a:spcPct val="150000"/>
              </a:lnSpc>
              <a:defRPr sz="1890">
                <a:latin typeface="微软雅黑" panose="020B0503020204020204" pitchFamily="34" charset="-122"/>
                <a:ea typeface="微软雅黑" panose="020B0503020204020204" pitchFamily="34" charset="-122"/>
              </a:defRPr>
            </a:lvl1pPr>
            <a:lvl2pPr>
              <a:lnSpc>
                <a:spcPct val="150000"/>
              </a:lnSpc>
              <a:defRPr sz="1620">
                <a:latin typeface="微软雅黑" panose="020B0503020204020204" pitchFamily="34" charset="-122"/>
                <a:ea typeface="微软雅黑" panose="020B0503020204020204" pitchFamily="34" charset="-122"/>
              </a:defRPr>
            </a:lvl2pPr>
            <a:lvl3pPr>
              <a:lnSpc>
                <a:spcPct val="150000"/>
              </a:lnSpc>
              <a:defRPr sz="1350">
                <a:latin typeface="微软雅黑" panose="020B0503020204020204" pitchFamily="34" charset="-122"/>
                <a:ea typeface="微软雅黑" panose="020B0503020204020204" pitchFamily="34" charset="-122"/>
              </a:defRPr>
            </a:lvl3pPr>
            <a:lvl4pPr>
              <a:lnSpc>
                <a:spcPct val="150000"/>
              </a:lnSpc>
              <a:defRPr sz="1215">
                <a:latin typeface="微软雅黑" panose="020B0503020204020204" pitchFamily="34" charset="-122"/>
                <a:ea typeface="微软雅黑" panose="020B0503020204020204" pitchFamily="34" charset="-122"/>
              </a:defRPr>
            </a:lvl4pPr>
            <a:lvl5pPr>
              <a:lnSpc>
                <a:spcPct val="150000"/>
              </a:lnSpc>
              <a:defRPr sz="1215">
                <a:latin typeface="微软雅黑" panose="020B0503020204020204" pitchFamily="34" charset="-122"/>
                <a:ea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标题 12"/>
          <p:cNvSpPr>
            <a:spLocks noGrp="1"/>
          </p:cNvSpPr>
          <p:nvPr>
            <p:ph type="title"/>
          </p:nvPr>
        </p:nvSpPr>
        <p:spPr>
          <a:xfrm>
            <a:off x="0" y="1"/>
            <a:ext cx="12192000" cy="692696"/>
          </a:xfrm>
          <a:prstGeom prst="rect">
            <a:avLst/>
          </a:prstGeom>
        </p:spPr>
        <p:txBody>
          <a:bodyPr/>
          <a:lstStyle>
            <a:lvl1pPr algn="l">
              <a:defRPr sz="2160">
                <a:solidFill>
                  <a:schemeClr val="bg1"/>
                </a:solidFill>
                <a:latin typeface="黑体" panose="02010609060101010101" pitchFamily="49" charset="-122"/>
                <a:ea typeface="黑体" panose="02010609060101010101" pitchFamily="49" charset="-122"/>
              </a:defRPr>
            </a:lvl1pPr>
          </a:lstStyle>
          <a:p>
            <a:r>
              <a:rPr lang="zh-CN" altLang="en-US"/>
              <a:t>单击此处编辑母版标题样式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pic>
        <p:nvPicPr>
          <p:cNvPr id="7" name="图片 6" descr="ppt模板-02.jpg"/>
          <p:cNvPicPr>
            <a:picLocks noChangeAspect="1"/>
          </p:cNvPicPr>
          <p:nvPr userDrawn="1"/>
        </p:nvPicPr>
        <p:blipFill>
          <a:blip r:embed="rId2" cstate="print"/>
          <a:stretch>
            <a:fillRect/>
          </a:stretch>
        </p:blipFill>
        <p:spPr>
          <a:xfrm>
            <a:off x="0" y="0"/>
            <a:ext cx="12192000" cy="6858000"/>
          </a:xfrm>
          <a:prstGeom prst="rect">
            <a:avLst/>
          </a:prstGeom>
        </p:spPr>
      </p:pic>
      <p:sp>
        <p:nvSpPr>
          <p:cNvPr id="8" name="TextBox 7"/>
          <p:cNvSpPr txBox="1"/>
          <p:nvPr userDrawn="1"/>
        </p:nvSpPr>
        <p:spPr>
          <a:xfrm>
            <a:off x="11664620" y="6608386"/>
            <a:ext cx="527381" cy="230832"/>
          </a:xfrm>
          <a:prstGeom prst="rect">
            <a:avLst/>
          </a:prstGeom>
          <a:noFill/>
        </p:spPr>
        <p:txBody>
          <a:bodyPr wrap="square" rtlCol="0">
            <a:spAutoFit/>
          </a:bodyPr>
          <a:lstStyle/>
          <a:p>
            <a:pPr algn="r"/>
            <a:fld id="{24173ED6-4A69-4FA8-8A09-51FC87ACF5D8}" type="slidenum">
              <a:rPr lang="zh-CN" altLang="en-US" sz="900" b="1" smtClean="0">
                <a:solidFill>
                  <a:srgbClr val="92D050"/>
                </a:solidFill>
                <a:latin typeface="微软雅黑" panose="020B0503020204020204" pitchFamily="34" charset="-122"/>
                <a:ea typeface="微软雅黑" panose="020B0503020204020204" pitchFamily="34" charset="-122"/>
              </a:rPr>
              <a:pPr algn="r"/>
              <a:t>‹#›</a:t>
            </a:fld>
            <a:endParaRPr lang="zh-CN" altLang="en-US" sz="900" b="1" dirty="0">
              <a:solidFill>
                <a:srgbClr val="92D050"/>
              </a:solidFill>
              <a:latin typeface="微软雅黑" panose="020B0503020204020204" pitchFamily="34" charset="-122"/>
              <a:ea typeface="微软雅黑" panose="020B0503020204020204" pitchFamily="34" charset="-122"/>
            </a:endParaRPr>
          </a:p>
        </p:txBody>
      </p:sp>
      <p:sp>
        <p:nvSpPr>
          <p:cNvPr id="4" name="标题 1"/>
          <p:cNvSpPr>
            <a:spLocks noGrp="1"/>
          </p:cNvSpPr>
          <p:nvPr>
            <p:ph type="title" hasCustomPrompt="1"/>
          </p:nvPr>
        </p:nvSpPr>
        <p:spPr>
          <a:xfrm>
            <a:off x="143339" y="68374"/>
            <a:ext cx="10515600" cy="504056"/>
          </a:xfrm>
          <a:prstGeom prst="rect">
            <a:avLst/>
          </a:prstGeom>
        </p:spPr>
        <p:txBody>
          <a:bodyPr>
            <a:noAutofit/>
          </a:bodyPr>
          <a:lstStyle>
            <a:lvl1pPr algn="l">
              <a:defRPr sz="2100">
                <a:solidFill>
                  <a:schemeClr val="bg1"/>
                </a:solidFill>
                <a:latin typeface="微软雅黑" panose="020B0503020204020204" pitchFamily="34" charset="-122"/>
                <a:ea typeface="微软雅黑" panose="020B0503020204020204" pitchFamily="34" charset="-122"/>
              </a:defRPr>
            </a:lvl1pPr>
          </a:lstStyle>
          <a:p>
            <a:r>
              <a:rPr lang="zh-CN" altLang="en-US" dirty="0"/>
              <a:t>目录</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92DADDD-D201-46A8-87B1-0C00804A3CA0}" type="slidenum">
              <a:rPr lang="zh-CN" altLang="en-US" smtClean="0"/>
              <a:pPr/>
              <a:t>‹#›</a:t>
            </a:fld>
            <a:endParaRPr lang="zh-CN" altLang="en-US"/>
          </a:p>
        </p:txBody>
      </p:sp>
    </p:spTree>
    <p:extLst>
      <p:ext uri="{BB962C8B-B14F-4D97-AF65-F5344CB8AC3E}">
        <p14:creationId xmlns:p14="http://schemas.microsoft.com/office/powerpoint/2010/main" val="3971977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92DADDD-D201-46A8-87B1-0C00804A3CA0}" type="slidenum">
              <a:rPr lang="zh-CN" altLang="en-US" smtClean="0"/>
              <a:pPr/>
              <a:t>‹#›</a:t>
            </a:fld>
            <a:endParaRPr lang="zh-CN" altLang="en-US"/>
          </a:p>
        </p:txBody>
      </p:sp>
    </p:spTree>
    <p:extLst>
      <p:ext uri="{BB962C8B-B14F-4D97-AF65-F5344CB8AC3E}">
        <p14:creationId xmlns:p14="http://schemas.microsoft.com/office/powerpoint/2010/main" val="29186410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92DADDD-D201-46A8-87B1-0C00804A3CA0}" type="slidenum">
              <a:rPr lang="zh-CN" altLang="en-US" smtClean="0"/>
              <a:pPr/>
              <a:t>‹#›</a:t>
            </a:fld>
            <a:endParaRPr lang="zh-CN" altLang="en-US"/>
          </a:p>
        </p:txBody>
      </p:sp>
    </p:spTree>
    <p:extLst>
      <p:ext uri="{BB962C8B-B14F-4D97-AF65-F5344CB8AC3E}">
        <p14:creationId xmlns:p14="http://schemas.microsoft.com/office/powerpoint/2010/main" val="1935808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92DADDD-D201-46A8-87B1-0C00804A3CA0}" type="slidenum">
              <a:rPr lang="zh-CN" altLang="en-US" smtClean="0"/>
              <a:pPr/>
              <a:t>‹#›</a:t>
            </a:fld>
            <a:endParaRPr lang="zh-CN" altLang="en-US"/>
          </a:p>
        </p:txBody>
      </p:sp>
    </p:spTree>
    <p:extLst>
      <p:ext uri="{BB962C8B-B14F-4D97-AF65-F5344CB8AC3E}">
        <p14:creationId xmlns:p14="http://schemas.microsoft.com/office/powerpoint/2010/main" val="237361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92DADDD-D201-46A8-87B1-0C00804A3CA0}" type="slidenum">
              <a:rPr lang="zh-CN" altLang="en-US" smtClean="0"/>
              <a:pPr/>
              <a:t>‹#›</a:t>
            </a:fld>
            <a:endParaRPr lang="zh-CN" altLang="en-US"/>
          </a:p>
        </p:txBody>
      </p:sp>
    </p:spTree>
    <p:extLst>
      <p:ext uri="{BB962C8B-B14F-4D97-AF65-F5344CB8AC3E}">
        <p14:creationId xmlns:p14="http://schemas.microsoft.com/office/powerpoint/2010/main" val="30904003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92DADDD-D201-46A8-87B1-0C00804A3CA0}" type="slidenum">
              <a:rPr lang="zh-CN" altLang="en-US" smtClean="0"/>
              <a:pPr/>
              <a:t>‹#›</a:t>
            </a:fld>
            <a:endParaRPr lang="zh-CN" altLang="en-US"/>
          </a:p>
        </p:txBody>
      </p:sp>
    </p:spTree>
    <p:extLst>
      <p:ext uri="{BB962C8B-B14F-4D97-AF65-F5344CB8AC3E}">
        <p14:creationId xmlns:p14="http://schemas.microsoft.com/office/powerpoint/2010/main" val="4432604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92DADDD-D201-46A8-87B1-0C00804A3CA0}" type="slidenum">
              <a:rPr lang="zh-CN" altLang="en-US" smtClean="0"/>
              <a:pPr/>
              <a:t>‹#›</a:t>
            </a:fld>
            <a:endParaRPr lang="zh-CN" altLang="en-US"/>
          </a:p>
        </p:txBody>
      </p:sp>
    </p:spTree>
    <p:extLst>
      <p:ext uri="{BB962C8B-B14F-4D97-AF65-F5344CB8AC3E}">
        <p14:creationId xmlns:p14="http://schemas.microsoft.com/office/powerpoint/2010/main" val="18355556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2DADDD-D201-46A8-87B1-0C00804A3CA0}" type="slidenum">
              <a:rPr lang="zh-CN" altLang="en-US" smtClean="0"/>
              <a:pPr/>
              <a:t>‹#›</a:t>
            </a:fld>
            <a:endParaRPr lang="zh-CN" altLang="en-US"/>
          </a:p>
        </p:txBody>
      </p:sp>
    </p:spTree>
    <p:extLst>
      <p:ext uri="{BB962C8B-B14F-4D97-AF65-F5344CB8AC3E}">
        <p14:creationId xmlns:p14="http://schemas.microsoft.com/office/powerpoint/2010/main" val="1728134049"/>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60" r:id="rId15"/>
    <p:sldLayoutId id="2147483661" r:id="rId16"/>
    <p:sldLayoutId id="2147483663" r:id="rId17"/>
    <p:sldLayoutId id="2147483666" r:id="rId18"/>
    <p:sldLayoutId id="2147483668" r:id="rId19"/>
    <p:sldLayoutId id="2147483669" r:id="rId20"/>
    <p:sldLayoutId id="2147483670" r:id="rId21"/>
    <p:sldLayoutId id="2147483671" r:id="rId22"/>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image" Target="../media/image9.121c5f710419916f9155c9fc3fbef4f8"/><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openxmlformats.org/officeDocument/2006/relationships/image" Target="../media/image15.svg"/><Relationship Id="rId13" Type="http://schemas.openxmlformats.org/officeDocument/2006/relationships/image" Target="../media/image20.emf"/><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emf"/><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3.svg"/><Relationship Id="rId11" Type="http://schemas.openxmlformats.org/officeDocument/2006/relationships/image" Target="../media/image18.emf"/><Relationship Id="rId5" Type="http://schemas.openxmlformats.org/officeDocument/2006/relationships/image" Target="../media/image12.png"/><Relationship Id="rId10" Type="http://schemas.openxmlformats.org/officeDocument/2006/relationships/image" Target="../media/image17.emf"/><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emf"/></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9"/>
          <p:cNvSpPr txBox="1">
            <a:spLocks noChangeArrowheads="1"/>
          </p:cNvSpPr>
          <p:nvPr/>
        </p:nvSpPr>
        <p:spPr bwMode="auto">
          <a:xfrm>
            <a:off x="1560512" y="2451672"/>
            <a:ext cx="9071992" cy="1049337"/>
          </a:xfrm>
          <a:prstGeom prst="rect">
            <a:avLst/>
          </a:prstGeom>
          <a:ln>
            <a:miter lim="800000"/>
          </a:ln>
        </p:spPr>
        <p:txBody>
          <a:bodyPr/>
          <a:lstStyle/>
          <a:p>
            <a:pPr algn="ctr" eaLnBrk="1" hangingPunct="1">
              <a:lnSpc>
                <a:spcPct val="130000"/>
              </a:lnSpc>
              <a:buFont typeface="Arial" panose="020B0604020202020204" pitchFamily="34" charset="0"/>
              <a:buNone/>
              <a:defRPr/>
            </a:pPr>
            <a:r>
              <a:rPr lang="en-US" altLang="zh-CN" sz="4800" b="1" dirty="0">
                <a:solidFill>
                  <a:schemeClr val="accent1"/>
                </a:solidFill>
                <a:latin typeface="+mj-lt"/>
                <a:ea typeface="华文行楷" panose="02010800040101010101" pitchFamily="2" charset="-122"/>
              </a:rPr>
              <a:t>Motivation for RAN-level SI for Extended-IoT in R18</a:t>
            </a:r>
            <a:endParaRPr lang="zh-CN" altLang="en-US" sz="4800" b="1" dirty="0">
              <a:solidFill>
                <a:schemeClr val="accent1"/>
              </a:solidFill>
              <a:latin typeface="+mj-lt"/>
              <a:ea typeface="华文行楷" panose="02010800040101010101" pitchFamily="2" charset="-122"/>
            </a:endParaRPr>
          </a:p>
        </p:txBody>
      </p:sp>
      <p:sp>
        <p:nvSpPr>
          <p:cNvPr id="7" name="Rectangle 29"/>
          <p:cNvSpPr txBox="1">
            <a:spLocks noChangeArrowheads="1"/>
          </p:cNvSpPr>
          <p:nvPr/>
        </p:nvSpPr>
        <p:spPr bwMode="auto">
          <a:xfrm>
            <a:off x="1631504" y="4653137"/>
            <a:ext cx="8928992" cy="1049337"/>
          </a:xfrm>
          <a:prstGeom prst="rect">
            <a:avLst/>
          </a:prstGeom>
          <a:ln>
            <a:miter lim="800000"/>
          </a:ln>
        </p:spPr>
        <p:txBody>
          <a:bodyPr/>
          <a:lstStyle/>
          <a:p>
            <a:pPr algn="ctr" eaLnBrk="1" hangingPunct="1">
              <a:lnSpc>
                <a:spcPct val="130000"/>
              </a:lnSpc>
              <a:buFont typeface="Arial" panose="020B0604020202020204" pitchFamily="34" charset="0"/>
              <a:buNone/>
              <a:defRPr/>
            </a:pPr>
            <a:r>
              <a:rPr lang="en-US" altLang="zh-CN" sz="2400" b="1" dirty="0">
                <a:solidFill>
                  <a:schemeClr val="accent1">
                    <a:lumMod val="75000"/>
                  </a:schemeClr>
                </a:solidFill>
                <a:ea typeface="华文行楷" panose="02010800040101010101" pitchFamily="2" charset="-122"/>
              </a:rPr>
              <a:t>CMCC</a:t>
            </a:r>
          </a:p>
          <a:p>
            <a:pPr algn="ctr" eaLnBrk="1" hangingPunct="1">
              <a:lnSpc>
                <a:spcPct val="130000"/>
              </a:lnSpc>
              <a:buFont typeface="Arial" panose="020B0604020202020204" pitchFamily="34" charset="0"/>
              <a:buNone/>
              <a:defRPr/>
            </a:pPr>
            <a:endParaRPr lang="zh-CN" altLang="en-US" b="1" dirty="0">
              <a:solidFill>
                <a:schemeClr val="accent1">
                  <a:lumMod val="75000"/>
                </a:schemeClr>
              </a:solidFill>
              <a:ea typeface="华文行楷" panose="02010800040101010101" pitchFamily="2" charset="-122"/>
            </a:endParaRPr>
          </a:p>
        </p:txBody>
      </p:sp>
      <p:sp>
        <p:nvSpPr>
          <p:cNvPr id="4" name="文本框 3">
            <a:extLst>
              <a:ext uri="{FF2B5EF4-FFF2-40B4-BE49-F238E27FC236}">
                <a16:creationId xmlns:a16="http://schemas.microsoft.com/office/drawing/2014/main" id="{197A573F-E796-D520-8DC2-1C1B4C7ABFA1}"/>
              </a:ext>
            </a:extLst>
          </p:cNvPr>
          <p:cNvSpPr txBox="1"/>
          <p:nvPr/>
        </p:nvSpPr>
        <p:spPr>
          <a:xfrm>
            <a:off x="119336" y="1155526"/>
            <a:ext cx="11665296" cy="938719"/>
          </a:xfrm>
          <a:prstGeom prst="rect">
            <a:avLst/>
          </a:prstGeom>
          <a:solidFill>
            <a:schemeClr val="bg1"/>
          </a:solidFill>
        </p:spPr>
        <p:txBody>
          <a:bodyPr wrap="square">
            <a:spAutoFit/>
          </a:bodyPr>
          <a:lstStyle/>
          <a:p>
            <a:r>
              <a:rPr lang="en-US" altLang="zh-CN" sz="1800" b="1" dirty="0">
                <a:solidFill>
                  <a:schemeClr val="accent1"/>
                </a:solidFill>
                <a:effectLst/>
                <a:latin typeface="Arial" panose="020B0604020202020204" pitchFamily="34" charset="0"/>
              </a:rPr>
              <a:t>3GPP TSG RAN Meeting #97-e	                                                                                                         RP-222126</a:t>
            </a:r>
            <a:endParaRPr lang="zh-CN" altLang="zh-CN" dirty="0">
              <a:solidFill>
                <a:schemeClr val="accent1"/>
              </a:solidFill>
              <a:effectLst/>
            </a:endParaRPr>
          </a:p>
          <a:p>
            <a:pPr>
              <a:spcAft>
                <a:spcPts val="600"/>
              </a:spcAft>
            </a:pPr>
            <a:r>
              <a:rPr lang="en-US" altLang="zh-CN" sz="1800" b="1" dirty="0">
                <a:solidFill>
                  <a:schemeClr val="accent1"/>
                </a:solidFill>
                <a:effectLst/>
                <a:latin typeface="Arial" panose="020B0604020202020204" pitchFamily="34" charset="0"/>
                <a:ea typeface="MS Mincho" panose="02020609040205080304" pitchFamily="49" charset="-128"/>
                <a:cs typeface="Arial" panose="020B0604020202020204" pitchFamily="34" charset="0"/>
              </a:rPr>
              <a:t>Electronic Meeting, September 12-16, 2022</a:t>
            </a:r>
          </a:p>
          <a:p>
            <a:pPr>
              <a:spcAft>
                <a:spcPts val="600"/>
              </a:spcAft>
            </a:pPr>
            <a:endParaRPr lang="zh-CN" altLang="zh-CN" sz="1400" dirty="0">
              <a:solidFill>
                <a:schemeClr val="accent1"/>
              </a:solidFill>
              <a:effectLst/>
              <a:latin typeface="Arial" panose="020B060402020202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34355863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0" y="2372688"/>
            <a:ext cx="9144000" cy="1200329"/>
          </a:xfrm>
          <a:prstGeom prst="rect">
            <a:avLst/>
          </a:prstGeom>
          <a:noFill/>
        </p:spPr>
        <p:txBody>
          <a:bodyPr wrap="square" rtlCol="0">
            <a:spAutoFit/>
          </a:bodyPr>
          <a:lstStyle/>
          <a:p>
            <a:pPr algn="ctr"/>
            <a:r>
              <a:rPr lang="en-US" altLang="zh-CN" sz="7200" b="1" dirty="0">
                <a:solidFill>
                  <a:srgbClr val="0070C0"/>
                </a:solidFill>
                <a:latin typeface="华文行楷" panose="02010800040101010101" pitchFamily="2" charset="-122"/>
                <a:ea typeface="华文行楷" panose="02010800040101010101" pitchFamily="2" charset="-122"/>
              </a:rPr>
              <a:t>Thanks</a:t>
            </a:r>
            <a:endParaRPr lang="zh-CN" altLang="en-US" sz="7200" b="1" dirty="0">
              <a:solidFill>
                <a:srgbClr val="0070C0"/>
              </a:solidFill>
              <a:latin typeface="华文行楷" panose="02010800040101010101" pitchFamily="2" charset="-122"/>
              <a:ea typeface="华文行楷" panose="0201080004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文本框 129">
            <a:extLst>
              <a:ext uri="{FF2B5EF4-FFF2-40B4-BE49-F238E27FC236}">
                <a16:creationId xmlns:a16="http://schemas.microsoft.com/office/drawing/2014/main" id="{AA8D8B36-A13B-5669-17CA-8EC45831D547}"/>
              </a:ext>
            </a:extLst>
          </p:cNvPr>
          <p:cNvSpPr txBox="1"/>
          <p:nvPr/>
        </p:nvSpPr>
        <p:spPr>
          <a:xfrm>
            <a:off x="47328" y="2666251"/>
            <a:ext cx="864095" cy="307777"/>
          </a:xfrm>
          <a:prstGeom prst="rect">
            <a:avLst/>
          </a:prstGeom>
          <a:noFill/>
        </p:spPr>
        <p:txBody>
          <a:bodyPr wrap="square" rtlCol="0">
            <a:spAutoFit/>
          </a:bodyPr>
          <a:lstStyle/>
          <a:p>
            <a:r>
              <a:rPr lang="en-US" altLang="zh-CN" sz="1400" dirty="0"/>
              <a:t>SA1</a:t>
            </a:r>
            <a:endParaRPr lang="zh-CN" altLang="en-US" sz="1400" dirty="0"/>
          </a:p>
        </p:txBody>
      </p:sp>
      <p:sp>
        <p:nvSpPr>
          <p:cNvPr id="2" name="矩形 1">
            <a:extLst>
              <a:ext uri="{FF2B5EF4-FFF2-40B4-BE49-F238E27FC236}">
                <a16:creationId xmlns:a16="http://schemas.microsoft.com/office/drawing/2014/main" id="{7A3B20CA-2618-33CE-7664-4E1C65CA3714}"/>
              </a:ext>
            </a:extLst>
          </p:cNvPr>
          <p:cNvSpPr/>
          <p:nvPr/>
        </p:nvSpPr>
        <p:spPr>
          <a:xfrm>
            <a:off x="51992" y="885796"/>
            <a:ext cx="792088" cy="216024"/>
          </a:xfrm>
          <a:prstGeom prst="rect">
            <a:avLst/>
          </a:prstGeom>
          <a:solidFill>
            <a:schemeClr val="bg1">
              <a:lumMod val="95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a:t>Q1</a:t>
            </a:r>
            <a:endParaRPr lang="zh-CN" altLang="en-US" dirty="0"/>
          </a:p>
        </p:txBody>
      </p:sp>
      <p:sp>
        <p:nvSpPr>
          <p:cNvPr id="6" name="矩形 5">
            <a:extLst>
              <a:ext uri="{FF2B5EF4-FFF2-40B4-BE49-F238E27FC236}">
                <a16:creationId xmlns:a16="http://schemas.microsoft.com/office/drawing/2014/main" id="{5598481F-8A30-5CAF-A082-ED8E728D88BA}"/>
              </a:ext>
            </a:extLst>
          </p:cNvPr>
          <p:cNvSpPr/>
          <p:nvPr/>
        </p:nvSpPr>
        <p:spPr>
          <a:xfrm>
            <a:off x="844080" y="885796"/>
            <a:ext cx="792088" cy="216024"/>
          </a:xfrm>
          <a:prstGeom prst="rect">
            <a:avLst/>
          </a:prstGeom>
          <a:solidFill>
            <a:schemeClr val="bg1">
              <a:lumMod val="95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a:t>Q2</a:t>
            </a:r>
            <a:endParaRPr lang="zh-CN" altLang="en-US" dirty="0"/>
          </a:p>
        </p:txBody>
      </p:sp>
      <p:sp>
        <p:nvSpPr>
          <p:cNvPr id="8" name="矩形 7">
            <a:extLst>
              <a:ext uri="{FF2B5EF4-FFF2-40B4-BE49-F238E27FC236}">
                <a16:creationId xmlns:a16="http://schemas.microsoft.com/office/drawing/2014/main" id="{59A163FC-9A34-C225-D703-86BE16302A82}"/>
              </a:ext>
            </a:extLst>
          </p:cNvPr>
          <p:cNvSpPr/>
          <p:nvPr/>
        </p:nvSpPr>
        <p:spPr>
          <a:xfrm>
            <a:off x="1636168" y="883965"/>
            <a:ext cx="792088" cy="216024"/>
          </a:xfrm>
          <a:prstGeom prst="rect">
            <a:avLst/>
          </a:prstGeom>
          <a:solidFill>
            <a:schemeClr val="bg1">
              <a:lumMod val="95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a:t>Q3</a:t>
            </a:r>
            <a:endParaRPr lang="zh-CN" altLang="en-US" dirty="0"/>
          </a:p>
        </p:txBody>
      </p:sp>
      <p:sp>
        <p:nvSpPr>
          <p:cNvPr id="10" name="矩形 9">
            <a:extLst>
              <a:ext uri="{FF2B5EF4-FFF2-40B4-BE49-F238E27FC236}">
                <a16:creationId xmlns:a16="http://schemas.microsoft.com/office/drawing/2014/main" id="{BA45AAB2-AB14-0D3F-71C5-CF2868875590}"/>
              </a:ext>
            </a:extLst>
          </p:cNvPr>
          <p:cNvSpPr/>
          <p:nvPr/>
        </p:nvSpPr>
        <p:spPr>
          <a:xfrm>
            <a:off x="2428256" y="883965"/>
            <a:ext cx="792088" cy="216024"/>
          </a:xfrm>
          <a:prstGeom prst="rect">
            <a:avLst/>
          </a:prstGeom>
          <a:solidFill>
            <a:schemeClr val="bg1">
              <a:lumMod val="95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a:t>Q4</a:t>
            </a:r>
            <a:endParaRPr lang="zh-CN" altLang="en-US" dirty="0"/>
          </a:p>
        </p:txBody>
      </p:sp>
      <p:sp>
        <p:nvSpPr>
          <p:cNvPr id="12" name="矩形 11">
            <a:extLst>
              <a:ext uri="{FF2B5EF4-FFF2-40B4-BE49-F238E27FC236}">
                <a16:creationId xmlns:a16="http://schemas.microsoft.com/office/drawing/2014/main" id="{AC908E52-1E2C-DFDB-7C3A-AC7F56DA0059}"/>
              </a:ext>
            </a:extLst>
          </p:cNvPr>
          <p:cNvSpPr/>
          <p:nvPr/>
        </p:nvSpPr>
        <p:spPr>
          <a:xfrm>
            <a:off x="3220344" y="883965"/>
            <a:ext cx="792088" cy="216024"/>
          </a:xfrm>
          <a:prstGeom prst="rect">
            <a:avLst/>
          </a:prstGeom>
          <a:solidFill>
            <a:schemeClr val="bg1">
              <a:lumMod val="85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a:t>Q1</a:t>
            </a:r>
            <a:endParaRPr lang="zh-CN" altLang="en-US" dirty="0"/>
          </a:p>
        </p:txBody>
      </p:sp>
      <p:sp>
        <p:nvSpPr>
          <p:cNvPr id="14" name="矩形 13">
            <a:extLst>
              <a:ext uri="{FF2B5EF4-FFF2-40B4-BE49-F238E27FC236}">
                <a16:creationId xmlns:a16="http://schemas.microsoft.com/office/drawing/2014/main" id="{03DF5B0B-6541-5C22-6C1A-FEB755C21242}"/>
              </a:ext>
            </a:extLst>
          </p:cNvPr>
          <p:cNvSpPr/>
          <p:nvPr/>
        </p:nvSpPr>
        <p:spPr>
          <a:xfrm>
            <a:off x="4012432" y="887627"/>
            <a:ext cx="792088" cy="216024"/>
          </a:xfrm>
          <a:prstGeom prst="rect">
            <a:avLst/>
          </a:prstGeom>
          <a:solidFill>
            <a:schemeClr val="bg1">
              <a:lumMod val="85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a:t>Q2</a:t>
            </a:r>
            <a:endParaRPr lang="zh-CN" altLang="en-US" dirty="0"/>
          </a:p>
        </p:txBody>
      </p:sp>
      <p:sp>
        <p:nvSpPr>
          <p:cNvPr id="16" name="矩形 15">
            <a:extLst>
              <a:ext uri="{FF2B5EF4-FFF2-40B4-BE49-F238E27FC236}">
                <a16:creationId xmlns:a16="http://schemas.microsoft.com/office/drawing/2014/main" id="{3FC2171E-9DDB-98EA-7D84-5F1C32209C0D}"/>
              </a:ext>
            </a:extLst>
          </p:cNvPr>
          <p:cNvSpPr/>
          <p:nvPr/>
        </p:nvSpPr>
        <p:spPr>
          <a:xfrm>
            <a:off x="4804520" y="885796"/>
            <a:ext cx="792088" cy="216024"/>
          </a:xfrm>
          <a:prstGeom prst="rect">
            <a:avLst/>
          </a:prstGeom>
          <a:solidFill>
            <a:schemeClr val="bg1">
              <a:lumMod val="85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a:t>Q3</a:t>
            </a:r>
            <a:endParaRPr lang="zh-CN" altLang="en-US" dirty="0"/>
          </a:p>
        </p:txBody>
      </p:sp>
      <p:sp>
        <p:nvSpPr>
          <p:cNvPr id="18" name="矩形 17">
            <a:extLst>
              <a:ext uri="{FF2B5EF4-FFF2-40B4-BE49-F238E27FC236}">
                <a16:creationId xmlns:a16="http://schemas.microsoft.com/office/drawing/2014/main" id="{220E02A8-1D80-B3C9-6B45-E148DA2771D9}"/>
              </a:ext>
            </a:extLst>
          </p:cNvPr>
          <p:cNvSpPr/>
          <p:nvPr/>
        </p:nvSpPr>
        <p:spPr>
          <a:xfrm>
            <a:off x="5596608" y="883965"/>
            <a:ext cx="792088" cy="216024"/>
          </a:xfrm>
          <a:prstGeom prst="rect">
            <a:avLst/>
          </a:prstGeom>
          <a:solidFill>
            <a:schemeClr val="bg1">
              <a:lumMod val="85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a:t>Q4</a:t>
            </a:r>
            <a:endParaRPr lang="zh-CN" altLang="en-US" dirty="0"/>
          </a:p>
        </p:txBody>
      </p:sp>
      <p:sp>
        <p:nvSpPr>
          <p:cNvPr id="24" name="矩形 23">
            <a:extLst>
              <a:ext uri="{FF2B5EF4-FFF2-40B4-BE49-F238E27FC236}">
                <a16:creationId xmlns:a16="http://schemas.microsoft.com/office/drawing/2014/main" id="{AE3E312B-5331-5EB5-D93E-882A989CBAF5}"/>
              </a:ext>
            </a:extLst>
          </p:cNvPr>
          <p:cNvSpPr/>
          <p:nvPr/>
        </p:nvSpPr>
        <p:spPr>
          <a:xfrm>
            <a:off x="6388696" y="882134"/>
            <a:ext cx="792088" cy="216024"/>
          </a:xfrm>
          <a:prstGeom prst="rect">
            <a:avLst/>
          </a:prstGeom>
          <a:solidFill>
            <a:schemeClr val="bg2">
              <a:lumMod val="9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a:t>Q1</a:t>
            </a:r>
            <a:endParaRPr lang="zh-CN" altLang="en-US" dirty="0"/>
          </a:p>
        </p:txBody>
      </p:sp>
      <p:sp>
        <p:nvSpPr>
          <p:cNvPr id="26" name="矩形 25">
            <a:extLst>
              <a:ext uri="{FF2B5EF4-FFF2-40B4-BE49-F238E27FC236}">
                <a16:creationId xmlns:a16="http://schemas.microsoft.com/office/drawing/2014/main" id="{F9276960-1FC4-72D5-F322-9BBA29C932B1}"/>
              </a:ext>
            </a:extLst>
          </p:cNvPr>
          <p:cNvSpPr/>
          <p:nvPr/>
        </p:nvSpPr>
        <p:spPr>
          <a:xfrm>
            <a:off x="7180784" y="882134"/>
            <a:ext cx="792088" cy="216024"/>
          </a:xfrm>
          <a:prstGeom prst="rect">
            <a:avLst/>
          </a:prstGeom>
          <a:solidFill>
            <a:schemeClr val="bg2">
              <a:lumMod val="9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a:t>Q2</a:t>
            </a:r>
            <a:endParaRPr lang="zh-CN" altLang="en-US" dirty="0"/>
          </a:p>
        </p:txBody>
      </p:sp>
      <p:sp>
        <p:nvSpPr>
          <p:cNvPr id="28" name="矩形 27">
            <a:extLst>
              <a:ext uri="{FF2B5EF4-FFF2-40B4-BE49-F238E27FC236}">
                <a16:creationId xmlns:a16="http://schemas.microsoft.com/office/drawing/2014/main" id="{A267723B-B514-B1AE-1114-D02970C94BD0}"/>
              </a:ext>
            </a:extLst>
          </p:cNvPr>
          <p:cNvSpPr/>
          <p:nvPr/>
        </p:nvSpPr>
        <p:spPr>
          <a:xfrm>
            <a:off x="7972872" y="880303"/>
            <a:ext cx="792088" cy="216024"/>
          </a:xfrm>
          <a:prstGeom prst="rect">
            <a:avLst/>
          </a:prstGeom>
          <a:solidFill>
            <a:schemeClr val="bg2">
              <a:lumMod val="9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a:t>Q3</a:t>
            </a:r>
            <a:endParaRPr lang="zh-CN" altLang="en-US" dirty="0"/>
          </a:p>
        </p:txBody>
      </p:sp>
      <p:sp>
        <p:nvSpPr>
          <p:cNvPr id="30" name="矩形 29">
            <a:extLst>
              <a:ext uri="{FF2B5EF4-FFF2-40B4-BE49-F238E27FC236}">
                <a16:creationId xmlns:a16="http://schemas.microsoft.com/office/drawing/2014/main" id="{DDAF1852-0203-F854-CC1C-3D6D5A167E69}"/>
              </a:ext>
            </a:extLst>
          </p:cNvPr>
          <p:cNvSpPr/>
          <p:nvPr/>
        </p:nvSpPr>
        <p:spPr>
          <a:xfrm>
            <a:off x="8764960" y="880303"/>
            <a:ext cx="792088" cy="216024"/>
          </a:xfrm>
          <a:prstGeom prst="rect">
            <a:avLst/>
          </a:prstGeom>
          <a:solidFill>
            <a:schemeClr val="bg2">
              <a:lumMod val="9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a:t>Q4</a:t>
            </a:r>
            <a:endParaRPr lang="zh-CN" altLang="en-US" dirty="0"/>
          </a:p>
        </p:txBody>
      </p:sp>
      <p:sp>
        <p:nvSpPr>
          <p:cNvPr id="45" name="矩形: 圆角 44">
            <a:extLst>
              <a:ext uri="{FF2B5EF4-FFF2-40B4-BE49-F238E27FC236}">
                <a16:creationId xmlns:a16="http://schemas.microsoft.com/office/drawing/2014/main" id="{4D98D8AF-0111-D84C-971E-FF8D4DEDECE3}"/>
              </a:ext>
            </a:extLst>
          </p:cNvPr>
          <p:cNvSpPr/>
          <p:nvPr/>
        </p:nvSpPr>
        <p:spPr>
          <a:xfrm>
            <a:off x="844080" y="1245836"/>
            <a:ext cx="4750196" cy="204848"/>
          </a:xfrm>
          <a:prstGeom prst="roundRect">
            <a:avLst/>
          </a:prstGeom>
          <a:solidFill>
            <a:schemeClr val="accent6">
              <a:lumMod val="60000"/>
              <a:lumOff val="40000"/>
            </a:schemeClr>
          </a:solidFill>
          <a:ln>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dirty="0">
                <a:solidFill>
                  <a:schemeClr val="tx1"/>
                </a:solidFill>
              </a:rPr>
              <a:t>Rel-18</a:t>
            </a:r>
            <a:endParaRPr lang="zh-CN" altLang="en-US" dirty="0">
              <a:solidFill>
                <a:schemeClr val="tx1"/>
              </a:solidFill>
            </a:endParaRPr>
          </a:p>
        </p:txBody>
      </p:sp>
      <p:sp>
        <p:nvSpPr>
          <p:cNvPr id="46" name="文本框 45">
            <a:extLst>
              <a:ext uri="{FF2B5EF4-FFF2-40B4-BE49-F238E27FC236}">
                <a16:creationId xmlns:a16="http://schemas.microsoft.com/office/drawing/2014/main" id="{1F956340-B0C3-D949-B17D-77DDF07D5FC7}"/>
              </a:ext>
            </a:extLst>
          </p:cNvPr>
          <p:cNvSpPr txBox="1"/>
          <p:nvPr/>
        </p:nvSpPr>
        <p:spPr>
          <a:xfrm>
            <a:off x="482471" y="1450684"/>
            <a:ext cx="864095" cy="253916"/>
          </a:xfrm>
          <a:prstGeom prst="rect">
            <a:avLst/>
          </a:prstGeom>
          <a:noFill/>
        </p:spPr>
        <p:txBody>
          <a:bodyPr wrap="square" rtlCol="0">
            <a:spAutoFit/>
          </a:bodyPr>
          <a:lstStyle/>
          <a:p>
            <a:r>
              <a:rPr lang="en-US" altLang="zh-CN" sz="1000" dirty="0"/>
              <a:t>R18 L1 Start</a:t>
            </a:r>
            <a:endParaRPr lang="zh-CN" altLang="en-US" sz="1000" dirty="0"/>
          </a:p>
        </p:txBody>
      </p:sp>
      <p:sp>
        <p:nvSpPr>
          <p:cNvPr id="48" name="文本框 47">
            <a:extLst>
              <a:ext uri="{FF2B5EF4-FFF2-40B4-BE49-F238E27FC236}">
                <a16:creationId xmlns:a16="http://schemas.microsoft.com/office/drawing/2014/main" id="{7C538897-629C-204A-32FA-7208160244AF}"/>
              </a:ext>
            </a:extLst>
          </p:cNvPr>
          <p:cNvSpPr txBox="1"/>
          <p:nvPr/>
        </p:nvSpPr>
        <p:spPr>
          <a:xfrm>
            <a:off x="5164562" y="1458008"/>
            <a:ext cx="1224134" cy="246221"/>
          </a:xfrm>
          <a:prstGeom prst="rect">
            <a:avLst/>
          </a:prstGeom>
          <a:noFill/>
        </p:spPr>
        <p:txBody>
          <a:bodyPr wrap="square" rtlCol="0">
            <a:spAutoFit/>
          </a:bodyPr>
          <a:lstStyle/>
          <a:p>
            <a:r>
              <a:rPr lang="en-US" altLang="zh-CN" sz="1000" dirty="0"/>
              <a:t>R18 L1</a:t>
            </a:r>
            <a:endParaRPr lang="zh-CN" altLang="en-US" sz="1000" dirty="0"/>
          </a:p>
        </p:txBody>
      </p:sp>
      <p:sp>
        <p:nvSpPr>
          <p:cNvPr id="50" name="文本框 49">
            <a:extLst>
              <a:ext uri="{FF2B5EF4-FFF2-40B4-BE49-F238E27FC236}">
                <a16:creationId xmlns:a16="http://schemas.microsoft.com/office/drawing/2014/main" id="{DAD919A8-D86A-B93E-EE6E-14A038469A13}"/>
              </a:ext>
            </a:extLst>
          </p:cNvPr>
          <p:cNvSpPr txBox="1"/>
          <p:nvPr/>
        </p:nvSpPr>
        <p:spPr>
          <a:xfrm>
            <a:off x="6168463" y="1454346"/>
            <a:ext cx="940312" cy="246221"/>
          </a:xfrm>
          <a:prstGeom prst="rect">
            <a:avLst/>
          </a:prstGeom>
          <a:noFill/>
        </p:spPr>
        <p:txBody>
          <a:bodyPr wrap="square" rtlCol="0">
            <a:spAutoFit/>
          </a:bodyPr>
          <a:lstStyle/>
          <a:p>
            <a:r>
              <a:rPr lang="en-US" altLang="zh-CN" sz="1000" dirty="0"/>
              <a:t>R18 L2/3</a:t>
            </a:r>
            <a:endParaRPr lang="zh-CN" altLang="en-US" sz="1000" dirty="0"/>
          </a:p>
        </p:txBody>
      </p:sp>
      <p:sp>
        <p:nvSpPr>
          <p:cNvPr id="52" name="文本框 51">
            <a:extLst>
              <a:ext uri="{FF2B5EF4-FFF2-40B4-BE49-F238E27FC236}">
                <a16:creationId xmlns:a16="http://schemas.microsoft.com/office/drawing/2014/main" id="{4CDAFF7D-521E-47E6-226E-F1B97089FD79}"/>
              </a:ext>
            </a:extLst>
          </p:cNvPr>
          <p:cNvSpPr txBox="1"/>
          <p:nvPr/>
        </p:nvSpPr>
        <p:spPr>
          <a:xfrm>
            <a:off x="6960550" y="1450684"/>
            <a:ext cx="940312" cy="246221"/>
          </a:xfrm>
          <a:prstGeom prst="rect">
            <a:avLst/>
          </a:prstGeom>
          <a:noFill/>
        </p:spPr>
        <p:txBody>
          <a:bodyPr wrap="square" rtlCol="0">
            <a:spAutoFit/>
          </a:bodyPr>
          <a:lstStyle/>
          <a:p>
            <a:r>
              <a:rPr lang="en-US" altLang="zh-CN" sz="1000" dirty="0"/>
              <a:t>ASN.1</a:t>
            </a:r>
            <a:endParaRPr lang="zh-CN" altLang="en-US" sz="1000" dirty="0"/>
          </a:p>
        </p:txBody>
      </p:sp>
      <p:sp>
        <p:nvSpPr>
          <p:cNvPr id="56" name="矩形: 圆角 55">
            <a:extLst>
              <a:ext uri="{FF2B5EF4-FFF2-40B4-BE49-F238E27FC236}">
                <a16:creationId xmlns:a16="http://schemas.microsoft.com/office/drawing/2014/main" id="{9D4E7725-8C43-66F5-3648-AA8D06ED1A8A}"/>
              </a:ext>
            </a:extLst>
          </p:cNvPr>
          <p:cNvSpPr/>
          <p:nvPr/>
        </p:nvSpPr>
        <p:spPr>
          <a:xfrm>
            <a:off x="5607111" y="1249498"/>
            <a:ext cx="1573673" cy="197524"/>
          </a:xfrm>
          <a:prstGeom prst="roundRect">
            <a:avLst/>
          </a:prstGeom>
          <a:ln>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dirty="0"/>
          </a:p>
        </p:txBody>
      </p:sp>
      <p:sp>
        <p:nvSpPr>
          <p:cNvPr id="63" name="矩形: 圆角 62">
            <a:extLst>
              <a:ext uri="{FF2B5EF4-FFF2-40B4-BE49-F238E27FC236}">
                <a16:creationId xmlns:a16="http://schemas.microsoft.com/office/drawing/2014/main" id="{FCE7EC2D-9A3E-6376-D7C6-B80C21FD71A5}"/>
              </a:ext>
            </a:extLst>
          </p:cNvPr>
          <p:cNvSpPr/>
          <p:nvPr/>
        </p:nvSpPr>
        <p:spPr>
          <a:xfrm>
            <a:off x="5594276" y="1819539"/>
            <a:ext cx="4750196" cy="204848"/>
          </a:xfrm>
          <a:prstGeom prst="roundRect">
            <a:avLst/>
          </a:prstGeom>
          <a:solidFill>
            <a:schemeClr val="accent6">
              <a:lumMod val="60000"/>
              <a:lumOff val="40000"/>
            </a:schemeClr>
          </a:solidFill>
          <a:ln>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dirty="0">
                <a:solidFill>
                  <a:schemeClr val="tx1"/>
                </a:solidFill>
              </a:rPr>
              <a:t>Rel-19</a:t>
            </a:r>
            <a:endParaRPr lang="zh-CN" altLang="en-US" dirty="0">
              <a:solidFill>
                <a:schemeClr val="tx1"/>
              </a:solidFill>
            </a:endParaRPr>
          </a:p>
        </p:txBody>
      </p:sp>
      <p:sp>
        <p:nvSpPr>
          <p:cNvPr id="64" name="矩形 63">
            <a:extLst>
              <a:ext uri="{FF2B5EF4-FFF2-40B4-BE49-F238E27FC236}">
                <a16:creationId xmlns:a16="http://schemas.microsoft.com/office/drawing/2014/main" id="{CF37A457-8770-5486-DE21-350DF3507581}"/>
              </a:ext>
            </a:extLst>
          </p:cNvPr>
          <p:cNvSpPr/>
          <p:nvPr/>
        </p:nvSpPr>
        <p:spPr>
          <a:xfrm>
            <a:off x="9552384" y="879189"/>
            <a:ext cx="792088" cy="216024"/>
          </a:xfrm>
          <a:prstGeom prst="rect">
            <a:avLst/>
          </a:prstGeom>
          <a:solidFill>
            <a:schemeClr val="bg2">
              <a:lumMod val="75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a:t>Q1</a:t>
            </a:r>
            <a:endParaRPr lang="zh-CN" altLang="en-US" dirty="0"/>
          </a:p>
        </p:txBody>
      </p:sp>
      <p:sp>
        <p:nvSpPr>
          <p:cNvPr id="65" name="矩形 64">
            <a:extLst>
              <a:ext uri="{FF2B5EF4-FFF2-40B4-BE49-F238E27FC236}">
                <a16:creationId xmlns:a16="http://schemas.microsoft.com/office/drawing/2014/main" id="{468D1AA5-4D1D-0320-50C5-DE449C64362D}"/>
              </a:ext>
            </a:extLst>
          </p:cNvPr>
          <p:cNvSpPr/>
          <p:nvPr/>
        </p:nvSpPr>
        <p:spPr>
          <a:xfrm>
            <a:off x="10344472" y="879189"/>
            <a:ext cx="792088" cy="216024"/>
          </a:xfrm>
          <a:prstGeom prst="rect">
            <a:avLst/>
          </a:prstGeom>
          <a:solidFill>
            <a:schemeClr val="bg2">
              <a:lumMod val="75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a:t>Q2</a:t>
            </a:r>
            <a:endParaRPr lang="zh-CN" altLang="en-US" dirty="0"/>
          </a:p>
        </p:txBody>
      </p:sp>
      <p:sp>
        <p:nvSpPr>
          <p:cNvPr id="66" name="矩形 65">
            <a:extLst>
              <a:ext uri="{FF2B5EF4-FFF2-40B4-BE49-F238E27FC236}">
                <a16:creationId xmlns:a16="http://schemas.microsoft.com/office/drawing/2014/main" id="{DCC9A5A5-80E9-1891-8D62-7B6E92F20CDF}"/>
              </a:ext>
            </a:extLst>
          </p:cNvPr>
          <p:cNvSpPr/>
          <p:nvPr/>
        </p:nvSpPr>
        <p:spPr>
          <a:xfrm>
            <a:off x="11136560" y="877358"/>
            <a:ext cx="792088" cy="216024"/>
          </a:xfrm>
          <a:prstGeom prst="rect">
            <a:avLst/>
          </a:prstGeom>
          <a:solidFill>
            <a:schemeClr val="bg2">
              <a:lumMod val="75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a:t>Q3</a:t>
            </a:r>
            <a:endParaRPr lang="zh-CN" altLang="en-US" dirty="0"/>
          </a:p>
        </p:txBody>
      </p:sp>
      <p:sp>
        <p:nvSpPr>
          <p:cNvPr id="67" name="矩形 66">
            <a:extLst>
              <a:ext uri="{FF2B5EF4-FFF2-40B4-BE49-F238E27FC236}">
                <a16:creationId xmlns:a16="http://schemas.microsoft.com/office/drawing/2014/main" id="{BDC7A6C1-31A1-4939-E81B-FECB86409EC8}"/>
              </a:ext>
            </a:extLst>
          </p:cNvPr>
          <p:cNvSpPr/>
          <p:nvPr/>
        </p:nvSpPr>
        <p:spPr>
          <a:xfrm>
            <a:off x="11928648" y="877358"/>
            <a:ext cx="792088" cy="216024"/>
          </a:xfrm>
          <a:prstGeom prst="rect">
            <a:avLst/>
          </a:prstGeom>
          <a:solidFill>
            <a:schemeClr val="bg2">
              <a:lumMod val="75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r>
              <a:rPr lang="en-US" altLang="zh-CN" dirty="0"/>
              <a:t>Q4</a:t>
            </a:r>
            <a:endParaRPr lang="zh-CN" altLang="en-US" dirty="0"/>
          </a:p>
        </p:txBody>
      </p:sp>
      <p:grpSp>
        <p:nvGrpSpPr>
          <p:cNvPr id="118" name="组合 117">
            <a:extLst>
              <a:ext uri="{FF2B5EF4-FFF2-40B4-BE49-F238E27FC236}">
                <a16:creationId xmlns:a16="http://schemas.microsoft.com/office/drawing/2014/main" id="{9CB31BFB-8CA6-FF1D-3BA3-7B02C84B54C0}"/>
              </a:ext>
            </a:extLst>
          </p:cNvPr>
          <p:cNvGrpSpPr/>
          <p:nvPr/>
        </p:nvGrpSpPr>
        <p:grpSpPr>
          <a:xfrm>
            <a:off x="844080" y="872989"/>
            <a:ext cx="11084568" cy="4045087"/>
            <a:chOff x="844080" y="1186483"/>
            <a:chExt cx="11084568" cy="3002191"/>
          </a:xfrm>
        </p:grpSpPr>
        <p:cxnSp>
          <p:nvCxnSpPr>
            <p:cNvPr id="32" name="直接连接符 31">
              <a:extLst>
                <a:ext uri="{FF2B5EF4-FFF2-40B4-BE49-F238E27FC236}">
                  <a16:creationId xmlns:a16="http://schemas.microsoft.com/office/drawing/2014/main" id="{55C46400-AAF5-9006-E470-6EF9392521BE}"/>
                </a:ext>
              </a:extLst>
            </p:cNvPr>
            <p:cNvCxnSpPr>
              <a:cxnSpLocks/>
            </p:cNvCxnSpPr>
            <p:nvPr/>
          </p:nvCxnSpPr>
          <p:spPr>
            <a:xfrm>
              <a:off x="844080" y="1196752"/>
              <a:ext cx="0" cy="2988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14E8A95D-EE3E-07E5-C232-12567FC6979A}"/>
                </a:ext>
              </a:extLst>
            </p:cNvPr>
            <p:cNvCxnSpPr>
              <a:cxnSpLocks/>
            </p:cNvCxnSpPr>
            <p:nvPr/>
          </p:nvCxnSpPr>
          <p:spPr>
            <a:xfrm>
              <a:off x="1636168" y="1198583"/>
              <a:ext cx="0" cy="2988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AF3B18DF-C3D8-724F-65D3-3C6F89D4D976}"/>
                </a:ext>
              </a:extLst>
            </p:cNvPr>
            <p:cNvCxnSpPr>
              <a:cxnSpLocks/>
            </p:cNvCxnSpPr>
            <p:nvPr/>
          </p:nvCxnSpPr>
          <p:spPr>
            <a:xfrm>
              <a:off x="2428256" y="1198583"/>
              <a:ext cx="0" cy="2988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42675D34-6397-9476-4E28-708C827131E0}"/>
                </a:ext>
              </a:extLst>
            </p:cNvPr>
            <p:cNvCxnSpPr>
              <a:cxnSpLocks/>
            </p:cNvCxnSpPr>
            <p:nvPr/>
          </p:nvCxnSpPr>
          <p:spPr>
            <a:xfrm>
              <a:off x="3220344" y="1191259"/>
              <a:ext cx="0" cy="2988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9567ACA1-E084-96D4-F763-1EBE06046A6D}"/>
                </a:ext>
              </a:extLst>
            </p:cNvPr>
            <p:cNvCxnSpPr>
              <a:cxnSpLocks/>
            </p:cNvCxnSpPr>
            <p:nvPr/>
          </p:nvCxnSpPr>
          <p:spPr>
            <a:xfrm>
              <a:off x="4012432" y="1198583"/>
              <a:ext cx="0" cy="2988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573462AD-D7B5-3ACA-C699-49B94478B511}"/>
                </a:ext>
              </a:extLst>
            </p:cNvPr>
            <p:cNvCxnSpPr>
              <a:cxnSpLocks/>
            </p:cNvCxnSpPr>
            <p:nvPr/>
          </p:nvCxnSpPr>
          <p:spPr>
            <a:xfrm>
              <a:off x="4804520" y="1198583"/>
              <a:ext cx="0" cy="2988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5BEE5444-F3CE-6643-9756-4F02FD573F52}"/>
                </a:ext>
              </a:extLst>
            </p:cNvPr>
            <p:cNvCxnSpPr>
              <a:cxnSpLocks/>
            </p:cNvCxnSpPr>
            <p:nvPr/>
          </p:nvCxnSpPr>
          <p:spPr>
            <a:xfrm>
              <a:off x="5596608" y="1198583"/>
              <a:ext cx="0" cy="2988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D2EB8833-509D-7E64-D59D-2C62A1D07A73}"/>
                </a:ext>
              </a:extLst>
            </p:cNvPr>
            <p:cNvCxnSpPr>
              <a:cxnSpLocks/>
            </p:cNvCxnSpPr>
            <p:nvPr/>
          </p:nvCxnSpPr>
          <p:spPr>
            <a:xfrm>
              <a:off x="7180784" y="1189428"/>
              <a:ext cx="0" cy="2988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FA579460-CF59-C2AE-D309-FC1393F457C8}"/>
                </a:ext>
              </a:extLst>
            </p:cNvPr>
            <p:cNvCxnSpPr>
              <a:cxnSpLocks/>
            </p:cNvCxnSpPr>
            <p:nvPr/>
          </p:nvCxnSpPr>
          <p:spPr>
            <a:xfrm>
              <a:off x="6388696" y="1191259"/>
              <a:ext cx="0" cy="2988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3C4956EF-F697-2825-CB98-D81573B4D3AE}"/>
                </a:ext>
              </a:extLst>
            </p:cNvPr>
            <p:cNvCxnSpPr>
              <a:cxnSpLocks/>
            </p:cNvCxnSpPr>
            <p:nvPr/>
          </p:nvCxnSpPr>
          <p:spPr>
            <a:xfrm>
              <a:off x="7972872" y="1191259"/>
              <a:ext cx="0" cy="2988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CE100DC4-6103-3A2C-0B70-5877B292916D}"/>
                </a:ext>
              </a:extLst>
            </p:cNvPr>
            <p:cNvCxnSpPr>
              <a:cxnSpLocks/>
            </p:cNvCxnSpPr>
            <p:nvPr/>
          </p:nvCxnSpPr>
          <p:spPr>
            <a:xfrm>
              <a:off x="8764960" y="1191259"/>
              <a:ext cx="0" cy="2988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E81E61AC-B4A4-A7DE-D134-240685C26A43}"/>
                </a:ext>
              </a:extLst>
            </p:cNvPr>
            <p:cNvCxnSpPr>
              <a:cxnSpLocks/>
            </p:cNvCxnSpPr>
            <p:nvPr/>
          </p:nvCxnSpPr>
          <p:spPr>
            <a:xfrm>
              <a:off x="10344472" y="1186483"/>
              <a:ext cx="0" cy="2988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681798E4-CEDD-7554-189C-7DBEA478C350}"/>
                </a:ext>
              </a:extLst>
            </p:cNvPr>
            <p:cNvCxnSpPr>
              <a:cxnSpLocks/>
            </p:cNvCxnSpPr>
            <p:nvPr/>
          </p:nvCxnSpPr>
          <p:spPr>
            <a:xfrm>
              <a:off x="9552384" y="1200342"/>
              <a:ext cx="0" cy="2988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2A115FB6-ABD4-76DC-7748-FB779991F706}"/>
                </a:ext>
              </a:extLst>
            </p:cNvPr>
            <p:cNvCxnSpPr>
              <a:cxnSpLocks/>
            </p:cNvCxnSpPr>
            <p:nvPr/>
          </p:nvCxnSpPr>
          <p:spPr>
            <a:xfrm>
              <a:off x="11136560" y="1188314"/>
              <a:ext cx="0" cy="2988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82460FA7-289E-5B4F-272A-F766F9E6A795}"/>
                </a:ext>
              </a:extLst>
            </p:cNvPr>
            <p:cNvCxnSpPr>
              <a:cxnSpLocks/>
            </p:cNvCxnSpPr>
            <p:nvPr/>
          </p:nvCxnSpPr>
          <p:spPr>
            <a:xfrm>
              <a:off x="11928648" y="1188314"/>
              <a:ext cx="0" cy="2988332"/>
            </a:xfrm>
            <a:prstGeom prst="line">
              <a:avLst/>
            </a:prstGeom>
          </p:spPr>
          <p:style>
            <a:lnRef idx="1">
              <a:schemeClr val="accent1"/>
            </a:lnRef>
            <a:fillRef idx="0">
              <a:schemeClr val="accent1"/>
            </a:fillRef>
            <a:effectRef idx="0">
              <a:schemeClr val="accent1"/>
            </a:effectRef>
            <a:fontRef idx="minor">
              <a:schemeClr val="tx1"/>
            </a:fontRef>
          </p:style>
        </p:cxnSp>
      </p:grpSp>
      <p:sp>
        <p:nvSpPr>
          <p:cNvPr id="73" name="文本框 72">
            <a:extLst>
              <a:ext uri="{FF2B5EF4-FFF2-40B4-BE49-F238E27FC236}">
                <a16:creationId xmlns:a16="http://schemas.microsoft.com/office/drawing/2014/main" id="{F67C3EEE-CED7-0BDF-159A-32AB1C6FCDEF}"/>
              </a:ext>
            </a:extLst>
          </p:cNvPr>
          <p:cNvSpPr txBox="1"/>
          <p:nvPr/>
        </p:nvSpPr>
        <p:spPr>
          <a:xfrm>
            <a:off x="10844320" y="2079735"/>
            <a:ext cx="940312" cy="246221"/>
          </a:xfrm>
          <a:prstGeom prst="rect">
            <a:avLst/>
          </a:prstGeom>
          <a:noFill/>
        </p:spPr>
        <p:txBody>
          <a:bodyPr wrap="square" rtlCol="0">
            <a:spAutoFit/>
          </a:bodyPr>
          <a:lstStyle/>
          <a:p>
            <a:r>
              <a:rPr lang="en-US" altLang="zh-CN" sz="1000" dirty="0"/>
              <a:t>R18 L2/3</a:t>
            </a:r>
            <a:endParaRPr lang="zh-CN" altLang="en-US" sz="1000" dirty="0"/>
          </a:p>
        </p:txBody>
      </p:sp>
      <p:sp>
        <p:nvSpPr>
          <p:cNvPr id="74" name="文本框 73">
            <a:extLst>
              <a:ext uri="{FF2B5EF4-FFF2-40B4-BE49-F238E27FC236}">
                <a16:creationId xmlns:a16="http://schemas.microsoft.com/office/drawing/2014/main" id="{E580DEEA-C37C-DC2B-21BE-97B7E5FD6B64}"/>
              </a:ext>
            </a:extLst>
          </p:cNvPr>
          <p:cNvSpPr txBox="1"/>
          <p:nvPr/>
        </p:nvSpPr>
        <p:spPr>
          <a:xfrm>
            <a:off x="11668326" y="2079735"/>
            <a:ext cx="940312" cy="246221"/>
          </a:xfrm>
          <a:prstGeom prst="rect">
            <a:avLst/>
          </a:prstGeom>
          <a:noFill/>
        </p:spPr>
        <p:txBody>
          <a:bodyPr wrap="square" rtlCol="0">
            <a:spAutoFit/>
          </a:bodyPr>
          <a:lstStyle/>
          <a:p>
            <a:r>
              <a:rPr lang="en-US" altLang="zh-CN" sz="1000" dirty="0"/>
              <a:t>ASN.1</a:t>
            </a:r>
            <a:endParaRPr lang="zh-CN" altLang="en-US" sz="1000" dirty="0"/>
          </a:p>
        </p:txBody>
      </p:sp>
      <p:sp>
        <p:nvSpPr>
          <p:cNvPr id="77" name="矩形: 圆角 76">
            <a:extLst>
              <a:ext uri="{FF2B5EF4-FFF2-40B4-BE49-F238E27FC236}">
                <a16:creationId xmlns:a16="http://schemas.microsoft.com/office/drawing/2014/main" id="{05ECA95C-E662-77BF-5B55-DA92490792EC}"/>
              </a:ext>
            </a:extLst>
          </p:cNvPr>
          <p:cNvSpPr/>
          <p:nvPr/>
        </p:nvSpPr>
        <p:spPr>
          <a:xfrm>
            <a:off x="10357894" y="1820716"/>
            <a:ext cx="1573673" cy="197524"/>
          </a:xfrm>
          <a:prstGeom prst="roundRect">
            <a:avLst/>
          </a:prstGeom>
          <a:ln>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dirty="0"/>
          </a:p>
        </p:txBody>
      </p:sp>
      <p:sp>
        <p:nvSpPr>
          <p:cNvPr id="79" name="文本框 78">
            <a:extLst>
              <a:ext uri="{FF2B5EF4-FFF2-40B4-BE49-F238E27FC236}">
                <a16:creationId xmlns:a16="http://schemas.microsoft.com/office/drawing/2014/main" id="{9BEC7180-071C-A309-8245-222173CFC526}"/>
              </a:ext>
            </a:extLst>
          </p:cNvPr>
          <p:cNvSpPr txBox="1"/>
          <p:nvPr/>
        </p:nvSpPr>
        <p:spPr>
          <a:xfrm>
            <a:off x="10074997" y="2051687"/>
            <a:ext cx="1224134" cy="246221"/>
          </a:xfrm>
          <a:prstGeom prst="rect">
            <a:avLst/>
          </a:prstGeom>
          <a:noFill/>
        </p:spPr>
        <p:txBody>
          <a:bodyPr wrap="square" rtlCol="0">
            <a:spAutoFit/>
          </a:bodyPr>
          <a:lstStyle/>
          <a:p>
            <a:r>
              <a:rPr lang="en-US" altLang="zh-CN" sz="1000" dirty="0"/>
              <a:t>R19 L1</a:t>
            </a:r>
            <a:endParaRPr lang="zh-CN" altLang="en-US" sz="1000" dirty="0"/>
          </a:p>
        </p:txBody>
      </p:sp>
      <p:sp>
        <p:nvSpPr>
          <p:cNvPr id="81" name="文本框 80">
            <a:extLst>
              <a:ext uri="{FF2B5EF4-FFF2-40B4-BE49-F238E27FC236}">
                <a16:creationId xmlns:a16="http://schemas.microsoft.com/office/drawing/2014/main" id="{7B5865C3-C31F-3761-8215-ADFD41927093}"/>
              </a:ext>
            </a:extLst>
          </p:cNvPr>
          <p:cNvSpPr txBox="1"/>
          <p:nvPr/>
        </p:nvSpPr>
        <p:spPr>
          <a:xfrm>
            <a:off x="5209842" y="2054503"/>
            <a:ext cx="864095" cy="253916"/>
          </a:xfrm>
          <a:prstGeom prst="rect">
            <a:avLst/>
          </a:prstGeom>
          <a:noFill/>
        </p:spPr>
        <p:txBody>
          <a:bodyPr wrap="square" rtlCol="0">
            <a:spAutoFit/>
          </a:bodyPr>
          <a:lstStyle/>
          <a:p>
            <a:r>
              <a:rPr lang="en-US" altLang="zh-CN" sz="1000" dirty="0"/>
              <a:t>R19 L1 Start</a:t>
            </a:r>
            <a:endParaRPr lang="zh-CN" altLang="en-US" sz="1000" dirty="0"/>
          </a:p>
        </p:txBody>
      </p:sp>
      <p:sp>
        <p:nvSpPr>
          <p:cNvPr id="83" name="矩形: 圆角 82">
            <a:extLst>
              <a:ext uri="{FF2B5EF4-FFF2-40B4-BE49-F238E27FC236}">
                <a16:creationId xmlns:a16="http://schemas.microsoft.com/office/drawing/2014/main" id="{842A2680-7D23-4381-4F4F-0E637CF9F914}"/>
              </a:ext>
            </a:extLst>
          </p:cNvPr>
          <p:cNvSpPr/>
          <p:nvPr/>
        </p:nvSpPr>
        <p:spPr>
          <a:xfrm>
            <a:off x="630389" y="2613988"/>
            <a:ext cx="2427101" cy="400110"/>
          </a:xfrm>
          <a:prstGeom prst="roundRect">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altLang="zh-CN" sz="1200" dirty="0">
                <a:solidFill>
                  <a:schemeClr val="tx1"/>
                </a:solidFill>
              </a:rPr>
              <a:t>SA1 SI: Study on Ambient power-enabled Internet of Things</a:t>
            </a:r>
            <a:endParaRPr lang="zh-CN" altLang="en-US" sz="1200" dirty="0">
              <a:solidFill>
                <a:schemeClr val="tx1"/>
              </a:solidFill>
            </a:endParaRPr>
          </a:p>
        </p:txBody>
      </p:sp>
      <p:sp>
        <p:nvSpPr>
          <p:cNvPr id="85" name="文本框 84">
            <a:extLst>
              <a:ext uri="{FF2B5EF4-FFF2-40B4-BE49-F238E27FC236}">
                <a16:creationId xmlns:a16="http://schemas.microsoft.com/office/drawing/2014/main" id="{89D286D1-73BD-CC58-6F7B-5C42B2CB810A}"/>
              </a:ext>
            </a:extLst>
          </p:cNvPr>
          <p:cNvSpPr txBox="1"/>
          <p:nvPr/>
        </p:nvSpPr>
        <p:spPr>
          <a:xfrm>
            <a:off x="437888" y="2155318"/>
            <a:ext cx="900706" cy="461665"/>
          </a:xfrm>
          <a:prstGeom prst="rect">
            <a:avLst/>
          </a:prstGeom>
          <a:noFill/>
        </p:spPr>
        <p:txBody>
          <a:bodyPr wrap="square" rtlCol="0">
            <a:spAutoFit/>
          </a:bodyPr>
          <a:lstStyle/>
          <a:p>
            <a:r>
              <a:rPr lang="en-US" altLang="zh-CN" sz="1200" dirty="0">
                <a:solidFill>
                  <a:srgbClr val="FF0000"/>
                </a:solidFill>
              </a:rPr>
              <a:t>Approved at SA1#97</a:t>
            </a:r>
            <a:endParaRPr lang="zh-CN" altLang="en-US" sz="1200" dirty="0">
              <a:solidFill>
                <a:srgbClr val="FF0000"/>
              </a:solidFill>
            </a:endParaRPr>
          </a:p>
        </p:txBody>
      </p:sp>
      <p:sp>
        <p:nvSpPr>
          <p:cNvPr id="92" name="星形: 六角 91">
            <a:extLst>
              <a:ext uri="{FF2B5EF4-FFF2-40B4-BE49-F238E27FC236}">
                <a16:creationId xmlns:a16="http://schemas.microsoft.com/office/drawing/2014/main" id="{DC4EB944-D5F3-B3BC-6726-7A5C3D24A9A3}"/>
              </a:ext>
            </a:extLst>
          </p:cNvPr>
          <p:cNvSpPr/>
          <p:nvPr/>
        </p:nvSpPr>
        <p:spPr>
          <a:xfrm>
            <a:off x="506862" y="2705158"/>
            <a:ext cx="216024" cy="246221"/>
          </a:xfrm>
          <a:prstGeom prst="star6">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94" name="矩形: 圆角 93">
            <a:extLst>
              <a:ext uri="{FF2B5EF4-FFF2-40B4-BE49-F238E27FC236}">
                <a16:creationId xmlns:a16="http://schemas.microsoft.com/office/drawing/2014/main" id="{4ED59C79-FA89-BFBB-0D2C-3B25CF3D1FC9}"/>
              </a:ext>
            </a:extLst>
          </p:cNvPr>
          <p:cNvSpPr/>
          <p:nvPr/>
        </p:nvSpPr>
        <p:spPr>
          <a:xfrm>
            <a:off x="3229470" y="3262060"/>
            <a:ext cx="2364805" cy="323278"/>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dirty="0">
                <a:solidFill>
                  <a:schemeClr val="tx1"/>
                </a:solidFill>
              </a:rPr>
              <a:t>e-IoT RAN-level SI</a:t>
            </a:r>
            <a:endParaRPr lang="zh-CN" altLang="en-US" dirty="0">
              <a:solidFill>
                <a:schemeClr val="tx1"/>
              </a:solidFill>
            </a:endParaRPr>
          </a:p>
        </p:txBody>
      </p:sp>
      <p:sp>
        <p:nvSpPr>
          <p:cNvPr id="96" name="星形: 六角 95">
            <a:extLst>
              <a:ext uri="{FF2B5EF4-FFF2-40B4-BE49-F238E27FC236}">
                <a16:creationId xmlns:a16="http://schemas.microsoft.com/office/drawing/2014/main" id="{0F7B42CC-3851-B553-7398-3A47D7C293FF}"/>
              </a:ext>
            </a:extLst>
          </p:cNvPr>
          <p:cNvSpPr/>
          <p:nvPr/>
        </p:nvSpPr>
        <p:spPr>
          <a:xfrm>
            <a:off x="2321909" y="3307150"/>
            <a:ext cx="216024" cy="246221"/>
          </a:xfrm>
          <a:prstGeom prst="star6">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98" name="文本框 97">
            <a:extLst>
              <a:ext uri="{FF2B5EF4-FFF2-40B4-BE49-F238E27FC236}">
                <a16:creationId xmlns:a16="http://schemas.microsoft.com/office/drawing/2014/main" id="{F2DE2CD3-E60D-45EC-0785-5705EE34CCBF}"/>
              </a:ext>
            </a:extLst>
          </p:cNvPr>
          <p:cNvSpPr txBox="1"/>
          <p:nvPr/>
        </p:nvSpPr>
        <p:spPr>
          <a:xfrm>
            <a:off x="1852990" y="3458009"/>
            <a:ext cx="1186175" cy="461665"/>
          </a:xfrm>
          <a:prstGeom prst="rect">
            <a:avLst/>
          </a:prstGeom>
          <a:noFill/>
        </p:spPr>
        <p:txBody>
          <a:bodyPr wrap="square" rtlCol="0">
            <a:spAutoFit/>
          </a:bodyPr>
          <a:lstStyle/>
          <a:p>
            <a:r>
              <a:rPr lang="en-US" altLang="zh-CN" sz="1200" dirty="0">
                <a:solidFill>
                  <a:srgbClr val="FF0000"/>
                </a:solidFill>
              </a:rPr>
              <a:t>To be approved at RAN#97</a:t>
            </a:r>
            <a:endParaRPr lang="zh-CN" altLang="en-US" sz="1200" dirty="0">
              <a:solidFill>
                <a:srgbClr val="FF0000"/>
              </a:solidFill>
            </a:endParaRPr>
          </a:p>
        </p:txBody>
      </p:sp>
      <p:sp>
        <p:nvSpPr>
          <p:cNvPr id="100" name="文本框 99">
            <a:extLst>
              <a:ext uri="{FF2B5EF4-FFF2-40B4-BE49-F238E27FC236}">
                <a16:creationId xmlns:a16="http://schemas.microsoft.com/office/drawing/2014/main" id="{C27FF711-2033-E0BC-3FBE-927095FA8C83}"/>
              </a:ext>
            </a:extLst>
          </p:cNvPr>
          <p:cNvSpPr txBox="1"/>
          <p:nvPr/>
        </p:nvSpPr>
        <p:spPr>
          <a:xfrm>
            <a:off x="2894639" y="3555721"/>
            <a:ext cx="1004432" cy="461665"/>
          </a:xfrm>
          <a:prstGeom prst="rect">
            <a:avLst/>
          </a:prstGeom>
          <a:noFill/>
        </p:spPr>
        <p:txBody>
          <a:bodyPr wrap="square" rtlCol="0">
            <a:spAutoFit/>
          </a:bodyPr>
          <a:lstStyle/>
          <a:p>
            <a:r>
              <a:rPr lang="en-US" altLang="zh-CN" sz="1200" dirty="0">
                <a:solidFill>
                  <a:srgbClr val="FF0000"/>
                </a:solidFill>
              </a:rPr>
              <a:t>Start RAN SI at RAN#98</a:t>
            </a:r>
            <a:endParaRPr lang="zh-CN" altLang="en-US" sz="1200" dirty="0">
              <a:solidFill>
                <a:srgbClr val="FF0000"/>
              </a:solidFill>
            </a:endParaRPr>
          </a:p>
        </p:txBody>
      </p:sp>
      <p:sp>
        <p:nvSpPr>
          <p:cNvPr id="102" name="星形: 六角 101">
            <a:extLst>
              <a:ext uri="{FF2B5EF4-FFF2-40B4-BE49-F238E27FC236}">
                <a16:creationId xmlns:a16="http://schemas.microsoft.com/office/drawing/2014/main" id="{E082CB78-8FD7-78BC-0F50-0BA2956E9D84}"/>
              </a:ext>
            </a:extLst>
          </p:cNvPr>
          <p:cNvSpPr/>
          <p:nvPr/>
        </p:nvSpPr>
        <p:spPr>
          <a:xfrm>
            <a:off x="3129505" y="3302355"/>
            <a:ext cx="216024" cy="246221"/>
          </a:xfrm>
          <a:prstGeom prst="star6">
            <a:avLst/>
          </a:prstGeom>
          <a:solidFill>
            <a:schemeClr val="bg1"/>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20" name="矩形: 圆角 119">
            <a:extLst>
              <a:ext uri="{FF2B5EF4-FFF2-40B4-BE49-F238E27FC236}">
                <a16:creationId xmlns:a16="http://schemas.microsoft.com/office/drawing/2014/main" id="{C3BEEAB4-6BD3-C91E-26D1-A243500E5196}"/>
              </a:ext>
            </a:extLst>
          </p:cNvPr>
          <p:cNvSpPr/>
          <p:nvPr/>
        </p:nvSpPr>
        <p:spPr>
          <a:xfrm>
            <a:off x="4010248" y="3923255"/>
            <a:ext cx="3157114" cy="323278"/>
          </a:xfrm>
          <a:prstGeom prst="roundRect">
            <a:avLst/>
          </a:prstGeom>
          <a:solidFill>
            <a:schemeClr val="accent1">
              <a:lumMod val="40000"/>
              <a:lumOff val="60000"/>
            </a:schemeClr>
          </a:solidFill>
          <a:ln>
            <a:solidFill>
              <a:schemeClr val="accent1">
                <a:lumMod val="40000"/>
                <a:lumOff val="6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dirty="0">
                <a:solidFill>
                  <a:schemeClr val="tx1"/>
                </a:solidFill>
              </a:rPr>
              <a:t>R19 e-IoT SA2 SI</a:t>
            </a:r>
            <a:endParaRPr lang="zh-CN" altLang="en-US" dirty="0">
              <a:solidFill>
                <a:schemeClr val="tx1"/>
              </a:solidFill>
            </a:endParaRPr>
          </a:p>
        </p:txBody>
      </p:sp>
      <p:sp>
        <p:nvSpPr>
          <p:cNvPr id="125" name="箭头: 右 124">
            <a:extLst>
              <a:ext uri="{FF2B5EF4-FFF2-40B4-BE49-F238E27FC236}">
                <a16:creationId xmlns:a16="http://schemas.microsoft.com/office/drawing/2014/main" id="{731D10F7-F105-F6DE-3C37-A6D605E709D2}"/>
              </a:ext>
            </a:extLst>
          </p:cNvPr>
          <p:cNvSpPr/>
          <p:nvPr/>
        </p:nvSpPr>
        <p:spPr>
          <a:xfrm>
            <a:off x="7185668" y="3757403"/>
            <a:ext cx="3456379" cy="620023"/>
          </a:xfrm>
          <a:prstGeom prst="rightArrow">
            <a:avLst>
              <a:gd name="adj1" fmla="val 50000"/>
              <a:gd name="adj2" fmla="val 27761"/>
            </a:avLst>
          </a:prstGeom>
          <a:solidFill>
            <a:schemeClr val="accent1">
              <a:lumMod val="60000"/>
              <a:lumOff val="40000"/>
            </a:schemeClr>
          </a:solidFill>
          <a:ln>
            <a:solidFill>
              <a:schemeClr val="accent1">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dirty="0">
                <a:solidFill>
                  <a:schemeClr val="tx1"/>
                </a:solidFill>
              </a:rPr>
              <a:t>e-IoT SA2 WI</a:t>
            </a:r>
            <a:endParaRPr lang="zh-CN" altLang="en-US" dirty="0">
              <a:solidFill>
                <a:schemeClr val="tx1"/>
              </a:solidFill>
            </a:endParaRPr>
          </a:p>
        </p:txBody>
      </p:sp>
      <p:sp>
        <p:nvSpPr>
          <p:cNvPr id="128" name="文本框 127">
            <a:extLst>
              <a:ext uri="{FF2B5EF4-FFF2-40B4-BE49-F238E27FC236}">
                <a16:creationId xmlns:a16="http://schemas.microsoft.com/office/drawing/2014/main" id="{6A5FC3AE-58D8-4E5D-4D6F-B6DBE84527F1}"/>
              </a:ext>
            </a:extLst>
          </p:cNvPr>
          <p:cNvSpPr txBox="1"/>
          <p:nvPr/>
        </p:nvSpPr>
        <p:spPr>
          <a:xfrm>
            <a:off x="1679920" y="3262060"/>
            <a:ext cx="864095" cy="307777"/>
          </a:xfrm>
          <a:prstGeom prst="rect">
            <a:avLst/>
          </a:prstGeom>
          <a:noFill/>
        </p:spPr>
        <p:txBody>
          <a:bodyPr wrap="square" rtlCol="0">
            <a:spAutoFit/>
          </a:bodyPr>
          <a:lstStyle/>
          <a:p>
            <a:r>
              <a:rPr lang="en-US" altLang="zh-CN" sz="1400" dirty="0"/>
              <a:t>RAN</a:t>
            </a:r>
            <a:endParaRPr lang="zh-CN" altLang="en-US" sz="1400" dirty="0"/>
          </a:p>
        </p:txBody>
      </p:sp>
      <p:sp>
        <p:nvSpPr>
          <p:cNvPr id="132" name="文本框 131">
            <a:extLst>
              <a:ext uri="{FF2B5EF4-FFF2-40B4-BE49-F238E27FC236}">
                <a16:creationId xmlns:a16="http://schemas.microsoft.com/office/drawing/2014/main" id="{6B969566-5552-4C4D-EB0F-E987B2F2A049}"/>
              </a:ext>
            </a:extLst>
          </p:cNvPr>
          <p:cNvSpPr txBox="1"/>
          <p:nvPr/>
        </p:nvSpPr>
        <p:spPr>
          <a:xfrm>
            <a:off x="3526198" y="3938756"/>
            <a:ext cx="864095" cy="307777"/>
          </a:xfrm>
          <a:prstGeom prst="rect">
            <a:avLst/>
          </a:prstGeom>
          <a:noFill/>
        </p:spPr>
        <p:txBody>
          <a:bodyPr wrap="square" rtlCol="0">
            <a:spAutoFit/>
          </a:bodyPr>
          <a:lstStyle/>
          <a:p>
            <a:r>
              <a:rPr lang="en-US" altLang="zh-CN" sz="1400" dirty="0"/>
              <a:t>SA2</a:t>
            </a:r>
            <a:endParaRPr lang="zh-CN" altLang="en-US" sz="1400" dirty="0"/>
          </a:p>
        </p:txBody>
      </p:sp>
      <p:sp>
        <p:nvSpPr>
          <p:cNvPr id="134" name="矩形: 圆角 133">
            <a:extLst>
              <a:ext uri="{FF2B5EF4-FFF2-40B4-BE49-F238E27FC236}">
                <a16:creationId xmlns:a16="http://schemas.microsoft.com/office/drawing/2014/main" id="{038EF7F3-C955-0091-9721-FB725F1A564A}"/>
              </a:ext>
            </a:extLst>
          </p:cNvPr>
          <p:cNvSpPr/>
          <p:nvPr/>
        </p:nvSpPr>
        <p:spPr>
          <a:xfrm>
            <a:off x="5607111" y="4617890"/>
            <a:ext cx="2351382" cy="323278"/>
          </a:xfrm>
          <a:prstGeom prst="roundRect">
            <a:avLst/>
          </a:prstGeom>
          <a:solidFill>
            <a:schemeClr val="accent5">
              <a:lumMod val="40000"/>
              <a:lumOff val="60000"/>
            </a:schemeClr>
          </a:solidFill>
          <a:ln>
            <a:solidFill>
              <a:schemeClr val="accent1">
                <a:lumMod val="40000"/>
                <a:lumOff val="6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dirty="0">
                <a:solidFill>
                  <a:schemeClr val="tx1"/>
                </a:solidFill>
              </a:rPr>
              <a:t>e-IoT RAN WG SI</a:t>
            </a:r>
            <a:endParaRPr lang="zh-CN" altLang="en-US" dirty="0">
              <a:solidFill>
                <a:schemeClr val="tx1"/>
              </a:solidFill>
            </a:endParaRPr>
          </a:p>
        </p:txBody>
      </p:sp>
      <p:sp>
        <p:nvSpPr>
          <p:cNvPr id="138" name="文本框 137">
            <a:extLst>
              <a:ext uri="{FF2B5EF4-FFF2-40B4-BE49-F238E27FC236}">
                <a16:creationId xmlns:a16="http://schemas.microsoft.com/office/drawing/2014/main" id="{4560A48A-CE31-F8EC-34F4-34DB7ACC2E46}"/>
              </a:ext>
            </a:extLst>
          </p:cNvPr>
          <p:cNvSpPr txBox="1"/>
          <p:nvPr/>
        </p:nvSpPr>
        <p:spPr>
          <a:xfrm>
            <a:off x="4818863" y="4633391"/>
            <a:ext cx="1213172" cy="307777"/>
          </a:xfrm>
          <a:prstGeom prst="rect">
            <a:avLst/>
          </a:prstGeom>
          <a:noFill/>
        </p:spPr>
        <p:txBody>
          <a:bodyPr wrap="square" rtlCol="0">
            <a:spAutoFit/>
          </a:bodyPr>
          <a:lstStyle/>
          <a:p>
            <a:r>
              <a:rPr lang="en-US" altLang="zh-CN" sz="1400" dirty="0"/>
              <a:t>RAN WG</a:t>
            </a:r>
            <a:endParaRPr lang="zh-CN" altLang="en-US" sz="1400" dirty="0"/>
          </a:p>
        </p:txBody>
      </p:sp>
      <p:sp>
        <p:nvSpPr>
          <p:cNvPr id="140" name="星形: 六角 139">
            <a:extLst>
              <a:ext uri="{FF2B5EF4-FFF2-40B4-BE49-F238E27FC236}">
                <a16:creationId xmlns:a16="http://schemas.microsoft.com/office/drawing/2014/main" id="{238DBDDC-A3F5-9285-387E-E1047ACACA78}"/>
              </a:ext>
            </a:extLst>
          </p:cNvPr>
          <p:cNvSpPr/>
          <p:nvPr/>
        </p:nvSpPr>
        <p:spPr>
          <a:xfrm>
            <a:off x="2946676" y="2696085"/>
            <a:ext cx="216024" cy="246221"/>
          </a:xfrm>
          <a:prstGeom prst="star6">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142" name="文本框 141">
            <a:extLst>
              <a:ext uri="{FF2B5EF4-FFF2-40B4-BE49-F238E27FC236}">
                <a16:creationId xmlns:a16="http://schemas.microsoft.com/office/drawing/2014/main" id="{0DD82F47-DACD-8AE3-5428-DB67B09BBF99}"/>
              </a:ext>
            </a:extLst>
          </p:cNvPr>
          <p:cNvSpPr txBox="1"/>
          <p:nvPr/>
        </p:nvSpPr>
        <p:spPr>
          <a:xfrm>
            <a:off x="2590827" y="2193371"/>
            <a:ext cx="1177775" cy="461665"/>
          </a:xfrm>
          <a:prstGeom prst="rect">
            <a:avLst/>
          </a:prstGeom>
          <a:noFill/>
        </p:spPr>
        <p:txBody>
          <a:bodyPr wrap="square" rtlCol="0">
            <a:spAutoFit/>
          </a:bodyPr>
          <a:lstStyle/>
          <a:p>
            <a:r>
              <a:rPr lang="en-US" altLang="zh-CN" sz="1200" dirty="0">
                <a:solidFill>
                  <a:srgbClr val="FF0000"/>
                </a:solidFill>
              </a:rPr>
              <a:t>To be complete at SA1#100</a:t>
            </a:r>
            <a:endParaRPr lang="zh-CN" altLang="en-US" sz="1200" dirty="0">
              <a:solidFill>
                <a:srgbClr val="FF0000"/>
              </a:solidFill>
            </a:endParaRPr>
          </a:p>
        </p:txBody>
      </p:sp>
      <p:sp>
        <p:nvSpPr>
          <p:cNvPr id="144" name="矩形: 圆角 143">
            <a:extLst>
              <a:ext uri="{FF2B5EF4-FFF2-40B4-BE49-F238E27FC236}">
                <a16:creationId xmlns:a16="http://schemas.microsoft.com/office/drawing/2014/main" id="{0F38A4ED-84C0-C21D-7866-19953603AE1A}"/>
              </a:ext>
            </a:extLst>
          </p:cNvPr>
          <p:cNvSpPr/>
          <p:nvPr/>
        </p:nvSpPr>
        <p:spPr>
          <a:xfrm>
            <a:off x="7968208" y="4617890"/>
            <a:ext cx="3165431" cy="323278"/>
          </a:xfrm>
          <a:prstGeom prst="roundRect">
            <a:avLst/>
          </a:prstGeom>
          <a:solidFill>
            <a:schemeClr val="accent5">
              <a:lumMod val="60000"/>
              <a:lumOff val="40000"/>
            </a:schemeClr>
          </a:solidFill>
          <a:ln>
            <a:solidFill>
              <a:schemeClr val="accent1">
                <a:lumMod val="40000"/>
                <a:lumOff val="6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dirty="0">
                <a:solidFill>
                  <a:schemeClr val="tx1"/>
                </a:solidFill>
              </a:rPr>
              <a:t>e-IoT RAN WG WI</a:t>
            </a:r>
            <a:endParaRPr lang="zh-CN" altLang="en-US" dirty="0">
              <a:solidFill>
                <a:schemeClr val="tx1"/>
              </a:solidFill>
            </a:endParaRPr>
          </a:p>
        </p:txBody>
      </p:sp>
      <p:sp>
        <p:nvSpPr>
          <p:cNvPr id="146" name="文本框 145">
            <a:extLst>
              <a:ext uri="{FF2B5EF4-FFF2-40B4-BE49-F238E27FC236}">
                <a16:creationId xmlns:a16="http://schemas.microsoft.com/office/drawing/2014/main" id="{D85A819C-2719-D15B-4622-685874799180}"/>
              </a:ext>
            </a:extLst>
          </p:cNvPr>
          <p:cNvSpPr txBox="1"/>
          <p:nvPr/>
        </p:nvSpPr>
        <p:spPr>
          <a:xfrm>
            <a:off x="119338" y="5085184"/>
            <a:ext cx="11953323" cy="1708160"/>
          </a:xfrm>
          <a:prstGeom prst="rect">
            <a:avLst/>
          </a:prstGeom>
          <a:ln w="19050">
            <a:noFill/>
            <a:prstDash val="solid"/>
          </a:ln>
        </p:spPr>
        <p:style>
          <a:lnRef idx="2">
            <a:schemeClr val="accent1"/>
          </a:lnRef>
          <a:fillRef idx="1">
            <a:schemeClr val="lt1"/>
          </a:fillRef>
          <a:effectRef idx="0">
            <a:schemeClr val="accent1"/>
          </a:effectRef>
          <a:fontRef idx="minor">
            <a:schemeClr val="dk1"/>
          </a:fontRef>
        </p:style>
        <p:txBody>
          <a:bodyPr wrap="square">
            <a:spAutoFit/>
          </a:bodyPr>
          <a:lstStyle/>
          <a:p>
            <a:pPr marL="285750" indent="-285750" defTabSz="914478">
              <a:spcBef>
                <a:spcPts val="600"/>
              </a:spcBef>
              <a:buFont typeface="Arial" panose="020B0604020202020204" pitchFamily="34" charset="0"/>
              <a:buChar char="•"/>
              <a:defRPr/>
            </a:pPr>
            <a:r>
              <a:rPr lang="en-US" altLang="zh-CN" sz="1800" kern="0" dirty="0">
                <a:latin typeface="Arial" panose="020B0604020202020204" pitchFamily="34" charset="0"/>
                <a:ea typeface="微软雅黑" panose="020B0503020204020204" pitchFamily="34" charset="-122"/>
                <a:cs typeface="Arial" panose="020B0604020202020204" pitchFamily="34" charset="0"/>
              </a:rPr>
              <a:t>SA1 will complete the SI at Nov 2022.</a:t>
            </a:r>
          </a:p>
          <a:p>
            <a:pPr marL="285750" indent="-285750" defTabSz="914478">
              <a:spcBef>
                <a:spcPts val="600"/>
              </a:spcBef>
              <a:buFont typeface="Arial" panose="020B0604020202020204" pitchFamily="34" charset="0"/>
              <a:buChar char="•"/>
              <a:defRPr/>
            </a:pPr>
            <a:r>
              <a:rPr lang="en-US" altLang="zh-CN" sz="1800" kern="0" dirty="0">
                <a:latin typeface="Arial" panose="020B0604020202020204" pitchFamily="34" charset="0"/>
                <a:ea typeface="微软雅黑" panose="020B0503020204020204" pitchFamily="34" charset="-122"/>
                <a:cs typeface="Arial" panose="020B0604020202020204" pitchFamily="34" charset="0"/>
              </a:rPr>
              <a:t>RAN level SI is </a:t>
            </a:r>
            <a:r>
              <a:rPr lang="en-US" altLang="zh-CN" kern="0" dirty="0">
                <a:latin typeface="Arial" panose="020B0604020202020204" pitchFamily="34" charset="0"/>
                <a:ea typeface="微软雅黑" panose="020B0503020204020204" pitchFamily="34" charset="-122"/>
                <a:cs typeface="Arial" panose="020B0604020202020204" pitchFamily="34" charset="0"/>
              </a:rPr>
              <a:t>necessary to c</a:t>
            </a:r>
            <a:r>
              <a:rPr lang="en-US" altLang="zh-CN" sz="1800" kern="0" dirty="0">
                <a:latin typeface="Arial" panose="020B0604020202020204" pitchFamily="34" charset="0"/>
                <a:ea typeface="微软雅黑" panose="020B0503020204020204" pitchFamily="34" charset="-122"/>
                <a:cs typeface="Arial" panose="020B0604020202020204" pitchFamily="34" charset="0"/>
              </a:rPr>
              <a:t>onsolidate the SA1 output into a set of RAN design targets for the follow-up RAN WGs to work on in Rel-19</a:t>
            </a:r>
          </a:p>
          <a:p>
            <a:pPr marL="285750" indent="-285750" defTabSz="914478">
              <a:spcBef>
                <a:spcPts val="600"/>
              </a:spcBef>
              <a:buFont typeface="Arial" panose="020B0604020202020204" pitchFamily="34" charset="0"/>
              <a:buChar char="•"/>
              <a:defRPr/>
            </a:pPr>
            <a:r>
              <a:rPr lang="en-US" altLang="zh-CN" kern="0" dirty="0">
                <a:latin typeface="Arial" panose="020B0604020202020204" pitchFamily="34" charset="0"/>
                <a:ea typeface="微软雅黑" panose="020B0503020204020204" pitchFamily="34" charset="-122"/>
                <a:cs typeface="Arial" panose="020B0604020202020204" pitchFamily="34" charset="0"/>
              </a:rPr>
              <a:t>RAN level SI is proposed to be approved at RAN #97,</a:t>
            </a:r>
            <a:r>
              <a:rPr lang="zh-CN" altLang="en-US" kern="0" dirty="0">
                <a:latin typeface="Arial" panose="020B0604020202020204" pitchFamily="34" charset="0"/>
                <a:ea typeface="微软雅黑" panose="020B0503020204020204" pitchFamily="34" charset="-122"/>
                <a:cs typeface="Arial" panose="020B0604020202020204" pitchFamily="34" charset="0"/>
              </a:rPr>
              <a:t> </a:t>
            </a:r>
            <a:r>
              <a:rPr lang="en-US" altLang="zh-CN" kern="0" dirty="0">
                <a:latin typeface="Arial" panose="020B0604020202020204" pitchFamily="34" charset="0"/>
                <a:ea typeface="微软雅黑" panose="020B0503020204020204" pitchFamily="34" charset="-122"/>
                <a:cs typeface="Arial" panose="020B0604020202020204" pitchFamily="34" charset="0"/>
              </a:rPr>
              <a:t>then start discussion at RAN#98 at Dec 2022.</a:t>
            </a:r>
          </a:p>
          <a:p>
            <a:pPr marL="285750" indent="-285750" defTabSz="914478">
              <a:spcBef>
                <a:spcPts val="600"/>
              </a:spcBef>
              <a:buFont typeface="Arial" panose="020B0604020202020204" pitchFamily="34" charset="0"/>
              <a:buChar char="•"/>
              <a:defRPr/>
            </a:pPr>
            <a:r>
              <a:rPr lang="en-US" altLang="zh-CN" sz="1800" kern="0" dirty="0">
                <a:latin typeface="Arial" panose="020B0604020202020204" pitchFamily="34" charset="0"/>
                <a:ea typeface="微软雅黑" panose="020B0503020204020204" pitchFamily="34" charset="-122"/>
                <a:cs typeface="Arial" panose="020B0604020202020204" pitchFamily="34" charset="0"/>
              </a:rPr>
              <a:t>Start WG SI and complete normative work within Rel-19, in order to meet the opportunity of market.</a:t>
            </a:r>
          </a:p>
        </p:txBody>
      </p:sp>
      <p:sp>
        <p:nvSpPr>
          <p:cNvPr id="148" name="文本框 147">
            <a:extLst>
              <a:ext uri="{FF2B5EF4-FFF2-40B4-BE49-F238E27FC236}">
                <a16:creationId xmlns:a16="http://schemas.microsoft.com/office/drawing/2014/main" id="{DAFEBC1A-A71A-13B4-271B-DDAFCF0517C6}"/>
              </a:ext>
            </a:extLst>
          </p:cNvPr>
          <p:cNvSpPr txBox="1"/>
          <p:nvPr/>
        </p:nvSpPr>
        <p:spPr>
          <a:xfrm>
            <a:off x="0" y="-15189"/>
            <a:ext cx="12072664" cy="707886"/>
          </a:xfrm>
          <a:prstGeom prst="rect">
            <a:avLst/>
          </a:prstGeom>
          <a:noFill/>
        </p:spPr>
        <p:txBody>
          <a:bodyPr wrap="square" rtlCol="0">
            <a:spAutoFit/>
          </a:bodyPr>
          <a:lstStyle/>
          <a:p>
            <a:r>
              <a:rPr lang="en-US" altLang="zh-CN" sz="4000" b="1" dirty="0">
                <a:solidFill>
                  <a:schemeClr val="bg1"/>
                </a:solidFill>
              </a:rPr>
              <a:t>Proposed Work plan for RAN level SI for e-IoT</a:t>
            </a:r>
            <a:endParaRPr lang="zh-CN" altLang="en-US" sz="4000" b="1" dirty="0">
              <a:solidFill>
                <a:schemeClr val="bg1"/>
              </a:solidFill>
            </a:endParaRPr>
          </a:p>
        </p:txBody>
      </p:sp>
      <p:sp>
        <p:nvSpPr>
          <p:cNvPr id="3" name="矩形 2">
            <a:extLst>
              <a:ext uri="{FF2B5EF4-FFF2-40B4-BE49-F238E27FC236}">
                <a16:creationId xmlns:a16="http://schemas.microsoft.com/office/drawing/2014/main" id="{EC90D203-228A-6585-4DF7-ADEFB7BAA052}"/>
              </a:ext>
            </a:extLst>
          </p:cNvPr>
          <p:cNvSpPr/>
          <p:nvPr/>
        </p:nvSpPr>
        <p:spPr>
          <a:xfrm>
            <a:off x="47328" y="647673"/>
            <a:ext cx="3175200" cy="221657"/>
          </a:xfrm>
          <a:prstGeom prst="rect">
            <a:avLst/>
          </a:prstGeom>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altLang="zh-CN" dirty="0"/>
              <a:t>2022</a:t>
            </a:r>
            <a:endParaRPr lang="zh-CN" altLang="en-US" dirty="0"/>
          </a:p>
        </p:txBody>
      </p:sp>
      <p:sp>
        <p:nvSpPr>
          <p:cNvPr id="5" name="矩形 4">
            <a:extLst>
              <a:ext uri="{FF2B5EF4-FFF2-40B4-BE49-F238E27FC236}">
                <a16:creationId xmlns:a16="http://schemas.microsoft.com/office/drawing/2014/main" id="{2F6AED77-0FA1-1BCC-0CA5-766D0CA49EA8}"/>
              </a:ext>
            </a:extLst>
          </p:cNvPr>
          <p:cNvSpPr/>
          <p:nvPr/>
        </p:nvSpPr>
        <p:spPr>
          <a:xfrm>
            <a:off x="3224483" y="647673"/>
            <a:ext cx="3175200" cy="221657"/>
          </a:xfrm>
          <a:prstGeom prst="rect">
            <a:avLst/>
          </a:prstGeom>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altLang="zh-CN" dirty="0"/>
              <a:t>2023</a:t>
            </a:r>
            <a:endParaRPr lang="zh-CN" altLang="en-US" dirty="0"/>
          </a:p>
        </p:txBody>
      </p:sp>
      <p:sp>
        <p:nvSpPr>
          <p:cNvPr id="9" name="矩形 8">
            <a:extLst>
              <a:ext uri="{FF2B5EF4-FFF2-40B4-BE49-F238E27FC236}">
                <a16:creationId xmlns:a16="http://schemas.microsoft.com/office/drawing/2014/main" id="{837F3E74-B9DA-6A26-6BFE-5B3C0586DFBF}"/>
              </a:ext>
            </a:extLst>
          </p:cNvPr>
          <p:cNvSpPr/>
          <p:nvPr/>
        </p:nvSpPr>
        <p:spPr>
          <a:xfrm>
            <a:off x="6392334" y="647673"/>
            <a:ext cx="3175200" cy="221657"/>
          </a:xfrm>
          <a:prstGeom prst="rect">
            <a:avLst/>
          </a:prstGeom>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altLang="zh-CN" dirty="0"/>
              <a:t>2024</a:t>
            </a:r>
            <a:endParaRPr lang="zh-CN" altLang="en-US" dirty="0"/>
          </a:p>
        </p:txBody>
      </p:sp>
      <p:sp>
        <p:nvSpPr>
          <p:cNvPr id="13" name="矩形 12">
            <a:extLst>
              <a:ext uri="{FF2B5EF4-FFF2-40B4-BE49-F238E27FC236}">
                <a16:creationId xmlns:a16="http://schemas.microsoft.com/office/drawing/2014/main" id="{94B6503D-2418-D77E-C8AC-C3C64D68AB99}"/>
              </a:ext>
            </a:extLst>
          </p:cNvPr>
          <p:cNvSpPr/>
          <p:nvPr/>
        </p:nvSpPr>
        <p:spPr>
          <a:xfrm>
            <a:off x="9552384" y="647673"/>
            <a:ext cx="3175200" cy="221657"/>
          </a:xfrm>
          <a:prstGeom prst="rect">
            <a:avLst/>
          </a:prstGeom>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altLang="zh-CN" dirty="0"/>
              <a:t>2025</a:t>
            </a:r>
            <a:endParaRPr lang="zh-CN" altLang="en-US" dirty="0"/>
          </a:p>
        </p:txBody>
      </p:sp>
    </p:spTree>
    <p:extLst>
      <p:ext uri="{BB962C8B-B14F-4D97-AF65-F5344CB8AC3E}">
        <p14:creationId xmlns:p14="http://schemas.microsoft.com/office/powerpoint/2010/main" val="39492985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48176B0-6150-4303-B29B-E7F1AF5AE3EE}"/>
              </a:ext>
            </a:extLst>
          </p:cNvPr>
          <p:cNvSpPr txBox="1"/>
          <p:nvPr/>
        </p:nvSpPr>
        <p:spPr>
          <a:xfrm>
            <a:off x="0" y="-15189"/>
            <a:ext cx="9144000" cy="707886"/>
          </a:xfrm>
          <a:prstGeom prst="rect">
            <a:avLst/>
          </a:prstGeom>
          <a:noFill/>
        </p:spPr>
        <p:txBody>
          <a:bodyPr wrap="square" rtlCol="0">
            <a:spAutoFit/>
          </a:bodyPr>
          <a:lstStyle/>
          <a:p>
            <a:r>
              <a:rPr lang="en-US" altLang="zh-CN" sz="4000" b="1" dirty="0">
                <a:solidFill>
                  <a:schemeClr val="bg1"/>
                </a:solidFill>
              </a:rPr>
              <a:t>Motivation</a:t>
            </a:r>
            <a:endParaRPr lang="zh-CN" altLang="en-US" sz="4000" b="1" dirty="0">
              <a:solidFill>
                <a:schemeClr val="bg1"/>
              </a:solidFill>
            </a:endParaRPr>
          </a:p>
        </p:txBody>
      </p:sp>
      <p:sp>
        <p:nvSpPr>
          <p:cNvPr id="3" name="文本框 2">
            <a:extLst>
              <a:ext uri="{FF2B5EF4-FFF2-40B4-BE49-F238E27FC236}">
                <a16:creationId xmlns:a16="http://schemas.microsoft.com/office/drawing/2014/main" id="{026C5534-ED9B-421B-8246-FB07635D3AA1}"/>
              </a:ext>
            </a:extLst>
          </p:cNvPr>
          <p:cNvSpPr txBox="1"/>
          <p:nvPr/>
        </p:nvSpPr>
        <p:spPr>
          <a:xfrm>
            <a:off x="263352" y="692697"/>
            <a:ext cx="11881320" cy="5201424"/>
          </a:xfrm>
          <a:prstGeom prst="rect">
            <a:avLst/>
          </a:prstGeom>
          <a:noFill/>
        </p:spPr>
        <p:txBody>
          <a:bodyPr wrap="square" rtlCol="0">
            <a:spAutoFit/>
          </a:bodyPr>
          <a:lstStyle/>
          <a:p>
            <a:pPr>
              <a:spcBef>
                <a:spcPts val="600"/>
              </a:spcBef>
            </a:pPr>
            <a:r>
              <a:rPr lang="en-US" altLang="zh-CN" sz="1600" b="1" dirty="0">
                <a:solidFill>
                  <a:schemeClr val="accent1">
                    <a:lumMod val="75000"/>
                  </a:schemeClr>
                </a:solidFill>
                <a:latin typeface="Arial" panose="020B0604020202020204" pitchFamily="34" charset="0"/>
                <a:cs typeface="Arial" panose="020B0604020202020204" pitchFamily="34" charset="0"/>
              </a:rPr>
              <a:t>Motivation</a:t>
            </a:r>
          </a:p>
          <a:p>
            <a:pPr marL="342900" indent="-342900">
              <a:spcBef>
                <a:spcPts val="600"/>
              </a:spcBef>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Wide-area and low-cost inventory, positioning and environmental perception are persistent demands for the industry.</a:t>
            </a:r>
          </a:p>
          <a:p>
            <a:pPr marL="342900" indent="-342900">
              <a:spcBef>
                <a:spcPts val="600"/>
              </a:spcBef>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Limitations of existing RFID technology to fulfill the requirement of industry:  </a:t>
            </a:r>
          </a:p>
          <a:p>
            <a:pPr marL="800080" lvl="1" indent="-342891">
              <a:spcBef>
                <a:spcPts val="600"/>
              </a:spcBef>
              <a:buFont typeface="Arial" panose="020B0604020202020204" pitchFamily="34" charset="0"/>
              <a:buChar char="•"/>
            </a:pPr>
            <a:r>
              <a:rPr lang="en-US" altLang="zh-CN" sz="1600" b="1" dirty="0">
                <a:latin typeface="Arial" panose="020B0604020202020204" pitchFamily="34" charset="0"/>
                <a:cs typeface="Arial" panose="020B0604020202020204" pitchFamily="34" charset="0"/>
              </a:rPr>
              <a:t>Bad coverage </a:t>
            </a:r>
            <a:r>
              <a:rPr lang="en-US" altLang="zh-CN" sz="1600" dirty="0">
                <a:latin typeface="Arial" panose="020B0604020202020204" pitchFamily="34" charset="0"/>
                <a:cs typeface="Arial" panose="020B0604020202020204" pitchFamily="34" charset="0"/>
              </a:rPr>
              <a:t>due to short transmission distance, 8~10m @36dBm</a:t>
            </a:r>
          </a:p>
          <a:p>
            <a:pPr marL="1257280" lvl="2" indent="-342891">
              <a:spcBef>
                <a:spcPts val="600"/>
              </a:spcBef>
              <a:buFont typeface="Arial" panose="020B0604020202020204" pitchFamily="34" charset="0"/>
              <a:buChar char="•"/>
            </a:pPr>
            <a:r>
              <a:rPr lang="en-US" altLang="zh-CN" sz="1600" b="1" dirty="0">
                <a:latin typeface="Arial" panose="020B0604020202020204" pitchFamily="34" charset="0"/>
                <a:cs typeface="Arial" panose="020B0604020202020204" pitchFamily="34" charset="0"/>
              </a:rPr>
              <a:t>Low reference sensitivity and High interference</a:t>
            </a:r>
            <a:r>
              <a:rPr lang="en-US" altLang="zh-CN" sz="1600" dirty="0">
                <a:latin typeface="Arial" panose="020B0604020202020204" pitchFamily="34" charset="0"/>
                <a:cs typeface="Arial" panose="020B0604020202020204" pitchFamily="34" charset="0"/>
              </a:rPr>
              <a:t> for both intra- and inter-reader</a:t>
            </a:r>
          </a:p>
          <a:p>
            <a:pPr marL="800080" lvl="1" indent="-342891">
              <a:spcBef>
                <a:spcPts val="600"/>
              </a:spcBef>
              <a:buFont typeface="Arial" panose="020B0604020202020204" pitchFamily="34" charset="0"/>
              <a:buChar char="•"/>
            </a:pPr>
            <a:r>
              <a:rPr lang="en-US" altLang="zh-CN" sz="1600" b="1" dirty="0">
                <a:latin typeface="Arial" panose="020B0604020202020204" pitchFamily="34" charset="0"/>
                <a:cs typeface="Arial" panose="020B0604020202020204" pitchFamily="34" charset="0"/>
              </a:rPr>
              <a:t>High cost</a:t>
            </a:r>
            <a:r>
              <a:rPr lang="en-US" altLang="zh-CN" sz="1600" dirty="0">
                <a:latin typeface="Arial" panose="020B0604020202020204" pitchFamily="34" charset="0"/>
                <a:cs typeface="Arial" panose="020B0604020202020204" pitchFamily="34" charset="0"/>
              </a:rPr>
              <a:t> due to deployment of massive RFID readers, &gt;10000</a:t>
            </a:r>
            <a:r>
              <a:rPr lang="zh-CN" altLang="en-US" sz="1600" dirty="0">
                <a:latin typeface="Arial" panose="020B0604020202020204" pitchFamily="34" charset="0"/>
                <a:cs typeface="Arial" panose="020B0604020202020204" pitchFamily="34" charset="0"/>
              </a:rPr>
              <a:t>￥</a:t>
            </a:r>
            <a:r>
              <a:rPr lang="en-US" altLang="zh-CN" sz="1600" dirty="0">
                <a:latin typeface="Arial" panose="020B0604020202020204" pitchFamily="34" charset="0"/>
                <a:cs typeface="Arial" panose="020B0604020202020204" pitchFamily="34" charset="0"/>
              </a:rPr>
              <a:t>/reader</a:t>
            </a:r>
            <a:endParaRPr lang="en-US" altLang="zh-CN" sz="1600" dirty="0">
              <a:solidFill>
                <a:srgbClr val="FF0000"/>
              </a:solidFill>
              <a:latin typeface="Arial" panose="020B0604020202020204" pitchFamily="34" charset="0"/>
              <a:cs typeface="Arial" panose="020B0604020202020204" pitchFamily="34" charset="0"/>
            </a:endParaRPr>
          </a:p>
          <a:p>
            <a:pPr marL="800080" lvl="1" indent="-342891">
              <a:spcBef>
                <a:spcPts val="600"/>
              </a:spcBef>
              <a:buFont typeface="Arial" panose="020B0604020202020204" pitchFamily="34" charset="0"/>
              <a:buChar char="•"/>
            </a:pPr>
            <a:r>
              <a:rPr lang="en-US" altLang="zh-CN" sz="1600" b="1" dirty="0">
                <a:latin typeface="Arial" panose="020B0604020202020204" pitchFamily="34" charset="0"/>
                <a:cs typeface="Arial" panose="020B0604020202020204" pitchFamily="34" charset="0"/>
              </a:rPr>
              <a:t>Not supporting positioning</a:t>
            </a:r>
          </a:p>
          <a:p>
            <a:pPr marL="342900" indent="-342900">
              <a:spcBef>
                <a:spcPts val="600"/>
              </a:spcBef>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Both operator and vertical costumers expects to deploy </a:t>
            </a:r>
            <a:r>
              <a:rPr lang="en-US" altLang="zh-CN" sz="1600" b="1" dirty="0">
                <a:latin typeface="Arial" panose="020B0604020202020204" pitchFamily="34" charset="0"/>
                <a:cs typeface="Arial" panose="020B0604020202020204" pitchFamily="34" charset="0"/>
              </a:rPr>
              <a:t>one network to fulfill all these 4 requirements</a:t>
            </a:r>
            <a:r>
              <a:rPr lang="en-US" altLang="zh-CN" sz="1600" dirty="0">
                <a:latin typeface="Arial" panose="020B0604020202020204" pitchFamily="34" charset="0"/>
                <a:cs typeface="Arial" panose="020B0604020202020204" pitchFamily="34" charset="0"/>
              </a:rPr>
              <a:t>, including communication, positioning, perception and PLC control</a:t>
            </a:r>
            <a:endParaRPr lang="en-US" altLang="zh-CN" sz="1600" b="1" dirty="0">
              <a:latin typeface="Arial" panose="020B0604020202020204" pitchFamily="34" charset="0"/>
              <a:cs typeface="Arial" panose="020B0604020202020204" pitchFamily="34" charset="0"/>
            </a:endParaRPr>
          </a:p>
          <a:p>
            <a:pPr>
              <a:spcBef>
                <a:spcPts val="600"/>
              </a:spcBef>
            </a:pPr>
            <a:r>
              <a:rPr lang="en-US" altLang="zh-CN" sz="1600" b="1" dirty="0">
                <a:solidFill>
                  <a:schemeClr val="accent1">
                    <a:lumMod val="75000"/>
                  </a:schemeClr>
                </a:solidFill>
                <a:latin typeface="Arial" panose="020B0604020202020204" pitchFamily="34" charset="0"/>
                <a:cs typeface="Arial" panose="020B0604020202020204" pitchFamily="34" charset="0"/>
              </a:rPr>
              <a:t>e-IoT device type</a:t>
            </a:r>
          </a:p>
          <a:p>
            <a:pPr marL="342900" indent="-342900">
              <a:spcBef>
                <a:spcPts val="600"/>
              </a:spcBef>
              <a:buFont typeface="Arial" panose="020B0604020202020204" pitchFamily="34" charset="0"/>
              <a:buChar char="•"/>
            </a:pPr>
            <a:r>
              <a:rPr lang="en-GB" altLang="zh-CN" sz="1600" kern="0" dirty="0">
                <a:latin typeface="Arial" panose="020B0604020202020204" pitchFamily="34" charset="0"/>
                <a:ea typeface="微软雅黑" panose="020B0503020204020204" pitchFamily="34" charset="-122"/>
                <a:cs typeface="Arial" panose="020B0604020202020204" pitchFamily="34" charset="0"/>
              </a:rPr>
              <a:t>This study targets for an IoT segment below the existing 3GPP LPWA IoT technologies, i.e., lower than NB-IoT, </a:t>
            </a:r>
            <a:r>
              <a:rPr lang="en-GB" altLang="zh-CN" sz="1600" kern="0" dirty="0" err="1">
                <a:latin typeface="Arial" panose="020B0604020202020204" pitchFamily="34" charset="0"/>
                <a:ea typeface="微软雅黑" panose="020B0503020204020204" pitchFamily="34" charset="-122"/>
                <a:cs typeface="Arial" panose="020B0604020202020204" pitchFamily="34" charset="0"/>
              </a:rPr>
              <a:t>eMTC</a:t>
            </a:r>
            <a:r>
              <a:rPr lang="en-GB" altLang="zh-CN" sz="1600" kern="0" dirty="0">
                <a:latin typeface="Arial" panose="020B0604020202020204" pitchFamily="34" charset="0"/>
                <a:ea typeface="微软雅黑" panose="020B0503020204020204" pitchFamily="34" charset="-122"/>
                <a:cs typeface="Arial" panose="020B0604020202020204" pitchFamily="34" charset="0"/>
              </a:rPr>
              <a:t>, </a:t>
            </a:r>
            <a:r>
              <a:rPr lang="en-GB" altLang="zh-CN" sz="1600" kern="0" dirty="0" err="1">
                <a:latin typeface="Arial" panose="020B0604020202020204" pitchFamily="34" charset="0"/>
                <a:ea typeface="微软雅黑" panose="020B0503020204020204" pitchFamily="34" charset="-122"/>
                <a:cs typeface="Arial" panose="020B0604020202020204" pitchFamily="34" charset="0"/>
              </a:rPr>
              <a:t>RedCap</a:t>
            </a:r>
            <a:r>
              <a:rPr lang="en-GB" altLang="zh-CN" sz="1600" kern="0" dirty="0">
                <a:latin typeface="Arial" panose="020B0604020202020204" pitchFamily="34" charset="0"/>
                <a:ea typeface="微软雅黑" panose="020B0503020204020204" pitchFamily="34" charset="-122"/>
                <a:cs typeface="Arial" panose="020B0604020202020204" pitchFamily="34" charset="0"/>
              </a:rPr>
              <a:t>, etc. Not aim to replace existing 3GPP LPWA technologies.</a:t>
            </a:r>
            <a:endParaRPr lang="zh-CN" altLang="en-US" sz="1600" b="1" dirty="0">
              <a:solidFill>
                <a:schemeClr val="accent1">
                  <a:lumMod val="75000"/>
                </a:schemeClr>
              </a:solidFill>
              <a:latin typeface="Arial" panose="020B0604020202020204" pitchFamily="34" charset="0"/>
              <a:cs typeface="Arial" panose="020B0604020202020204" pitchFamily="34" charset="0"/>
            </a:endParaRPr>
          </a:p>
          <a:p>
            <a:pPr marL="342900" indent="-342900">
              <a:spcBef>
                <a:spcPts val="600"/>
              </a:spcBef>
              <a:buFont typeface="Arial" panose="020B0604020202020204" pitchFamily="34" charset="0"/>
              <a:buChar char="•"/>
            </a:pPr>
            <a:r>
              <a:rPr lang="en-US" altLang="zh-CN" sz="1600" kern="0" dirty="0">
                <a:latin typeface="Arial" panose="020B0604020202020204" pitchFamily="34" charset="0"/>
                <a:ea typeface="微软雅黑" panose="020B0503020204020204" pitchFamily="34" charset="-122"/>
                <a:cs typeface="Arial" panose="020B0604020202020204" pitchFamily="34" charset="0"/>
              </a:rPr>
              <a:t>In terms of energy storage, the study assumes to support two kind of e-IoT devices </a:t>
            </a:r>
          </a:p>
          <a:p>
            <a:pPr marL="800100" lvl="1" indent="-342900">
              <a:spcBef>
                <a:spcPts val="600"/>
              </a:spcBef>
              <a:buFont typeface="Arial" panose="020B0604020202020204" pitchFamily="34" charset="0"/>
              <a:buChar char="•"/>
            </a:pPr>
            <a:r>
              <a:rPr lang="en-US" altLang="zh-CN" sz="1600" b="1" dirty="0">
                <a:latin typeface="Arial" panose="020B0604020202020204" pitchFamily="34" charset="0"/>
                <a:cs typeface="Arial" panose="020B0604020202020204" pitchFamily="34" charset="0"/>
              </a:rPr>
              <a:t>Pure </a:t>
            </a:r>
            <a:r>
              <a:rPr lang="en-US" altLang="zh-CN" sz="1600" b="1" dirty="0" err="1">
                <a:latin typeface="Arial" panose="020B0604020202020204" pitchFamily="34" charset="0"/>
                <a:cs typeface="Arial" panose="020B0604020202020204" pitchFamily="34" charset="0"/>
              </a:rPr>
              <a:t>batteryless</a:t>
            </a:r>
            <a:r>
              <a:rPr lang="en-US" altLang="zh-CN" sz="1600" b="1" dirty="0">
                <a:latin typeface="Arial" panose="020B0604020202020204" pitchFamily="34" charset="0"/>
                <a:cs typeface="Arial" panose="020B0604020202020204" pitchFamily="34" charset="0"/>
              </a:rPr>
              <a:t> devices with no energy storage </a:t>
            </a:r>
            <a:r>
              <a:rPr lang="en-US" altLang="zh-CN" sz="1600" dirty="0">
                <a:latin typeface="Arial" panose="020B0604020202020204" pitchFamily="34" charset="0"/>
                <a:cs typeface="Arial" panose="020B0604020202020204" pitchFamily="34" charset="0"/>
              </a:rPr>
              <a:t>capability at all, and completely dependent on the availability of the ambient source of energy it is harvesting</a:t>
            </a:r>
          </a:p>
          <a:p>
            <a:pPr marL="800080" lvl="1" indent="-342891">
              <a:spcBef>
                <a:spcPts val="600"/>
              </a:spcBef>
              <a:buFont typeface="Arial" panose="020B0604020202020204" pitchFamily="34" charset="0"/>
              <a:buChar char="•"/>
              <a:defRPr/>
            </a:pPr>
            <a:r>
              <a:rPr lang="en-US" altLang="zh-CN" sz="1600" b="1" dirty="0">
                <a:latin typeface="Arial" panose="020B0604020202020204" pitchFamily="34" charset="0"/>
                <a:cs typeface="Arial" panose="020B0604020202020204" pitchFamily="34" charset="0"/>
              </a:rPr>
              <a:t>Devices with energy storage capability </a:t>
            </a:r>
            <a:r>
              <a:rPr lang="en-US" altLang="zh-CN" sz="1600" dirty="0">
                <a:latin typeface="Arial" panose="020B0604020202020204" pitchFamily="34" charset="0"/>
                <a:cs typeface="Arial" panose="020B0604020202020204" pitchFamily="34" charset="0"/>
              </a:rPr>
              <a:t>(e.g. up to that available from ambient sources via energy harvesting) that do not need to be replaced or recharged manually, and which can manage short periods of ambient energy unavailability. </a:t>
            </a:r>
          </a:p>
        </p:txBody>
      </p:sp>
    </p:spTree>
    <p:extLst>
      <p:ext uri="{BB962C8B-B14F-4D97-AF65-F5344CB8AC3E}">
        <p14:creationId xmlns:p14="http://schemas.microsoft.com/office/powerpoint/2010/main" val="29472579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143E711-5AE3-401A-8439-5404292D244E}"/>
              </a:ext>
            </a:extLst>
          </p:cNvPr>
          <p:cNvSpPr txBox="1"/>
          <p:nvPr/>
        </p:nvSpPr>
        <p:spPr>
          <a:xfrm>
            <a:off x="47328" y="16868"/>
            <a:ext cx="9144000" cy="707886"/>
          </a:xfrm>
          <a:prstGeom prst="rect">
            <a:avLst/>
          </a:prstGeom>
          <a:noFill/>
        </p:spPr>
        <p:txBody>
          <a:bodyPr wrap="square" rtlCol="0">
            <a:spAutoFit/>
          </a:bodyPr>
          <a:lstStyle/>
          <a:p>
            <a:r>
              <a:rPr lang="en-US" altLang="zh-CN" sz="4000" b="1" dirty="0">
                <a:solidFill>
                  <a:schemeClr val="bg1"/>
                </a:solidFill>
              </a:rPr>
              <a:t>Use cases</a:t>
            </a:r>
            <a:endParaRPr lang="zh-CN" altLang="en-US" sz="4000" b="1" dirty="0">
              <a:solidFill>
                <a:schemeClr val="bg1"/>
              </a:solidFill>
            </a:endParaRPr>
          </a:p>
        </p:txBody>
      </p:sp>
      <p:pic>
        <p:nvPicPr>
          <p:cNvPr id="11" name="图片 10">
            <a:extLst>
              <a:ext uri="{FF2B5EF4-FFF2-40B4-BE49-F238E27FC236}">
                <a16:creationId xmlns:a16="http://schemas.microsoft.com/office/drawing/2014/main" id="{28C7D789-84EE-4241-87AE-B4A02DCBBF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463" r="39059"/>
          <a:stretch/>
        </p:blipFill>
        <p:spPr>
          <a:xfrm>
            <a:off x="790800" y="1572160"/>
            <a:ext cx="1726128" cy="3960439"/>
          </a:xfrm>
          <a:prstGeom prst="rect">
            <a:avLst/>
          </a:prstGeom>
        </p:spPr>
      </p:pic>
      <p:pic>
        <p:nvPicPr>
          <p:cNvPr id="13" name="图片 12">
            <a:extLst>
              <a:ext uri="{FF2B5EF4-FFF2-40B4-BE49-F238E27FC236}">
                <a16:creationId xmlns:a16="http://schemas.microsoft.com/office/drawing/2014/main" id="{F7A8A78D-3907-473C-9050-A39265BC661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2727" r="34584"/>
          <a:stretch/>
        </p:blipFill>
        <p:spPr>
          <a:xfrm>
            <a:off x="2580592" y="1571785"/>
            <a:ext cx="1726129" cy="3960439"/>
          </a:xfrm>
          <a:prstGeom prst="rect">
            <a:avLst/>
          </a:prstGeom>
        </p:spPr>
      </p:pic>
      <p:pic>
        <p:nvPicPr>
          <p:cNvPr id="19" name="图片 18">
            <a:extLst>
              <a:ext uri="{FF2B5EF4-FFF2-40B4-BE49-F238E27FC236}">
                <a16:creationId xmlns:a16="http://schemas.microsoft.com/office/drawing/2014/main" id="{E5884555-DE0A-4601-9310-5507E46442E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0944" r="20944"/>
          <a:stretch/>
        </p:blipFill>
        <p:spPr>
          <a:xfrm>
            <a:off x="6157368" y="1567593"/>
            <a:ext cx="1726130" cy="3960439"/>
          </a:xfrm>
          <a:prstGeom prst="rect">
            <a:avLst/>
          </a:prstGeom>
        </p:spPr>
      </p:pic>
      <p:pic>
        <p:nvPicPr>
          <p:cNvPr id="21" name="图片 20">
            <a:extLst>
              <a:ext uri="{FF2B5EF4-FFF2-40B4-BE49-F238E27FC236}">
                <a16:creationId xmlns:a16="http://schemas.microsoft.com/office/drawing/2014/main" id="{73E5E560-118F-4D65-9BFD-697218ACCAC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5142" r="19376"/>
          <a:stretch/>
        </p:blipFill>
        <p:spPr>
          <a:xfrm>
            <a:off x="4368980" y="1568357"/>
            <a:ext cx="1726128" cy="3960439"/>
          </a:xfrm>
          <a:prstGeom prst="rect">
            <a:avLst/>
          </a:prstGeom>
        </p:spPr>
      </p:pic>
      <p:pic>
        <p:nvPicPr>
          <p:cNvPr id="23" name="图片 22">
            <a:extLst>
              <a:ext uri="{FF2B5EF4-FFF2-40B4-BE49-F238E27FC236}">
                <a16:creationId xmlns:a16="http://schemas.microsoft.com/office/drawing/2014/main" id="{62B95D2D-E3B6-44D3-A398-815BB63E0B2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6879" r="26242"/>
          <a:stretch/>
        </p:blipFill>
        <p:spPr>
          <a:xfrm>
            <a:off x="7947596" y="1568049"/>
            <a:ext cx="1726128" cy="3959983"/>
          </a:xfrm>
          <a:prstGeom prst="rect">
            <a:avLst/>
          </a:prstGeom>
        </p:spPr>
      </p:pic>
      <p:graphicFrame>
        <p:nvGraphicFramePr>
          <p:cNvPr id="31" name="表格 31">
            <a:extLst>
              <a:ext uri="{FF2B5EF4-FFF2-40B4-BE49-F238E27FC236}">
                <a16:creationId xmlns:a16="http://schemas.microsoft.com/office/drawing/2014/main" id="{D0816E62-FD1F-4B31-8390-BFB96DA766AD}"/>
              </a:ext>
            </a:extLst>
          </p:cNvPr>
          <p:cNvGraphicFramePr>
            <a:graphicFrameLocks noGrp="1"/>
          </p:cNvGraphicFramePr>
          <p:nvPr>
            <p:extLst>
              <p:ext uri="{D42A27DB-BD31-4B8C-83A1-F6EECF244321}">
                <p14:modId xmlns:p14="http://schemas.microsoft.com/office/powerpoint/2010/main" val="3157207735"/>
              </p:ext>
            </p:extLst>
          </p:nvPr>
        </p:nvGraphicFramePr>
        <p:xfrm>
          <a:off x="790582" y="1196752"/>
          <a:ext cx="8882925" cy="370840"/>
        </p:xfrm>
        <a:graphic>
          <a:graphicData uri="http://schemas.openxmlformats.org/drawingml/2006/table">
            <a:tbl>
              <a:tblPr firstRow="1" bandRow="1">
                <a:tableStyleId>{5C22544A-7EE6-4342-B048-85BDC9FD1C3A}</a:tableStyleId>
              </a:tblPr>
              <a:tblGrid>
                <a:gridCol w="1776585">
                  <a:extLst>
                    <a:ext uri="{9D8B030D-6E8A-4147-A177-3AD203B41FA5}">
                      <a16:colId xmlns:a16="http://schemas.microsoft.com/office/drawing/2014/main" val="2905986608"/>
                    </a:ext>
                  </a:extLst>
                </a:gridCol>
                <a:gridCol w="1776585">
                  <a:extLst>
                    <a:ext uri="{9D8B030D-6E8A-4147-A177-3AD203B41FA5}">
                      <a16:colId xmlns:a16="http://schemas.microsoft.com/office/drawing/2014/main" val="1671943486"/>
                    </a:ext>
                  </a:extLst>
                </a:gridCol>
                <a:gridCol w="1776585">
                  <a:extLst>
                    <a:ext uri="{9D8B030D-6E8A-4147-A177-3AD203B41FA5}">
                      <a16:colId xmlns:a16="http://schemas.microsoft.com/office/drawing/2014/main" val="1895465902"/>
                    </a:ext>
                  </a:extLst>
                </a:gridCol>
                <a:gridCol w="1776585">
                  <a:extLst>
                    <a:ext uri="{9D8B030D-6E8A-4147-A177-3AD203B41FA5}">
                      <a16:colId xmlns:a16="http://schemas.microsoft.com/office/drawing/2014/main" val="1607545443"/>
                    </a:ext>
                  </a:extLst>
                </a:gridCol>
                <a:gridCol w="1776585">
                  <a:extLst>
                    <a:ext uri="{9D8B030D-6E8A-4147-A177-3AD203B41FA5}">
                      <a16:colId xmlns:a16="http://schemas.microsoft.com/office/drawing/2014/main" val="2032133518"/>
                    </a:ext>
                  </a:extLst>
                </a:gridCol>
              </a:tblGrid>
              <a:tr h="370840">
                <a:tc>
                  <a:txBody>
                    <a:bodyPr/>
                    <a:lstStyle/>
                    <a:p>
                      <a:pPr algn="ctr"/>
                      <a:r>
                        <a:rPr lang="en-US" altLang="zh-CN" dirty="0"/>
                        <a:t>Manufacturing</a:t>
                      </a:r>
                      <a:endParaRPr lang="zh-CN" altLang="en-US" dirty="0"/>
                    </a:p>
                  </a:txBody>
                  <a:tcPr anchor="ctr"/>
                </a:tc>
                <a:tc>
                  <a:txBody>
                    <a:bodyPr/>
                    <a:lstStyle/>
                    <a:p>
                      <a:pPr algn="ctr"/>
                      <a:r>
                        <a:rPr lang="en-US" altLang="zh-CN" dirty="0"/>
                        <a:t>Electricity </a:t>
                      </a:r>
                      <a:endParaRPr lang="zh-CN" altLang="en-US" dirty="0"/>
                    </a:p>
                  </a:txBody>
                  <a:tcPr anchor="ctr"/>
                </a:tc>
                <a:tc>
                  <a:txBody>
                    <a:bodyPr/>
                    <a:lstStyle/>
                    <a:p>
                      <a:pPr algn="ctr"/>
                      <a:r>
                        <a:rPr lang="en-US" altLang="zh-CN" dirty="0"/>
                        <a:t>Medical</a:t>
                      </a:r>
                      <a:endParaRPr lang="zh-CN" altLang="en-US" dirty="0"/>
                    </a:p>
                  </a:txBody>
                  <a:tcPr anchor="ctr"/>
                </a:tc>
                <a:tc>
                  <a:txBody>
                    <a:bodyPr/>
                    <a:lstStyle/>
                    <a:p>
                      <a:pPr algn="ctr"/>
                      <a:r>
                        <a:rPr lang="en-US" altLang="zh-CN" dirty="0"/>
                        <a:t>Husbandry</a:t>
                      </a:r>
                      <a:endParaRPr lang="zh-CN" altLang="en-US" dirty="0"/>
                    </a:p>
                  </a:txBody>
                  <a:tcPr anchor="ctr"/>
                </a:tc>
                <a:tc>
                  <a:txBody>
                    <a:bodyPr/>
                    <a:lstStyle/>
                    <a:p>
                      <a:pPr algn="ctr"/>
                      <a:r>
                        <a:rPr lang="en-US" altLang="zh-CN" dirty="0"/>
                        <a:t>Logistics</a:t>
                      </a:r>
                      <a:endParaRPr lang="zh-CN" altLang="en-US" dirty="0"/>
                    </a:p>
                  </a:txBody>
                  <a:tcPr anchor="ctr"/>
                </a:tc>
                <a:extLst>
                  <a:ext uri="{0D108BD9-81ED-4DB2-BD59-A6C34878D82A}">
                    <a16:rowId xmlns:a16="http://schemas.microsoft.com/office/drawing/2014/main" val="2914328817"/>
                  </a:ext>
                </a:extLst>
              </a:tr>
            </a:tbl>
          </a:graphicData>
        </a:graphic>
      </p:graphicFrame>
      <p:graphicFrame>
        <p:nvGraphicFramePr>
          <p:cNvPr id="32" name="表格 32">
            <a:extLst>
              <a:ext uri="{FF2B5EF4-FFF2-40B4-BE49-F238E27FC236}">
                <a16:creationId xmlns:a16="http://schemas.microsoft.com/office/drawing/2014/main" id="{6407738E-9766-46F8-98AD-DA3F88449672}"/>
              </a:ext>
            </a:extLst>
          </p:cNvPr>
          <p:cNvGraphicFramePr>
            <a:graphicFrameLocks noGrp="1"/>
          </p:cNvGraphicFramePr>
          <p:nvPr>
            <p:extLst>
              <p:ext uri="{D42A27DB-BD31-4B8C-83A1-F6EECF244321}">
                <p14:modId xmlns:p14="http://schemas.microsoft.com/office/powerpoint/2010/main" val="3512719591"/>
              </p:ext>
            </p:extLst>
          </p:nvPr>
        </p:nvGraphicFramePr>
        <p:xfrm>
          <a:off x="783716" y="5562453"/>
          <a:ext cx="10688424" cy="905875"/>
        </p:xfrm>
        <a:graphic>
          <a:graphicData uri="http://schemas.openxmlformats.org/drawingml/2006/table">
            <a:tbl>
              <a:tblPr firstRow="1" bandRow="1">
                <a:tableStyleId>{69CF1AB2-1976-4502-BF36-3FF5EA218861}</a:tableStyleId>
              </a:tblPr>
              <a:tblGrid>
                <a:gridCol w="1781404">
                  <a:extLst>
                    <a:ext uri="{9D8B030D-6E8A-4147-A177-3AD203B41FA5}">
                      <a16:colId xmlns:a16="http://schemas.microsoft.com/office/drawing/2014/main" val="738244463"/>
                    </a:ext>
                  </a:extLst>
                </a:gridCol>
                <a:gridCol w="1781404">
                  <a:extLst>
                    <a:ext uri="{9D8B030D-6E8A-4147-A177-3AD203B41FA5}">
                      <a16:colId xmlns:a16="http://schemas.microsoft.com/office/drawing/2014/main" val="2223101394"/>
                    </a:ext>
                  </a:extLst>
                </a:gridCol>
                <a:gridCol w="1781404">
                  <a:extLst>
                    <a:ext uri="{9D8B030D-6E8A-4147-A177-3AD203B41FA5}">
                      <a16:colId xmlns:a16="http://schemas.microsoft.com/office/drawing/2014/main" val="1526372920"/>
                    </a:ext>
                  </a:extLst>
                </a:gridCol>
                <a:gridCol w="1781404">
                  <a:extLst>
                    <a:ext uri="{9D8B030D-6E8A-4147-A177-3AD203B41FA5}">
                      <a16:colId xmlns:a16="http://schemas.microsoft.com/office/drawing/2014/main" val="2723423716"/>
                    </a:ext>
                  </a:extLst>
                </a:gridCol>
                <a:gridCol w="1781404">
                  <a:extLst>
                    <a:ext uri="{9D8B030D-6E8A-4147-A177-3AD203B41FA5}">
                      <a16:colId xmlns:a16="http://schemas.microsoft.com/office/drawing/2014/main" val="2211932813"/>
                    </a:ext>
                  </a:extLst>
                </a:gridCol>
                <a:gridCol w="1781404">
                  <a:extLst>
                    <a:ext uri="{9D8B030D-6E8A-4147-A177-3AD203B41FA5}">
                      <a16:colId xmlns:a16="http://schemas.microsoft.com/office/drawing/2014/main" val="692680652"/>
                    </a:ext>
                  </a:extLst>
                </a:gridCol>
              </a:tblGrid>
              <a:tr h="905875">
                <a:tc>
                  <a:txBody>
                    <a:bodyPr/>
                    <a:lstStyle/>
                    <a:p>
                      <a:pPr algn="ctr"/>
                      <a:r>
                        <a:rPr lang="en-US" altLang="zh-CN" sz="1400" b="0" dirty="0">
                          <a:solidFill>
                            <a:schemeClr val="accent1">
                              <a:lumMod val="75000"/>
                            </a:schemeClr>
                          </a:solidFill>
                        </a:rPr>
                        <a:t>Inventory check</a:t>
                      </a:r>
                    </a:p>
                    <a:p>
                      <a:pPr algn="ctr"/>
                      <a:r>
                        <a:rPr lang="en-US" altLang="zh-CN" sz="1400" b="0" dirty="0">
                          <a:solidFill>
                            <a:schemeClr val="accent1">
                              <a:lumMod val="75000"/>
                            </a:schemeClr>
                          </a:solidFill>
                        </a:rPr>
                        <a:t>Product positioning</a:t>
                      </a:r>
                    </a:p>
                    <a:p>
                      <a:pPr algn="ctr"/>
                      <a:r>
                        <a:rPr lang="en-US" altLang="zh-CN" sz="1400" b="0" dirty="0">
                          <a:solidFill>
                            <a:schemeClr val="accent1">
                              <a:lumMod val="75000"/>
                            </a:schemeClr>
                          </a:solidFill>
                        </a:rPr>
                        <a:t>Disaster prevention </a:t>
                      </a:r>
                    </a:p>
                  </a:txBody>
                  <a:tcPr anchor="ctr"/>
                </a:tc>
                <a:tc>
                  <a:txBody>
                    <a:bodyPr/>
                    <a:lstStyle/>
                    <a:p>
                      <a:pPr algn="ctr"/>
                      <a:r>
                        <a:rPr lang="en-US" altLang="zh-CN" sz="1400" b="0" dirty="0">
                          <a:solidFill>
                            <a:schemeClr val="accent1">
                              <a:lumMod val="75000"/>
                            </a:schemeClr>
                          </a:solidFill>
                        </a:rPr>
                        <a:t>Disaster prevention</a:t>
                      </a:r>
                    </a:p>
                    <a:p>
                      <a:pPr algn="ctr"/>
                      <a:r>
                        <a:rPr lang="en-US" altLang="zh-CN" sz="1400" b="0" dirty="0">
                          <a:solidFill>
                            <a:schemeClr val="accent1">
                              <a:lumMod val="75000"/>
                            </a:schemeClr>
                          </a:solidFill>
                        </a:rPr>
                        <a:t>Device monitoring </a:t>
                      </a:r>
                    </a:p>
                  </a:txBody>
                  <a:tcPr anchor="ctr"/>
                </a:tc>
                <a:tc>
                  <a:txBody>
                    <a:bodyPr/>
                    <a:lstStyle/>
                    <a:p>
                      <a:pPr algn="ctr"/>
                      <a:r>
                        <a:rPr lang="en-US" altLang="zh-CN" sz="1400" b="0" dirty="0">
                          <a:solidFill>
                            <a:schemeClr val="accent1">
                              <a:lumMod val="75000"/>
                            </a:schemeClr>
                          </a:solidFill>
                        </a:rPr>
                        <a:t>Medicine monitoring,</a:t>
                      </a:r>
                    </a:p>
                    <a:p>
                      <a:pPr algn="ctr"/>
                      <a:r>
                        <a:rPr lang="en-US" altLang="zh-CN" sz="1400" b="0" dirty="0">
                          <a:solidFill>
                            <a:schemeClr val="accent1">
                              <a:lumMod val="75000"/>
                            </a:schemeClr>
                          </a:solidFill>
                        </a:rPr>
                        <a:t>Health monitoring e.g., heart, SpO2</a:t>
                      </a:r>
                    </a:p>
                  </a:txBody>
                  <a:tcPr anchor="ctr"/>
                </a:tc>
                <a:tc>
                  <a:txBody>
                    <a:bodyPr/>
                    <a:lstStyle/>
                    <a:p>
                      <a:pPr algn="ctr"/>
                      <a:r>
                        <a:rPr lang="en-US" altLang="zh-CN" sz="1400" b="0" dirty="0">
                          <a:solidFill>
                            <a:schemeClr val="accent1">
                              <a:lumMod val="75000"/>
                            </a:schemeClr>
                          </a:solidFill>
                        </a:rPr>
                        <a:t>Livestock inventor, monitor and positioning</a:t>
                      </a:r>
                    </a:p>
                  </a:txBody>
                  <a:tcPr anchor="ctr"/>
                </a:tc>
                <a:tc>
                  <a:txBody>
                    <a:bodyPr/>
                    <a:lstStyle/>
                    <a:p>
                      <a:pPr algn="ctr"/>
                      <a:r>
                        <a:rPr lang="en-US" altLang="zh-CN" sz="1400" b="0" dirty="0">
                          <a:solidFill>
                            <a:schemeClr val="accent1">
                              <a:lumMod val="75000"/>
                            </a:schemeClr>
                          </a:solidFill>
                        </a:rPr>
                        <a:t>Product tracking</a:t>
                      </a:r>
                    </a:p>
                    <a:p>
                      <a:pPr algn="ctr"/>
                      <a:r>
                        <a:rPr lang="en-US" altLang="zh-CN" sz="1400" b="0" dirty="0">
                          <a:solidFill>
                            <a:schemeClr val="accent1">
                              <a:lumMod val="75000"/>
                            </a:schemeClr>
                          </a:solidFill>
                        </a:rPr>
                        <a:t>Product positioning</a:t>
                      </a:r>
                    </a:p>
                  </a:txBody>
                  <a:tcPr anchor="ctr"/>
                </a:tc>
                <a:tc>
                  <a:txBody>
                    <a:bodyPr/>
                    <a:lstStyle/>
                    <a:p>
                      <a:pPr algn="ctr"/>
                      <a:r>
                        <a:rPr lang="en-US" altLang="zh-CN" sz="1400" b="0" dirty="0">
                          <a:solidFill>
                            <a:schemeClr val="accent1">
                              <a:lumMod val="75000"/>
                            </a:schemeClr>
                          </a:solidFill>
                        </a:rPr>
                        <a:t>Smart home, industry control </a:t>
                      </a:r>
                    </a:p>
                  </a:txBody>
                  <a:tcPr anchor="ctr"/>
                </a:tc>
                <a:extLst>
                  <a:ext uri="{0D108BD9-81ED-4DB2-BD59-A6C34878D82A}">
                    <a16:rowId xmlns:a16="http://schemas.microsoft.com/office/drawing/2014/main" val="2710958481"/>
                  </a:ext>
                </a:extLst>
              </a:tr>
            </a:tbl>
          </a:graphicData>
        </a:graphic>
      </p:graphicFrame>
      <p:sp>
        <p:nvSpPr>
          <p:cNvPr id="3" name="文本框 2">
            <a:extLst>
              <a:ext uri="{FF2B5EF4-FFF2-40B4-BE49-F238E27FC236}">
                <a16:creationId xmlns:a16="http://schemas.microsoft.com/office/drawing/2014/main" id="{1C5C4ACA-6E22-46F5-B309-A6DADAA432BF}"/>
              </a:ext>
            </a:extLst>
          </p:cNvPr>
          <p:cNvSpPr txBox="1"/>
          <p:nvPr/>
        </p:nvSpPr>
        <p:spPr>
          <a:xfrm>
            <a:off x="790582" y="694438"/>
            <a:ext cx="10688424" cy="369332"/>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altLang="zh-CN" b="1" dirty="0"/>
              <a:t>e-IoT has a wide range of use cases for manufacturing, electricity, medical, husbandry and logistics.</a:t>
            </a:r>
          </a:p>
        </p:txBody>
      </p:sp>
      <p:sp>
        <p:nvSpPr>
          <p:cNvPr id="4" name="矩形 3">
            <a:extLst>
              <a:ext uri="{FF2B5EF4-FFF2-40B4-BE49-F238E27FC236}">
                <a16:creationId xmlns:a16="http://schemas.microsoft.com/office/drawing/2014/main" id="{366B4E02-3088-3869-1A57-4150EEB1358D}"/>
              </a:ext>
            </a:extLst>
          </p:cNvPr>
          <p:cNvSpPr/>
          <p:nvPr/>
        </p:nvSpPr>
        <p:spPr>
          <a:xfrm>
            <a:off x="9682132" y="1201291"/>
            <a:ext cx="1790008" cy="344102"/>
          </a:xfrm>
          <a:prstGeom prst="rect">
            <a:avLst/>
          </a:prstGeom>
          <a:solidFill>
            <a:schemeClr val="accent1"/>
          </a:solidFill>
        </p:spPr>
        <p:style>
          <a:lnRef idx="1">
            <a:schemeClr val="accent3"/>
          </a:lnRef>
          <a:fillRef idx="3">
            <a:schemeClr val="accent3"/>
          </a:fillRef>
          <a:effectRef idx="2">
            <a:schemeClr val="accent3"/>
          </a:effectRef>
          <a:fontRef idx="minor">
            <a:schemeClr val="lt1"/>
          </a:fontRef>
        </p:style>
        <p:txBody>
          <a:bodyPr rtlCol="0" anchor="ctr"/>
          <a:lstStyle/>
          <a:p>
            <a:pPr algn="ctr" defTabSz="914400"/>
            <a:r>
              <a:rPr lang="en-US" altLang="zh-CN" b="1" dirty="0"/>
              <a:t>Activator </a:t>
            </a:r>
            <a:endParaRPr lang="zh-CN" altLang="en-US" b="1" dirty="0"/>
          </a:p>
        </p:txBody>
      </p:sp>
      <p:pic>
        <p:nvPicPr>
          <p:cNvPr id="8" name="图片 7">
            <a:extLst>
              <a:ext uri="{FF2B5EF4-FFF2-40B4-BE49-F238E27FC236}">
                <a16:creationId xmlns:a16="http://schemas.microsoft.com/office/drawing/2014/main" id="{8C492935-607A-D30A-4141-C62682C48902}"/>
              </a:ext>
            </a:extLst>
          </p:cNvPr>
          <p:cNvPicPr>
            <a:picLocks noChangeAspect="1"/>
          </p:cNvPicPr>
          <p:nvPr/>
        </p:nvPicPr>
        <p:blipFill rotWithShape="1">
          <a:blip r:embed="rId8">
            <a:extLst>
              <a:ext uri="{28A0092B-C50C-407E-A947-70E740481C1C}">
                <a14:useLocalDpi xmlns:a14="http://schemas.microsoft.com/office/drawing/2010/main" val="0"/>
              </a:ext>
            </a:extLst>
          </a:blip>
          <a:srcRect l="14368" t="10222" r="32234"/>
          <a:stretch/>
        </p:blipFill>
        <p:spPr>
          <a:xfrm>
            <a:off x="9706951" y="1575247"/>
            <a:ext cx="1772055" cy="3956976"/>
          </a:xfrm>
          <a:prstGeom prst="rect">
            <a:avLst/>
          </a:prstGeom>
        </p:spPr>
      </p:pic>
    </p:spTree>
    <p:extLst>
      <p:ext uri="{BB962C8B-B14F-4D97-AF65-F5344CB8AC3E}">
        <p14:creationId xmlns:p14="http://schemas.microsoft.com/office/powerpoint/2010/main" val="22226702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48176B0-6150-4303-B29B-E7F1AF5AE3EE}"/>
              </a:ext>
            </a:extLst>
          </p:cNvPr>
          <p:cNvSpPr txBox="1"/>
          <p:nvPr/>
        </p:nvSpPr>
        <p:spPr>
          <a:xfrm>
            <a:off x="119336" y="11005"/>
            <a:ext cx="9144000" cy="707886"/>
          </a:xfrm>
          <a:prstGeom prst="rect">
            <a:avLst/>
          </a:prstGeom>
          <a:noFill/>
        </p:spPr>
        <p:txBody>
          <a:bodyPr wrap="square" rtlCol="0">
            <a:spAutoFit/>
          </a:bodyPr>
          <a:lstStyle/>
          <a:p>
            <a:r>
              <a:rPr lang="en-US" altLang="zh-CN" sz="4000" b="1" dirty="0">
                <a:solidFill>
                  <a:schemeClr val="bg1"/>
                </a:solidFill>
              </a:rPr>
              <a:t>Requirements for the use cases</a:t>
            </a:r>
            <a:endParaRPr lang="zh-CN" altLang="en-US" sz="4000" b="1" dirty="0">
              <a:solidFill>
                <a:schemeClr val="bg1"/>
              </a:solidFill>
            </a:endParaRPr>
          </a:p>
        </p:txBody>
      </p:sp>
      <p:graphicFrame>
        <p:nvGraphicFramePr>
          <p:cNvPr id="4" name="表格 4">
            <a:extLst>
              <a:ext uri="{FF2B5EF4-FFF2-40B4-BE49-F238E27FC236}">
                <a16:creationId xmlns:a16="http://schemas.microsoft.com/office/drawing/2014/main" id="{9EE45B7A-1956-4FDB-8A22-4D870C097BEF}"/>
              </a:ext>
            </a:extLst>
          </p:cNvPr>
          <p:cNvGraphicFramePr>
            <a:graphicFrameLocks noGrp="1"/>
          </p:cNvGraphicFramePr>
          <p:nvPr>
            <p:extLst>
              <p:ext uri="{D42A27DB-BD31-4B8C-83A1-F6EECF244321}">
                <p14:modId xmlns:p14="http://schemas.microsoft.com/office/powerpoint/2010/main" val="2043330024"/>
              </p:ext>
            </p:extLst>
          </p:nvPr>
        </p:nvGraphicFramePr>
        <p:xfrm>
          <a:off x="335360" y="1412776"/>
          <a:ext cx="11521280" cy="5392873"/>
        </p:xfrm>
        <a:graphic>
          <a:graphicData uri="http://schemas.openxmlformats.org/drawingml/2006/table">
            <a:tbl>
              <a:tblPr firstRow="1" bandRow="1">
                <a:tableStyleId>{5C22544A-7EE6-4342-B048-85BDC9FD1C3A}</a:tableStyleId>
              </a:tblPr>
              <a:tblGrid>
                <a:gridCol w="1264530">
                  <a:extLst>
                    <a:ext uri="{9D8B030D-6E8A-4147-A177-3AD203B41FA5}">
                      <a16:colId xmlns:a16="http://schemas.microsoft.com/office/drawing/2014/main" val="3565635819"/>
                    </a:ext>
                  </a:extLst>
                </a:gridCol>
                <a:gridCol w="2287863">
                  <a:extLst>
                    <a:ext uri="{9D8B030D-6E8A-4147-A177-3AD203B41FA5}">
                      <a16:colId xmlns:a16="http://schemas.microsoft.com/office/drawing/2014/main" val="2463904831"/>
                    </a:ext>
                  </a:extLst>
                </a:gridCol>
                <a:gridCol w="1927239">
                  <a:extLst>
                    <a:ext uri="{9D8B030D-6E8A-4147-A177-3AD203B41FA5}">
                      <a16:colId xmlns:a16="http://schemas.microsoft.com/office/drawing/2014/main" val="4195466009"/>
                    </a:ext>
                  </a:extLst>
                </a:gridCol>
                <a:gridCol w="3746758">
                  <a:extLst>
                    <a:ext uri="{9D8B030D-6E8A-4147-A177-3AD203B41FA5}">
                      <a16:colId xmlns:a16="http://schemas.microsoft.com/office/drawing/2014/main" val="2324377521"/>
                    </a:ext>
                  </a:extLst>
                </a:gridCol>
                <a:gridCol w="2294890">
                  <a:extLst>
                    <a:ext uri="{9D8B030D-6E8A-4147-A177-3AD203B41FA5}">
                      <a16:colId xmlns:a16="http://schemas.microsoft.com/office/drawing/2014/main" val="3181388664"/>
                    </a:ext>
                  </a:extLst>
                </a:gridCol>
              </a:tblGrid>
              <a:tr h="720080">
                <a:tc>
                  <a:txBody>
                    <a:bodyPr/>
                    <a:lstStyle/>
                    <a:p>
                      <a:pPr algn="l">
                        <a:spcBef>
                          <a:spcPts val="600"/>
                        </a:spcBef>
                      </a:pPr>
                      <a:r>
                        <a:rPr lang="en-US" altLang="zh-CN" sz="1800" dirty="0"/>
                        <a:t>Target Industry</a:t>
                      </a:r>
                    </a:p>
                  </a:txBody>
                  <a:tcPr anchor="ctr"/>
                </a:tc>
                <a:tc>
                  <a:txBody>
                    <a:bodyPr/>
                    <a:lstStyle/>
                    <a:p>
                      <a:pPr algn="l">
                        <a:spcBef>
                          <a:spcPts val="600"/>
                        </a:spcBef>
                      </a:pPr>
                      <a:r>
                        <a:rPr lang="en-US" altLang="zh-CN" sz="1800" dirty="0"/>
                        <a:t>Target Use Case </a:t>
                      </a:r>
                      <a:endParaRPr lang="zh-CN" altLang="en-US" sz="1800" dirty="0"/>
                    </a:p>
                  </a:txBody>
                  <a:tcPr anchor="ctr"/>
                </a:tc>
                <a:tc>
                  <a: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altLang="zh-CN" sz="1800" dirty="0"/>
                        <a:t>User Requirement</a:t>
                      </a:r>
                      <a:endParaRPr lang="zh-CN" altLang="en-US" sz="1800" dirty="0"/>
                    </a:p>
                  </a:txBody>
                  <a:tcPr anchor="ctr"/>
                </a:tc>
                <a:tc>
                  <a:txBody>
                    <a:bodyPr/>
                    <a:lstStyle/>
                    <a:p>
                      <a:pPr algn="l">
                        <a:spcBef>
                          <a:spcPts val="600"/>
                        </a:spcBef>
                      </a:pPr>
                      <a:r>
                        <a:rPr lang="en-US" altLang="zh-CN" sz="1800" dirty="0"/>
                        <a:t>Technical Requirement</a:t>
                      </a:r>
                      <a:endParaRPr lang="zh-CN" altLang="en-US" sz="1800" dirty="0"/>
                    </a:p>
                  </a:txBody>
                  <a:tcPr anchor="ctr"/>
                </a:tc>
                <a:tc>
                  <a: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altLang="zh-CN" sz="1800" dirty="0"/>
                        <a:t>e-IoT Tag capability</a:t>
                      </a:r>
                      <a:endParaRPr lang="zh-CN" altLang="en-US" sz="1800" dirty="0"/>
                    </a:p>
                  </a:txBody>
                  <a:tcPr anchor="ctr"/>
                </a:tc>
                <a:extLst>
                  <a:ext uri="{0D108BD9-81ED-4DB2-BD59-A6C34878D82A}">
                    <a16:rowId xmlns:a16="http://schemas.microsoft.com/office/drawing/2014/main" val="2098221341"/>
                  </a:ext>
                </a:extLst>
              </a:tr>
              <a:tr h="666558">
                <a:tc rowSpan="2">
                  <a:txBody>
                    <a:bodyPr/>
                    <a:lstStyle/>
                    <a:p>
                      <a:pPr algn="l">
                        <a:spcBef>
                          <a:spcPts val="0"/>
                        </a:spcBef>
                        <a:spcAft>
                          <a:spcPts val="0"/>
                        </a:spcAft>
                      </a:pPr>
                      <a:r>
                        <a:rPr lang="en-US" altLang="zh-CN" sz="1400" dirty="0"/>
                        <a:t>Manufacturing</a:t>
                      </a:r>
                      <a:endParaRPr lang="zh-CN" altLang="en-US" sz="1400" dirty="0">
                        <a:latin typeface="+mn-lt"/>
                      </a:endParaRPr>
                    </a:p>
                  </a:txBody>
                  <a:tcPr anchor="ctr"/>
                </a:tc>
                <a:tc>
                  <a:txBody>
                    <a:bodyPr/>
                    <a:lstStyle/>
                    <a:p>
                      <a:pPr algn="l">
                        <a:spcBef>
                          <a:spcPts val="0"/>
                        </a:spcBef>
                        <a:spcAft>
                          <a:spcPts val="0"/>
                        </a:spcAft>
                      </a:pPr>
                      <a:r>
                        <a:rPr lang="en-US" altLang="zh-CN" sz="1400" dirty="0"/>
                        <a:t>Indoor inventory</a:t>
                      </a:r>
                      <a:endParaRPr lang="zh-CN" altLang="en-US" sz="1400" dirty="0">
                        <a:latin typeface="+mn-lt"/>
                      </a:endParaRPr>
                    </a:p>
                  </a:txBody>
                  <a:tcPr anchor="ctr"/>
                </a:tc>
                <a:tc rowSpan="2">
                  <a:txBody>
                    <a:bodyPr/>
                    <a:lstStyle/>
                    <a:p>
                      <a:pPr algn="l">
                        <a:spcBef>
                          <a:spcPts val="0"/>
                        </a:spcBef>
                        <a:spcAft>
                          <a:spcPts val="0"/>
                        </a:spcAft>
                      </a:pPr>
                      <a:r>
                        <a:rPr lang="en-US" altLang="zh-CN" sz="1400" dirty="0"/>
                        <a:t>Inventory</a:t>
                      </a:r>
                    </a:p>
                    <a:p>
                      <a:pPr algn="l">
                        <a:spcBef>
                          <a:spcPts val="0"/>
                        </a:spcBef>
                        <a:spcAft>
                          <a:spcPts val="0"/>
                        </a:spcAft>
                      </a:pPr>
                      <a:r>
                        <a:rPr lang="en-US" altLang="zh-CN" sz="1400" dirty="0"/>
                        <a:t>Positioning</a:t>
                      </a:r>
                    </a:p>
                    <a:p>
                      <a:pPr algn="l">
                        <a:spcBef>
                          <a:spcPts val="0"/>
                        </a:spcBef>
                        <a:spcAft>
                          <a:spcPts val="0"/>
                        </a:spcAft>
                      </a:pPr>
                      <a:r>
                        <a:rPr lang="en-US" altLang="zh-CN" sz="1400" dirty="0"/>
                        <a:t>Tracking</a:t>
                      </a:r>
                    </a:p>
                    <a:p>
                      <a:pPr algn="l">
                        <a:spcBef>
                          <a:spcPts val="0"/>
                        </a:spcBef>
                        <a:spcAft>
                          <a:spcPts val="0"/>
                        </a:spcAft>
                      </a:pPr>
                      <a:r>
                        <a:rPr lang="en-US" altLang="zh-CN" sz="1400" dirty="0"/>
                        <a:t>Perception</a:t>
                      </a:r>
                      <a:endParaRPr lang="zh-CN" altLang="en-US" sz="1400" dirty="0">
                        <a:latin typeface="+mn-lt"/>
                      </a:endParaRPr>
                    </a:p>
                  </a:txBody>
                  <a:tcPr anchor="ctr"/>
                </a:tc>
                <a:tc rowSpan="2">
                  <a:txBody>
                    <a:bodyPr/>
                    <a:lstStyle/>
                    <a:p>
                      <a:pPr algn="l">
                        <a:spcBef>
                          <a:spcPts val="0"/>
                        </a:spcBef>
                        <a:spcAft>
                          <a:spcPts val="0"/>
                        </a:spcAft>
                      </a:pPr>
                      <a:r>
                        <a:rPr lang="en-US" altLang="zh-CN" sz="1400" dirty="0"/>
                        <a:t>Positioning: 2m (Horizontal &amp; Vertical) @90% </a:t>
                      </a:r>
                    </a:p>
                    <a:p>
                      <a:pPr algn="l">
                        <a:spcBef>
                          <a:spcPts val="0"/>
                        </a:spcBef>
                        <a:spcAft>
                          <a:spcPts val="0"/>
                        </a:spcAft>
                      </a:pPr>
                      <a:r>
                        <a:rPr lang="en-US" altLang="zh-CN" sz="1400" dirty="0"/>
                        <a:t>Coverage: 20m indoor 200m outdoor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mn-lt"/>
                        </a:rPr>
                        <a:t>Cost: 0.1</a:t>
                      </a:r>
                      <a:r>
                        <a:rPr lang="zh-CN" altLang="en-US" sz="1400" dirty="0">
                          <a:latin typeface="+mn-lt"/>
                        </a:rPr>
                        <a:t>￥</a:t>
                      </a:r>
                      <a:r>
                        <a:rPr lang="en-US" altLang="zh-CN" sz="1400" dirty="0">
                          <a:latin typeface="+mn-lt"/>
                        </a:rPr>
                        <a:t>(~0.02$) </a:t>
                      </a:r>
                      <a:endParaRPr lang="zh-CN" altLang="en-US" sz="1400" dirty="0">
                        <a:latin typeface="+mn-lt"/>
                      </a:endParaRPr>
                    </a:p>
                    <a:p>
                      <a:pPr algn="l">
                        <a:spcBef>
                          <a:spcPts val="0"/>
                        </a:spcBef>
                        <a:spcAft>
                          <a:spcPts val="0"/>
                        </a:spcAft>
                      </a:pPr>
                      <a:r>
                        <a:rPr lang="en-US" altLang="zh-CN" sz="1400" dirty="0"/>
                        <a:t>Sensor: temperature, humidity, gas, light and smoke</a:t>
                      </a:r>
                    </a:p>
                  </a:txBody>
                  <a:tcPr anchor="ctr"/>
                </a:tc>
                <a:tc rowSpan="2">
                  <a:txBody>
                    <a:bodyPr/>
                    <a:lstStyle/>
                    <a:p>
                      <a:pPr algn="l">
                        <a:spcBef>
                          <a:spcPts val="0"/>
                        </a:spcBef>
                        <a:spcAft>
                          <a:spcPts val="0"/>
                        </a:spcAft>
                      </a:pPr>
                      <a:r>
                        <a:rPr lang="en-US" altLang="zh-CN" sz="1400" dirty="0"/>
                        <a:t>Passive/Semi-passive:</a:t>
                      </a:r>
                    </a:p>
                    <a:p>
                      <a:pPr algn="l">
                        <a:spcBef>
                          <a:spcPts val="0"/>
                        </a:spcBef>
                        <a:spcAft>
                          <a:spcPts val="0"/>
                        </a:spcAft>
                      </a:pPr>
                      <a:r>
                        <a:rPr lang="en-US" altLang="zh-CN" sz="1400" dirty="0"/>
                        <a:t>Identification, inventory, sensor,</a:t>
                      </a:r>
                    </a:p>
                    <a:p>
                      <a:pPr algn="l">
                        <a:spcBef>
                          <a:spcPts val="0"/>
                        </a:spcBef>
                        <a:spcAft>
                          <a:spcPts val="0"/>
                        </a:spcAft>
                      </a:pPr>
                      <a:r>
                        <a:rPr lang="en-US" altLang="zh-CN" sz="1400" dirty="0"/>
                        <a:t>RF enhancement</a:t>
                      </a:r>
                      <a:endParaRPr lang="zh-CN" altLang="en-US" sz="1400" dirty="0"/>
                    </a:p>
                  </a:txBody>
                  <a:tcPr anchor="ctr"/>
                </a:tc>
                <a:extLst>
                  <a:ext uri="{0D108BD9-81ED-4DB2-BD59-A6C34878D82A}">
                    <a16:rowId xmlns:a16="http://schemas.microsoft.com/office/drawing/2014/main" val="3719006111"/>
                  </a:ext>
                </a:extLst>
              </a:tr>
              <a:tr h="535517">
                <a:tc vMerge="1">
                  <a:txBody>
                    <a:bodyPr/>
                    <a:lstStyle/>
                    <a:p>
                      <a:endParaRPr lang="zh-CN" altLang="en-US"/>
                    </a:p>
                  </a:txBody>
                  <a:tcPr/>
                </a:tc>
                <a:tc>
                  <a:txBody>
                    <a:bodyPr/>
                    <a:lstStyle/>
                    <a:p>
                      <a:pPr algn="l">
                        <a:spcBef>
                          <a:spcPts val="0"/>
                        </a:spcBef>
                        <a:spcAft>
                          <a:spcPts val="0"/>
                        </a:spcAft>
                      </a:pPr>
                      <a:r>
                        <a:rPr lang="en-US" altLang="zh-CN" sz="1400" dirty="0"/>
                        <a:t>Outdoor inventory and tracking</a:t>
                      </a:r>
                      <a:endParaRPr lang="zh-CN" altLang="en-US" sz="1400" dirty="0"/>
                    </a:p>
                  </a:txBody>
                  <a:tcPr anchor="ctr"/>
                </a:tc>
                <a:tc vMerge="1">
                  <a:txBody>
                    <a:bodyPr/>
                    <a:lstStyle/>
                    <a:p>
                      <a:endParaRPr lang="zh-CN" altLang="en-US"/>
                    </a:p>
                  </a:txBody>
                  <a:tcPr/>
                </a:tc>
                <a:tc vMerge="1">
                  <a:txBody>
                    <a:bodyPr/>
                    <a:lstStyle/>
                    <a:p>
                      <a:pPr algn="l"/>
                      <a:r>
                        <a:rPr lang="en-US" altLang="zh-CN" sz="1600" dirty="0">
                          <a:latin typeface="+mn-lt"/>
                        </a:rPr>
                        <a:t>Temperature, gas </a:t>
                      </a:r>
                      <a:r>
                        <a:rPr lang="en-US" altLang="zh-CN" sz="1600" dirty="0" err="1">
                          <a:latin typeface="+mn-lt"/>
                        </a:rPr>
                        <a:t>sensoring</a:t>
                      </a:r>
                      <a:r>
                        <a:rPr lang="en-US" altLang="zh-CN" sz="1600" dirty="0">
                          <a:latin typeface="+mn-lt"/>
                        </a:rPr>
                        <a:t>,</a:t>
                      </a:r>
                      <a:endParaRPr lang="zh-CN" altLang="en-US" sz="1600" dirty="0">
                        <a:latin typeface="+mn-lt"/>
                      </a:endParaRPr>
                    </a:p>
                  </a:txBody>
                  <a:tcPr/>
                </a:tc>
                <a:tc vMerge="1">
                  <a:txBody>
                    <a:bodyPr/>
                    <a:lstStyle/>
                    <a:p>
                      <a:pPr algn="ctr">
                        <a:spcBef>
                          <a:spcPts val="600"/>
                        </a:spcBef>
                      </a:pPr>
                      <a:r>
                        <a:rPr lang="en-US" altLang="zh-CN" sz="1600" dirty="0"/>
                        <a:t>Identification, </a:t>
                      </a:r>
                      <a:r>
                        <a:rPr lang="en-US" altLang="zh-CN" sz="1600" dirty="0">
                          <a:latin typeface="+mn-lt"/>
                        </a:rPr>
                        <a:t>inventory and</a:t>
                      </a:r>
                      <a:r>
                        <a:rPr lang="zh-CN" altLang="en-US" sz="1600" dirty="0">
                          <a:latin typeface="+mn-lt"/>
                        </a:rPr>
                        <a:t> </a:t>
                      </a:r>
                      <a:r>
                        <a:rPr lang="en-US" altLang="zh-CN" sz="1600" dirty="0">
                          <a:latin typeface="+mn-lt"/>
                        </a:rPr>
                        <a:t>sensor</a:t>
                      </a:r>
                      <a:endParaRPr lang="zh-CN" altLang="en-US" sz="1600" dirty="0"/>
                    </a:p>
                  </a:txBody>
                  <a:tcPr anchor="ctr"/>
                </a:tc>
                <a:extLst>
                  <a:ext uri="{0D108BD9-81ED-4DB2-BD59-A6C34878D82A}">
                    <a16:rowId xmlns:a16="http://schemas.microsoft.com/office/drawing/2014/main" val="1903077469"/>
                  </a:ext>
                </a:extLst>
              </a:tr>
              <a:tr h="544638">
                <a:tc>
                  <a:txBody>
                    <a:bodyPr/>
                    <a:lstStyle/>
                    <a:p>
                      <a:pPr algn="l">
                        <a:spcBef>
                          <a:spcPts val="0"/>
                        </a:spcBef>
                        <a:spcAft>
                          <a:spcPts val="0"/>
                        </a:spcAft>
                      </a:pPr>
                      <a:r>
                        <a:rPr lang="en-US" altLang="zh-CN" sz="1400" dirty="0"/>
                        <a:t>Electricity</a:t>
                      </a:r>
                      <a:endParaRPr lang="zh-CN" altLang="en-US" sz="1400" dirty="0"/>
                    </a:p>
                  </a:txBody>
                  <a:tcPr anchor="ctr"/>
                </a:tc>
                <a:tc>
                  <a:txBody>
                    <a:bodyPr/>
                    <a:lstStyle/>
                    <a:p>
                      <a:pPr algn="l">
                        <a:spcBef>
                          <a:spcPts val="0"/>
                        </a:spcBef>
                        <a:spcAft>
                          <a:spcPts val="0"/>
                        </a:spcAft>
                      </a:pPr>
                      <a:r>
                        <a:rPr lang="en-US" altLang="zh-CN" sz="1400" dirty="0"/>
                        <a:t>Transformer station, power transmission monitor</a:t>
                      </a:r>
                      <a:endParaRPr lang="zh-CN" altLang="en-US" sz="1400" dirty="0"/>
                    </a:p>
                  </a:txBody>
                  <a:tcPr anchor="ctr"/>
                </a:tc>
                <a:tc>
                  <a:txBody>
                    <a:bodyPr/>
                    <a:lstStyle/>
                    <a:p>
                      <a:pPr algn="l">
                        <a:spcBef>
                          <a:spcPts val="0"/>
                        </a:spcBef>
                        <a:spcAft>
                          <a:spcPts val="0"/>
                        </a:spcAft>
                      </a:pPr>
                      <a:r>
                        <a:rPr lang="en-US" altLang="zh-CN" sz="1400" dirty="0"/>
                        <a:t>Perception</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Coverage: </a:t>
                      </a:r>
                      <a:r>
                        <a:rPr lang="zh-CN" altLang="en-US" sz="1400" dirty="0"/>
                        <a:t>≥ </a:t>
                      </a:r>
                      <a:r>
                        <a:rPr lang="en-US" altLang="zh-CN" sz="1400" dirty="0"/>
                        <a:t>100m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Sensor: temperature, acceleration and water level</a:t>
                      </a:r>
                      <a:endParaRPr lang="en-US" altLang="zh-CN" sz="1400" dirty="0">
                        <a:latin typeface="+mn-lt"/>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Semi-passive:</a:t>
                      </a:r>
                    </a:p>
                    <a:p>
                      <a:pPr algn="l">
                        <a:spcBef>
                          <a:spcPts val="0"/>
                        </a:spcBef>
                        <a:spcAft>
                          <a:spcPts val="0"/>
                        </a:spcAft>
                      </a:pPr>
                      <a:r>
                        <a:rPr lang="en-US" altLang="zh-CN" sz="1400" dirty="0"/>
                        <a:t>Identification and sensor</a:t>
                      </a:r>
                      <a:endParaRPr lang="zh-CN" altLang="en-US" sz="1400" dirty="0"/>
                    </a:p>
                  </a:txBody>
                  <a:tcPr anchor="ctr"/>
                </a:tc>
                <a:extLst>
                  <a:ext uri="{0D108BD9-81ED-4DB2-BD59-A6C34878D82A}">
                    <a16:rowId xmlns:a16="http://schemas.microsoft.com/office/drawing/2014/main" val="1977071721"/>
                  </a:ext>
                </a:extLst>
              </a:tr>
              <a:tr h="544638">
                <a:tc>
                  <a:txBody>
                    <a:bodyPr/>
                    <a:lstStyle/>
                    <a:p>
                      <a:pPr algn="l">
                        <a:spcBef>
                          <a:spcPts val="0"/>
                        </a:spcBef>
                        <a:spcAft>
                          <a:spcPts val="0"/>
                        </a:spcAft>
                      </a:pPr>
                      <a:r>
                        <a:rPr lang="en-US" altLang="zh-CN" sz="1400" dirty="0"/>
                        <a:t>Medical</a:t>
                      </a:r>
                      <a:endParaRPr lang="zh-CN" altLang="en-US" sz="1400" dirty="0"/>
                    </a:p>
                  </a:txBody>
                  <a:tcPr anchor="ctr"/>
                </a:tc>
                <a:tc>
                  <a:txBody>
                    <a:bodyPr/>
                    <a:lstStyle/>
                    <a:p>
                      <a:pPr algn="l">
                        <a:spcBef>
                          <a:spcPts val="0"/>
                        </a:spcBef>
                        <a:spcAft>
                          <a:spcPts val="0"/>
                        </a:spcAft>
                      </a:pPr>
                      <a:r>
                        <a:rPr lang="en-US" altLang="zh-CN" sz="1400" dirty="0"/>
                        <a:t>Medicine monitor,</a:t>
                      </a:r>
                    </a:p>
                    <a:p>
                      <a:pPr algn="l">
                        <a:spcBef>
                          <a:spcPts val="0"/>
                        </a:spcBef>
                        <a:spcAft>
                          <a:spcPts val="0"/>
                        </a:spcAft>
                      </a:pPr>
                      <a:r>
                        <a:rPr lang="en-US" altLang="zh-CN" sz="1400" dirty="0"/>
                        <a:t>Health monitor</a:t>
                      </a:r>
                      <a:endParaRPr lang="zh-CN" altLang="en-US" sz="14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Positioning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Perception</a:t>
                      </a:r>
                      <a:endParaRPr lang="zh-CN" altLang="en-US" sz="1400" dirty="0">
                        <a:latin typeface="+mn-lt"/>
                      </a:endParaRPr>
                    </a:p>
                  </a:txBody>
                  <a:tcPr anchor="ctr"/>
                </a:tc>
                <a:tc>
                  <a:txBody>
                    <a:bodyPr/>
                    <a:lstStyle/>
                    <a:p>
                      <a:pPr algn="l">
                        <a:spcBef>
                          <a:spcPts val="0"/>
                        </a:spcBef>
                        <a:spcAft>
                          <a:spcPts val="0"/>
                        </a:spcAft>
                      </a:pPr>
                      <a:r>
                        <a:rPr lang="en-US" altLang="zh-CN" sz="1400" dirty="0"/>
                        <a:t>Coverage: </a:t>
                      </a:r>
                      <a:r>
                        <a:rPr lang="zh-CN" altLang="en-US" sz="1400" dirty="0"/>
                        <a:t>≥ </a:t>
                      </a:r>
                      <a:r>
                        <a:rPr lang="en-US" altLang="zh-CN" sz="1400" dirty="0"/>
                        <a:t>20m</a:t>
                      </a:r>
                    </a:p>
                    <a:p>
                      <a:pPr algn="l">
                        <a:spcBef>
                          <a:spcPts val="0"/>
                        </a:spcBef>
                        <a:spcAft>
                          <a:spcPts val="0"/>
                        </a:spcAft>
                      </a:pPr>
                      <a:r>
                        <a:rPr lang="en-US" altLang="zh-CN" sz="1400" dirty="0"/>
                        <a:t>Sensor: temperature, heartrate, SpO2 and</a:t>
                      </a:r>
                      <a:r>
                        <a:rPr lang="zh-CN" altLang="en-US" sz="1400" dirty="0"/>
                        <a:t> </a:t>
                      </a:r>
                      <a:r>
                        <a:rPr lang="en-US" altLang="zh-CN" sz="1400" dirty="0"/>
                        <a:t>acceleration</a:t>
                      </a:r>
                      <a:endParaRPr lang="zh-CN" altLang="en-US" sz="1400" dirty="0">
                        <a:latin typeface="+mn-lt"/>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Passive/Semi-passive: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Identification and sensor</a:t>
                      </a:r>
                      <a:endParaRPr lang="zh-CN" altLang="en-US" sz="1400" dirty="0"/>
                    </a:p>
                  </a:txBody>
                  <a:tcPr anchor="ctr"/>
                </a:tc>
                <a:extLst>
                  <a:ext uri="{0D108BD9-81ED-4DB2-BD59-A6C34878D82A}">
                    <a16:rowId xmlns:a16="http://schemas.microsoft.com/office/drawing/2014/main" val="3233242670"/>
                  </a:ext>
                </a:extLst>
              </a:tr>
              <a:tr h="544638">
                <a:tc>
                  <a:txBody>
                    <a:bodyPr/>
                    <a:lstStyle/>
                    <a:p>
                      <a:pPr algn="l">
                        <a:spcBef>
                          <a:spcPts val="0"/>
                        </a:spcBef>
                        <a:spcAft>
                          <a:spcPts val="0"/>
                        </a:spcAft>
                      </a:pPr>
                      <a:r>
                        <a:rPr lang="en-US" altLang="zh-CN" sz="1400" dirty="0"/>
                        <a:t>Animal husbandry</a:t>
                      </a:r>
                      <a:endParaRPr lang="zh-CN" altLang="en-US" sz="1400" dirty="0"/>
                    </a:p>
                  </a:txBody>
                  <a:tcPr anchor="ctr"/>
                </a:tc>
                <a:tc>
                  <a:txBody>
                    <a:bodyPr/>
                    <a:lstStyle/>
                    <a:p>
                      <a:pPr algn="l">
                        <a:spcBef>
                          <a:spcPts val="0"/>
                        </a:spcBef>
                        <a:spcAft>
                          <a:spcPts val="0"/>
                        </a:spcAft>
                      </a:pPr>
                      <a:r>
                        <a:rPr lang="en-US" altLang="zh-CN" sz="1400" dirty="0"/>
                        <a:t>Livestock monitoring</a:t>
                      </a:r>
                      <a:endParaRPr lang="zh-CN" altLang="en-US" sz="1400" dirty="0"/>
                    </a:p>
                  </a:txBody>
                  <a:tcPr anchor="ctr"/>
                </a:tc>
                <a:tc>
                  <a:txBody>
                    <a:bodyPr/>
                    <a:lstStyle/>
                    <a:p>
                      <a:pPr algn="l">
                        <a:spcBef>
                          <a:spcPts val="0"/>
                        </a:spcBef>
                        <a:spcAft>
                          <a:spcPts val="0"/>
                        </a:spcAft>
                      </a:pPr>
                      <a:r>
                        <a:rPr lang="en-US" altLang="zh-CN" sz="1400" dirty="0"/>
                        <a:t>Inventory</a:t>
                      </a:r>
                    </a:p>
                    <a:p>
                      <a:pPr algn="l">
                        <a:spcBef>
                          <a:spcPts val="0"/>
                        </a:spcBef>
                        <a:spcAft>
                          <a:spcPts val="0"/>
                        </a:spcAft>
                      </a:pPr>
                      <a:r>
                        <a:rPr lang="en-US" altLang="zh-CN" sz="1400" dirty="0"/>
                        <a:t>Positioning</a:t>
                      </a:r>
                    </a:p>
                    <a:p>
                      <a:pPr algn="l">
                        <a:spcBef>
                          <a:spcPts val="0"/>
                        </a:spcBef>
                        <a:spcAft>
                          <a:spcPts val="0"/>
                        </a:spcAft>
                      </a:pPr>
                      <a:r>
                        <a:rPr lang="en-US" altLang="zh-CN" sz="1400" dirty="0"/>
                        <a:t>Perception</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Positioning: </a:t>
                      </a:r>
                      <a:r>
                        <a:rPr lang="zh-CN" altLang="en-US" sz="1400" dirty="0"/>
                        <a:t>≤ </a:t>
                      </a:r>
                      <a:r>
                        <a:rPr lang="en-US" altLang="zh-CN" sz="1400" dirty="0"/>
                        <a:t>2m@90%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Coverage: </a:t>
                      </a:r>
                      <a:r>
                        <a:rPr lang="zh-CN" altLang="en-US" sz="1400" dirty="0"/>
                        <a:t>≥ </a:t>
                      </a:r>
                      <a:r>
                        <a:rPr lang="en-US" altLang="zh-CN" sz="1400" dirty="0"/>
                        <a:t>20m@NLoS indoor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Sensor: </a:t>
                      </a:r>
                      <a:r>
                        <a:rPr lang="en-US" altLang="zh-CN" sz="1400" b="0" dirty="0"/>
                        <a:t>temperature</a:t>
                      </a:r>
                      <a:r>
                        <a:rPr lang="en-US" altLang="zh-CN" sz="1400" b="1" dirty="0"/>
                        <a:t>, </a:t>
                      </a:r>
                      <a:r>
                        <a:rPr lang="en-US" altLang="zh-CN" sz="1400" b="0" dirty="0"/>
                        <a:t>acceleration</a:t>
                      </a:r>
                      <a:endParaRPr lang="en-US" altLang="zh-CN" sz="1400" b="0" dirty="0">
                        <a:latin typeface="+mn-lt"/>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Passive/Semi-passive:</a:t>
                      </a:r>
                    </a:p>
                    <a:p>
                      <a:pPr algn="l">
                        <a:spcBef>
                          <a:spcPts val="0"/>
                        </a:spcBef>
                        <a:spcAft>
                          <a:spcPts val="0"/>
                        </a:spcAft>
                      </a:pPr>
                      <a:r>
                        <a:rPr lang="en-US" altLang="zh-CN" sz="1400" dirty="0"/>
                        <a:t>Identification, inventory,</a:t>
                      </a:r>
                      <a:r>
                        <a:rPr lang="zh-CN" altLang="en-US" sz="1400" dirty="0"/>
                        <a:t> </a:t>
                      </a:r>
                      <a:r>
                        <a:rPr lang="en-US" altLang="zh-CN" sz="1400" dirty="0"/>
                        <a:t>sensor</a:t>
                      </a:r>
                      <a:endParaRPr lang="zh-CN" altLang="en-US" sz="1400" dirty="0"/>
                    </a:p>
                  </a:txBody>
                  <a:tcPr anchor="ctr"/>
                </a:tc>
                <a:extLst>
                  <a:ext uri="{0D108BD9-81ED-4DB2-BD59-A6C34878D82A}">
                    <a16:rowId xmlns:a16="http://schemas.microsoft.com/office/drawing/2014/main" val="1570589000"/>
                  </a:ext>
                </a:extLst>
              </a:tr>
              <a:tr h="544638">
                <a:tc>
                  <a:txBody>
                    <a:bodyPr/>
                    <a:lstStyle/>
                    <a:p>
                      <a:pPr algn="l">
                        <a:spcBef>
                          <a:spcPts val="0"/>
                        </a:spcBef>
                        <a:spcAft>
                          <a:spcPts val="0"/>
                        </a:spcAft>
                      </a:pPr>
                      <a:r>
                        <a:rPr lang="en-US" altLang="zh-CN" sz="1400" dirty="0"/>
                        <a:t>Logistics</a:t>
                      </a:r>
                      <a:endParaRPr lang="zh-CN" altLang="en-US" sz="1400" dirty="0"/>
                    </a:p>
                  </a:txBody>
                  <a:tcPr anchor="ctr"/>
                </a:tc>
                <a:tc>
                  <a:txBody>
                    <a:bodyPr/>
                    <a:lstStyle/>
                    <a:p>
                      <a:pPr algn="l">
                        <a:spcBef>
                          <a:spcPts val="0"/>
                        </a:spcBef>
                        <a:spcAft>
                          <a:spcPts val="0"/>
                        </a:spcAft>
                      </a:pPr>
                      <a:r>
                        <a:rPr lang="en-US" altLang="zh-CN" sz="1400" dirty="0"/>
                        <a:t>Cargo tracking</a:t>
                      </a:r>
                      <a:endParaRPr lang="zh-CN" altLang="en-US" sz="1400" dirty="0"/>
                    </a:p>
                  </a:txBody>
                  <a:tcPr anchor="ctr"/>
                </a:tc>
                <a:tc>
                  <a:txBody>
                    <a:bodyPr/>
                    <a:lstStyle/>
                    <a:p>
                      <a:pPr algn="l">
                        <a:spcBef>
                          <a:spcPts val="0"/>
                        </a:spcBef>
                        <a:spcAft>
                          <a:spcPts val="0"/>
                        </a:spcAft>
                      </a:pPr>
                      <a:r>
                        <a:rPr lang="en-US" altLang="zh-CN" sz="1400" dirty="0"/>
                        <a:t>Inventory</a:t>
                      </a:r>
                    </a:p>
                    <a:p>
                      <a:pPr algn="l">
                        <a:spcBef>
                          <a:spcPts val="0"/>
                        </a:spcBef>
                        <a:spcAft>
                          <a:spcPts val="0"/>
                        </a:spcAft>
                      </a:pPr>
                      <a:r>
                        <a:rPr lang="en-US" altLang="zh-CN" sz="1400" dirty="0"/>
                        <a:t>Positioning</a:t>
                      </a:r>
                    </a:p>
                    <a:p>
                      <a:pPr algn="l">
                        <a:spcBef>
                          <a:spcPts val="0"/>
                        </a:spcBef>
                        <a:spcAft>
                          <a:spcPts val="0"/>
                        </a:spcAft>
                      </a:pPr>
                      <a:r>
                        <a:rPr lang="en-US" altLang="zh-CN" sz="1400" dirty="0"/>
                        <a:t>Tracking</a:t>
                      </a:r>
                      <a:endParaRPr lang="zh-CN" altLang="en-US" sz="14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Positioning: </a:t>
                      </a:r>
                      <a:r>
                        <a:rPr lang="zh-CN" altLang="en-US" sz="1400" dirty="0"/>
                        <a:t>≤ </a:t>
                      </a:r>
                      <a:r>
                        <a:rPr lang="en-US" altLang="zh-CN" sz="1400" dirty="0"/>
                        <a:t>2m@90%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Coverage: </a:t>
                      </a:r>
                      <a:r>
                        <a:rPr lang="zh-CN" altLang="en-US" sz="1400" dirty="0"/>
                        <a:t>≥ </a:t>
                      </a:r>
                      <a:r>
                        <a:rPr lang="en-US" altLang="zh-CN" sz="1400" dirty="0"/>
                        <a:t>200m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mn-lt"/>
                        </a:rPr>
                        <a:t>Cost: 0.1</a:t>
                      </a:r>
                      <a:r>
                        <a:rPr lang="zh-CN" altLang="en-US" sz="1400" dirty="0">
                          <a:latin typeface="+mn-lt"/>
                        </a:rPr>
                        <a:t>￥</a:t>
                      </a:r>
                      <a:r>
                        <a:rPr lang="en-US" altLang="zh-CN" sz="1400" dirty="0">
                          <a:latin typeface="+mn-lt"/>
                        </a:rPr>
                        <a:t>(~0.02$) </a:t>
                      </a:r>
                      <a:endParaRPr lang="zh-CN" altLang="en-US" sz="1400" dirty="0">
                        <a:latin typeface="+mn-lt"/>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t>Passive:</a:t>
                      </a:r>
                    </a:p>
                    <a:p>
                      <a:pPr algn="l">
                        <a:spcBef>
                          <a:spcPts val="0"/>
                        </a:spcBef>
                        <a:spcAft>
                          <a:spcPts val="0"/>
                        </a:spcAft>
                      </a:pPr>
                      <a:r>
                        <a:rPr lang="en-US" altLang="zh-CN" sz="1400" dirty="0"/>
                        <a:t>Identification, inventory,</a:t>
                      </a:r>
                    </a:p>
                    <a:p>
                      <a:pPr algn="l">
                        <a:spcBef>
                          <a:spcPts val="0"/>
                        </a:spcBef>
                        <a:spcAft>
                          <a:spcPts val="0"/>
                        </a:spcAft>
                      </a:pPr>
                      <a:r>
                        <a:rPr lang="en-US" altLang="zh-CN" sz="1400" dirty="0"/>
                        <a:t>RF enhancement</a:t>
                      </a:r>
                    </a:p>
                  </a:txBody>
                  <a:tcPr anchor="ctr"/>
                </a:tc>
                <a:extLst>
                  <a:ext uri="{0D108BD9-81ED-4DB2-BD59-A6C34878D82A}">
                    <a16:rowId xmlns:a16="http://schemas.microsoft.com/office/drawing/2014/main" val="1663430143"/>
                  </a:ext>
                </a:extLst>
              </a:tr>
              <a:tr h="544638">
                <a:tc>
                  <a:txBody>
                    <a:bodyPr/>
                    <a:lstStyle/>
                    <a:p>
                      <a:pPr algn="l">
                        <a:spcBef>
                          <a:spcPts val="0"/>
                        </a:spcBef>
                        <a:spcAft>
                          <a:spcPts val="0"/>
                        </a:spcAft>
                      </a:pPr>
                      <a:r>
                        <a:rPr lang="en-US" altLang="zh-CN" sz="1400" dirty="0"/>
                        <a:t>Activator</a:t>
                      </a:r>
                      <a:endParaRPr lang="zh-CN" altLang="en-US" sz="1400" dirty="0"/>
                    </a:p>
                  </a:txBody>
                  <a:tcPr anchor="ctr"/>
                </a:tc>
                <a:tc>
                  <a:txBody>
                    <a:bodyPr/>
                    <a:lstStyle/>
                    <a:p>
                      <a:pPr algn="l">
                        <a:spcBef>
                          <a:spcPts val="0"/>
                        </a:spcBef>
                        <a:spcAft>
                          <a:spcPts val="0"/>
                        </a:spcAft>
                      </a:pPr>
                      <a:r>
                        <a:rPr lang="en-US" altLang="zh-CN" sz="1400" dirty="0"/>
                        <a:t>Smart home, industry control </a:t>
                      </a:r>
                    </a:p>
                  </a:txBody>
                  <a:tcPr anchor="ctr"/>
                </a:tc>
                <a:tc>
                  <a:txBody>
                    <a:bodyPr/>
                    <a:lstStyle/>
                    <a:p>
                      <a:pPr algn="l">
                        <a:spcBef>
                          <a:spcPts val="0"/>
                        </a:spcBef>
                        <a:spcAft>
                          <a:spcPts val="0"/>
                        </a:spcAft>
                      </a:pPr>
                      <a:r>
                        <a:rPr lang="en-US" altLang="zh-CN" sz="1400" dirty="0"/>
                        <a:t>ON/OFF control, </a:t>
                      </a:r>
                    </a:p>
                    <a:p>
                      <a:pPr algn="l">
                        <a:spcBef>
                          <a:spcPts val="0"/>
                        </a:spcBef>
                        <a:spcAft>
                          <a:spcPts val="0"/>
                        </a:spcAft>
                      </a:pPr>
                      <a:r>
                        <a:rPr lang="en-US" altLang="zh-CN" sz="1400" dirty="0"/>
                        <a:t>control of procedures</a:t>
                      </a:r>
                      <a:endParaRPr lang="zh-CN" altLang="en-US" sz="1400" dirty="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mn-lt"/>
                        </a:rPr>
                        <a:t>To be studied</a:t>
                      </a:r>
                      <a:endParaRPr lang="zh-CN" altLang="en-US" sz="1400" dirty="0">
                        <a:latin typeface="+mn-lt"/>
                      </a:endParaRPr>
                    </a:p>
                  </a:txBody>
                  <a:tcPr anchor="ctr"/>
                </a:tc>
                <a:tc>
                  <a:txBody>
                    <a:bodyPr/>
                    <a:lstStyle/>
                    <a:p>
                      <a:pPr algn="l">
                        <a:spcBef>
                          <a:spcPts val="0"/>
                        </a:spcBef>
                        <a:spcAft>
                          <a:spcPts val="0"/>
                        </a:spcAft>
                      </a:pPr>
                      <a:r>
                        <a:rPr lang="en-US" altLang="zh-CN" sz="1400" dirty="0"/>
                        <a:t>Passive</a:t>
                      </a:r>
                    </a:p>
                  </a:txBody>
                  <a:tcPr anchor="ctr"/>
                </a:tc>
                <a:extLst>
                  <a:ext uri="{0D108BD9-81ED-4DB2-BD59-A6C34878D82A}">
                    <a16:rowId xmlns:a16="http://schemas.microsoft.com/office/drawing/2014/main" val="400179452"/>
                  </a:ext>
                </a:extLst>
              </a:tr>
            </a:tbl>
          </a:graphicData>
        </a:graphic>
      </p:graphicFrame>
      <p:sp>
        <p:nvSpPr>
          <p:cNvPr id="6" name="文本框 5">
            <a:extLst>
              <a:ext uri="{FF2B5EF4-FFF2-40B4-BE49-F238E27FC236}">
                <a16:creationId xmlns:a16="http://schemas.microsoft.com/office/drawing/2014/main" id="{65440BD5-2119-4CA1-9829-F9386E2F8C56}"/>
              </a:ext>
            </a:extLst>
          </p:cNvPr>
          <p:cNvSpPr txBox="1"/>
          <p:nvPr/>
        </p:nvSpPr>
        <p:spPr>
          <a:xfrm>
            <a:off x="335360" y="766445"/>
            <a:ext cx="11521279" cy="646331"/>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altLang="zh-CN" b="1" dirty="0"/>
              <a:t>For each use case, passive and semi-passive e-IoT is expected to be customized to meet the various need of vertical industries.</a:t>
            </a:r>
          </a:p>
        </p:txBody>
      </p:sp>
    </p:spTree>
    <p:extLst>
      <p:ext uri="{BB962C8B-B14F-4D97-AF65-F5344CB8AC3E}">
        <p14:creationId xmlns:p14="http://schemas.microsoft.com/office/powerpoint/2010/main" val="16534275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E18DC0F-3E99-4248-8488-EB0FA2511133}"/>
              </a:ext>
            </a:extLst>
          </p:cNvPr>
          <p:cNvSpPr txBox="1"/>
          <p:nvPr/>
        </p:nvSpPr>
        <p:spPr>
          <a:xfrm>
            <a:off x="33214" y="0"/>
            <a:ext cx="9144000" cy="707886"/>
          </a:xfrm>
          <a:prstGeom prst="rect">
            <a:avLst/>
          </a:prstGeom>
          <a:noFill/>
        </p:spPr>
        <p:txBody>
          <a:bodyPr wrap="square" rtlCol="0">
            <a:spAutoFit/>
          </a:bodyPr>
          <a:lstStyle/>
          <a:p>
            <a:r>
              <a:rPr lang="en-US" altLang="zh-CN" sz="4000" b="1" dirty="0">
                <a:solidFill>
                  <a:schemeClr val="bg1"/>
                </a:solidFill>
              </a:rPr>
              <a:t>RAN design targets</a:t>
            </a:r>
            <a:endParaRPr lang="zh-CN" altLang="en-US" sz="4000" b="1" dirty="0">
              <a:solidFill>
                <a:schemeClr val="bg1"/>
              </a:solidFill>
            </a:endParaRPr>
          </a:p>
        </p:txBody>
      </p:sp>
      <p:graphicFrame>
        <p:nvGraphicFramePr>
          <p:cNvPr id="3" name="表格 3">
            <a:extLst>
              <a:ext uri="{FF2B5EF4-FFF2-40B4-BE49-F238E27FC236}">
                <a16:creationId xmlns:a16="http://schemas.microsoft.com/office/drawing/2014/main" id="{81FB1BF4-8F89-4FAA-B1EC-078B167FB085}"/>
              </a:ext>
            </a:extLst>
          </p:cNvPr>
          <p:cNvGraphicFramePr>
            <a:graphicFrameLocks noGrp="1"/>
          </p:cNvGraphicFramePr>
          <p:nvPr>
            <p:extLst>
              <p:ext uri="{D42A27DB-BD31-4B8C-83A1-F6EECF244321}">
                <p14:modId xmlns:p14="http://schemas.microsoft.com/office/powerpoint/2010/main" val="2807003338"/>
              </p:ext>
            </p:extLst>
          </p:nvPr>
        </p:nvGraphicFramePr>
        <p:xfrm>
          <a:off x="119336" y="3933056"/>
          <a:ext cx="6984776" cy="2773680"/>
        </p:xfrm>
        <a:graphic>
          <a:graphicData uri="http://schemas.openxmlformats.org/drawingml/2006/table">
            <a:tbl>
              <a:tblPr firstRow="1" bandRow="1">
                <a:tableStyleId>{5C22544A-7EE6-4342-B048-85BDC9FD1C3A}</a:tableStyleId>
              </a:tblPr>
              <a:tblGrid>
                <a:gridCol w="1222336">
                  <a:extLst>
                    <a:ext uri="{9D8B030D-6E8A-4147-A177-3AD203B41FA5}">
                      <a16:colId xmlns:a16="http://schemas.microsoft.com/office/drawing/2014/main" val="1435346453"/>
                    </a:ext>
                  </a:extLst>
                </a:gridCol>
                <a:gridCol w="2619291">
                  <a:extLst>
                    <a:ext uri="{9D8B030D-6E8A-4147-A177-3AD203B41FA5}">
                      <a16:colId xmlns:a16="http://schemas.microsoft.com/office/drawing/2014/main" val="4022828407"/>
                    </a:ext>
                  </a:extLst>
                </a:gridCol>
                <a:gridCol w="3143149">
                  <a:extLst>
                    <a:ext uri="{9D8B030D-6E8A-4147-A177-3AD203B41FA5}">
                      <a16:colId xmlns:a16="http://schemas.microsoft.com/office/drawing/2014/main" val="2877771900"/>
                    </a:ext>
                  </a:extLst>
                </a:gridCol>
              </a:tblGrid>
              <a:tr h="0">
                <a:tc>
                  <a:txBody>
                    <a:bodyPr/>
                    <a:lstStyle/>
                    <a:p>
                      <a:pPr algn="l"/>
                      <a:endParaRPr lang="zh-CN" altLang="en-US" dirty="0"/>
                    </a:p>
                  </a:txBody>
                  <a:tcPr anchor="ctr"/>
                </a:tc>
                <a:tc>
                  <a:txBody>
                    <a:bodyPr/>
                    <a:lstStyle/>
                    <a:p>
                      <a:pPr algn="l"/>
                      <a:r>
                        <a:rPr lang="en-US" altLang="zh-CN" dirty="0"/>
                        <a:t>RFID</a:t>
                      </a:r>
                      <a:endParaRPr lang="zh-CN" altLang="en-US" dirty="0"/>
                    </a:p>
                  </a:txBody>
                  <a:tcPr anchor="ctr"/>
                </a:tc>
                <a:tc>
                  <a:txBody>
                    <a:bodyPr/>
                    <a:lstStyle/>
                    <a:p>
                      <a:pPr algn="l"/>
                      <a:r>
                        <a:rPr lang="en-US" altLang="zh-CN" dirty="0"/>
                        <a:t>5G e-IoT</a:t>
                      </a:r>
                      <a:endParaRPr lang="zh-CN" altLang="en-US" dirty="0"/>
                    </a:p>
                  </a:txBody>
                  <a:tcPr anchor="ctr"/>
                </a:tc>
                <a:extLst>
                  <a:ext uri="{0D108BD9-81ED-4DB2-BD59-A6C34878D82A}">
                    <a16:rowId xmlns:a16="http://schemas.microsoft.com/office/drawing/2014/main" val="729853027"/>
                  </a:ext>
                </a:extLst>
              </a:tr>
              <a:tr h="178630">
                <a:tc>
                  <a:txBody>
                    <a:bodyPr/>
                    <a:lstStyle/>
                    <a:p>
                      <a:pPr algn="l"/>
                      <a:r>
                        <a:rPr lang="en-US" altLang="zh-CN" sz="1600" dirty="0"/>
                        <a:t>Coverage</a:t>
                      </a:r>
                      <a:endParaRPr lang="zh-CN" altLang="en-US" sz="1600" dirty="0"/>
                    </a:p>
                  </a:txBody>
                  <a:tcPr anchor="ctr"/>
                </a:tc>
                <a:tc>
                  <a:txBody>
                    <a:bodyPr/>
                    <a:lstStyle/>
                    <a:p>
                      <a:pPr algn="l"/>
                      <a:r>
                        <a:rPr lang="en-US" altLang="zh-CN" sz="1600" dirty="0"/>
                        <a:t>~ 10m</a:t>
                      </a:r>
                      <a:endParaRPr lang="zh-CN" altLang="en-US" sz="1600" dirty="0"/>
                    </a:p>
                  </a:txBody>
                  <a:tcPr anchor="ctr"/>
                </a:tc>
                <a:tc>
                  <a:txBody>
                    <a:bodyPr/>
                    <a:lstStyle/>
                    <a:p>
                      <a:pPr algn="l"/>
                      <a:r>
                        <a:rPr lang="en-US" altLang="zh-CN" sz="1600" dirty="0"/>
                        <a:t>Indoor, NLOS: </a:t>
                      </a:r>
                      <a:r>
                        <a:rPr lang="zh-CN" altLang="en-US" sz="1600" dirty="0"/>
                        <a:t>≥ </a:t>
                      </a:r>
                      <a:r>
                        <a:rPr lang="en-US" altLang="zh-CN" sz="1600" dirty="0"/>
                        <a:t>20m</a:t>
                      </a:r>
                    </a:p>
                    <a:p>
                      <a:pPr algn="l"/>
                      <a:r>
                        <a:rPr lang="en-US" altLang="zh-CN" sz="1600" dirty="0"/>
                        <a:t>Outdoor, NLOS: </a:t>
                      </a:r>
                      <a:r>
                        <a:rPr lang="zh-CN" altLang="en-US" sz="1600" dirty="0"/>
                        <a:t>≥ </a:t>
                      </a:r>
                      <a:r>
                        <a:rPr lang="en-US" altLang="zh-CN" sz="1600" dirty="0"/>
                        <a:t>200m</a:t>
                      </a:r>
                      <a:endParaRPr lang="zh-CN" altLang="en-US" sz="1600" dirty="0"/>
                    </a:p>
                  </a:txBody>
                  <a:tcPr anchor="ctr"/>
                </a:tc>
                <a:extLst>
                  <a:ext uri="{0D108BD9-81ED-4DB2-BD59-A6C34878D82A}">
                    <a16:rowId xmlns:a16="http://schemas.microsoft.com/office/drawing/2014/main" val="2256384224"/>
                  </a:ext>
                </a:extLst>
              </a:tr>
              <a:tr h="0">
                <a:tc>
                  <a:txBody>
                    <a:bodyPr/>
                    <a:lstStyle/>
                    <a:p>
                      <a:pPr algn="l"/>
                      <a:r>
                        <a:rPr lang="en-US" altLang="zh-CN" sz="1600" dirty="0"/>
                        <a:t>Positioning</a:t>
                      </a:r>
                      <a:endParaRPr lang="zh-CN" altLang="en-US" sz="1600" dirty="0"/>
                    </a:p>
                  </a:txBody>
                  <a:tcPr anchor="ctr"/>
                </a:tc>
                <a:tc>
                  <a:txBody>
                    <a:bodyPr/>
                    <a:lstStyle/>
                    <a:p>
                      <a:pPr algn="l"/>
                      <a:r>
                        <a:rPr lang="en-US" altLang="zh-CN" sz="1600" dirty="0"/>
                        <a:t>Not support</a:t>
                      </a:r>
                      <a:endParaRPr lang="zh-CN" altLang="en-US" sz="1600" dirty="0"/>
                    </a:p>
                  </a:txBody>
                  <a:tcPr anchor="ctr"/>
                </a:tc>
                <a:tc>
                  <a:txBody>
                    <a:bodyPr/>
                    <a:lstStyle/>
                    <a:p>
                      <a:pPr algn="l"/>
                      <a:r>
                        <a:rPr lang="en-US" altLang="zh-CN" sz="1600" dirty="0"/>
                        <a:t>Support</a:t>
                      </a:r>
                      <a:endParaRPr lang="zh-CN" altLang="en-US" sz="1600" dirty="0"/>
                    </a:p>
                  </a:txBody>
                  <a:tcPr anchor="ctr"/>
                </a:tc>
                <a:extLst>
                  <a:ext uri="{0D108BD9-81ED-4DB2-BD59-A6C34878D82A}">
                    <a16:rowId xmlns:a16="http://schemas.microsoft.com/office/drawing/2014/main" val="1635613962"/>
                  </a:ext>
                </a:extLst>
              </a:tr>
              <a:tr h="0">
                <a:tc rowSpan="2">
                  <a:txBody>
                    <a:bodyPr/>
                    <a:lstStyle/>
                    <a:p>
                      <a:pPr algn="l"/>
                      <a:r>
                        <a:rPr lang="en-US" altLang="zh-CN" sz="1600" dirty="0"/>
                        <a:t>Tag Power Consumption</a:t>
                      </a:r>
                      <a:endParaRPr lang="zh-CN" altLang="en-US" sz="1600" dirty="0"/>
                    </a:p>
                  </a:txBody>
                  <a:tcPr anchor="ctr"/>
                </a:tc>
                <a:tc>
                  <a:txBody>
                    <a:bodyPr/>
                    <a:lstStyle/>
                    <a:p>
                      <a:pPr algn="l"/>
                      <a:r>
                        <a:rPr lang="en-US" altLang="zh-CN" sz="1600" dirty="0"/>
                        <a:t>Passive: ~ 1μW</a:t>
                      </a:r>
                      <a:endParaRPr lang="zh-CN" altLang="en-US" sz="1600" dirty="0"/>
                    </a:p>
                  </a:txBody>
                  <a:tcPr anchor="ctr"/>
                </a:tc>
                <a:tc rowSpan="2">
                  <a:txBody>
                    <a:bodyPr/>
                    <a:lstStyle/>
                    <a:p>
                      <a:pPr algn="l"/>
                      <a:r>
                        <a:rPr lang="en-US" altLang="zh-CN" sz="1600" dirty="0"/>
                        <a:t>Similar as RFID</a:t>
                      </a:r>
                      <a:endParaRPr lang="zh-CN" altLang="en-US" sz="1600" dirty="0"/>
                    </a:p>
                  </a:txBody>
                  <a:tcPr anchor="ctr"/>
                </a:tc>
                <a:extLst>
                  <a:ext uri="{0D108BD9-81ED-4DB2-BD59-A6C34878D82A}">
                    <a16:rowId xmlns:a16="http://schemas.microsoft.com/office/drawing/2014/main" val="264248413"/>
                  </a:ext>
                </a:extLst>
              </a:tr>
              <a:tr h="0">
                <a:tc vMerge="1">
                  <a:txBody>
                    <a:bodyPr/>
                    <a:lstStyle/>
                    <a:p>
                      <a:endParaRPr lang="zh-CN" altLang="en-US"/>
                    </a:p>
                  </a:txBody>
                  <a:tcPr/>
                </a:tc>
                <a:tc>
                  <a:txBody>
                    <a:bodyPr/>
                    <a:lstStyle/>
                    <a:p>
                      <a:pPr algn="l"/>
                      <a:r>
                        <a:rPr lang="en-US" altLang="zh-CN" sz="1600" dirty="0"/>
                        <a:t>Semi-Passive: ~ 100μW</a:t>
                      </a:r>
                      <a:endParaRPr lang="zh-CN" altLang="en-US" sz="1600" dirty="0"/>
                    </a:p>
                  </a:txBody>
                  <a:tcPr anchor="ctr"/>
                </a:tc>
                <a:tc vMerge="1">
                  <a:txBody>
                    <a:bodyPr/>
                    <a:lstStyle/>
                    <a:p>
                      <a:endParaRPr lang="zh-CN" altLang="en-US"/>
                    </a:p>
                  </a:txBody>
                  <a:tcPr/>
                </a:tc>
                <a:extLst>
                  <a:ext uri="{0D108BD9-81ED-4DB2-BD59-A6C34878D82A}">
                    <a16:rowId xmlns:a16="http://schemas.microsoft.com/office/drawing/2014/main" val="2678371864"/>
                  </a:ext>
                </a:extLst>
              </a:tr>
              <a:tr h="0">
                <a:tc rowSpan="2">
                  <a:txBody>
                    <a:bodyPr/>
                    <a:lstStyle/>
                    <a:p>
                      <a:pPr algn="l"/>
                      <a:r>
                        <a:rPr lang="en-US" altLang="zh-CN" sz="1600" dirty="0"/>
                        <a:t>Cost</a:t>
                      </a:r>
                      <a:endParaRPr lang="zh-CN" altLang="en-US" sz="1600" dirty="0"/>
                    </a:p>
                  </a:txBody>
                  <a:tcPr anchor="ctr"/>
                </a:tc>
                <a:tc>
                  <a:txBody>
                    <a:bodyPr/>
                    <a:lstStyle/>
                    <a:p>
                      <a:pPr algn="l"/>
                      <a:r>
                        <a:rPr lang="en-US" altLang="zh-CN" sz="1600" dirty="0"/>
                        <a:t>Passive: ~ 0.03 USD</a:t>
                      </a:r>
                      <a:endParaRPr lang="zh-CN" altLang="en-US" sz="1600" dirty="0"/>
                    </a:p>
                  </a:txBody>
                  <a:tcPr anchor="ct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600" dirty="0"/>
                        <a:t>Similar as RFID</a:t>
                      </a:r>
                      <a:endParaRPr lang="zh-CN" altLang="en-US" sz="1600" dirty="0"/>
                    </a:p>
                  </a:txBody>
                  <a:tcPr anchor="ctr"/>
                </a:tc>
                <a:extLst>
                  <a:ext uri="{0D108BD9-81ED-4DB2-BD59-A6C34878D82A}">
                    <a16:rowId xmlns:a16="http://schemas.microsoft.com/office/drawing/2014/main" val="28331168"/>
                  </a:ext>
                </a:extLst>
              </a:tr>
              <a:tr h="0">
                <a:tc vMerge="1">
                  <a:txBody>
                    <a:bodyPr/>
                    <a:lstStyle/>
                    <a:p>
                      <a:endParaRPr lang="zh-CN" altLang="en-US"/>
                    </a:p>
                  </a:txBody>
                  <a:tcPr/>
                </a:tc>
                <a:tc>
                  <a:txBody>
                    <a:bodyPr/>
                    <a:lstStyle/>
                    <a:p>
                      <a:pPr algn="l"/>
                      <a:r>
                        <a:rPr lang="en-US" altLang="zh-CN" sz="1600" dirty="0"/>
                        <a:t>Semi-Passive: ~ 0.3 USD</a:t>
                      </a:r>
                      <a:endParaRPr lang="zh-CN" altLang="en-US" sz="1600" dirty="0"/>
                    </a:p>
                  </a:txBody>
                  <a:tcPr anchor="ctr"/>
                </a:tc>
                <a:tc vMerge="1">
                  <a:txBody>
                    <a:bodyPr/>
                    <a:lstStyle/>
                    <a:p>
                      <a:endParaRPr lang="zh-CN" altLang="en-US" dirty="0"/>
                    </a:p>
                  </a:txBody>
                  <a:tcPr/>
                </a:tc>
                <a:extLst>
                  <a:ext uri="{0D108BD9-81ED-4DB2-BD59-A6C34878D82A}">
                    <a16:rowId xmlns:a16="http://schemas.microsoft.com/office/drawing/2014/main" val="1345564568"/>
                  </a:ext>
                </a:extLst>
              </a:tr>
            </a:tbl>
          </a:graphicData>
        </a:graphic>
      </p:graphicFrame>
      <p:graphicFrame>
        <p:nvGraphicFramePr>
          <p:cNvPr id="4" name="表格 4">
            <a:extLst>
              <a:ext uri="{FF2B5EF4-FFF2-40B4-BE49-F238E27FC236}">
                <a16:creationId xmlns:a16="http://schemas.microsoft.com/office/drawing/2014/main" id="{B9AE6E9F-684D-48D4-AA3D-7E5A8C8923A2}"/>
              </a:ext>
            </a:extLst>
          </p:cNvPr>
          <p:cNvGraphicFramePr>
            <a:graphicFrameLocks noGrp="1"/>
          </p:cNvGraphicFramePr>
          <p:nvPr>
            <p:extLst>
              <p:ext uri="{D42A27DB-BD31-4B8C-83A1-F6EECF244321}">
                <p14:modId xmlns:p14="http://schemas.microsoft.com/office/powerpoint/2010/main" val="497771468"/>
              </p:ext>
            </p:extLst>
          </p:nvPr>
        </p:nvGraphicFramePr>
        <p:xfrm>
          <a:off x="119336" y="1412776"/>
          <a:ext cx="6984776" cy="2362944"/>
        </p:xfrm>
        <a:graphic>
          <a:graphicData uri="http://schemas.openxmlformats.org/drawingml/2006/table">
            <a:tbl>
              <a:tblPr firstRow="1" bandRow="1">
                <a:tableStyleId>{5C22544A-7EE6-4342-B048-85BDC9FD1C3A}</a:tableStyleId>
              </a:tblPr>
              <a:tblGrid>
                <a:gridCol w="1222335">
                  <a:extLst>
                    <a:ext uri="{9D8B030D-6E8A-4147-A177-3AD203B41FA5}">
                      <a16:colId xmlns:a16="http://schemas.microsoft.com/office/drawing/2014/main" val="2245334182"/>
                    </a:ext>
                  </a:extLst>
                </a:gridCol>
                <a:gridCol w="5762441">
                  <a:extLst>
                    <a:ext uri="{9D8B030D-6E8A-4147-A177-3AD203B41FA5}">
                      <a16:colId xmlns:a16="http://schemas.microsoft.com/office/drawing/2014/main" val="3992018988"/>
                    </a:ext>
                  </a:extLst>
                </a:gridCol>
              </a:tblGrid>
              <a:tr h="336408">
                <a:tc gridSpan="2">
                  <a:txBody>
                    <a:bodyPr/>
                    <a:lstStyle/>
                    <a:p>
                      <a:pPr algn="ctr"/>
                      <a:r>
                        <a:rPr lang="en-US" altLang="zh-CN" dirty="0"/>
                        <a:t>Technical requirements for 5G e-IoT</a:t>
                      </a:r>
                      <a:endParaRPr lang="zh-CN" altLang="en-US" dirty="0"/>
                    </a:p>
                  </a:txBody>
                  <a:tcPr/>
                </a:tc>
                <a:tc hMerge="1">
                  <a:txBody>
                    <a:bodyPr/>
                    <a:lstStyle/>
                    <a:p>
                      <a:endParaRPr lang="zh-CN" altLang="en-US"/>
                    </a:p>
                  </a:txBody>
                  <a:tcPr/>
                </a:tc>
                <a:extLst>
                  <a:ext uri="{0D108BD9-81ED-4DB2-BD59-A6C34878D82A}">
                    <a16:rowId xmlns:a16="http://schemas.microsoft.com/office/drawing/2014/main" val="280133741"/>
                  </a:ext>
                </a:extLst>
              </a:tr>
              <a:tr h="930384">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600" b="0" dirty="0">
                          <a:solidFill>
                            <a:schemeClr val="tx1"/>
                          </a:solidFill>
                        </a:rPr>
                        <a:t>Reader</a:t>
                      </a:r>
                      <a:endParaRPr lang="en-US" altLang="zh-CN" sz="1600" b="0" dirty="0">
                        <a:solidFill>
                          <a:schemeClr val="tx1"/>
                        </a:solidFill>
                        <a:latin typeface="+mn-lt"/>
                      </a:endParaRPr>
                    </a:p>
                  </a:txBody>
                  <a:tcPr anchor="ct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600" b="0" dirty="0">
                          <a:solidFill>
                            <a:schemeClr val="tx1"/>
                          </a:solidFill>
                        </a:rPr>
                        <a:t>Massive connections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600" dirty="0"/>
                        <a:t>Positioning: 2m (Horizontal &amp; Vertical) @90%</a:t>
                      </a:r>
                      <a:endParaRPr lang="en-US" altLang="zh-CN" sz="1600" b="0" dirty="0">
                        <a:solidFill>
                          <a:schemeClr val="tx1"/>
                        </a:solidFill>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600" b="0" dirty="0">
                          <a:solidFill>
                            <a:schemeClr val="tx1"/>
                          </a:solidFill>
                        </a:rPr>
                        <a:t>Interference mitigation, for intra-/inter-reader, and inter-system</a:t>
                      </a:r>
                    </a:p>
                  </a:txBody>
                  <a:tcPr anchor="ctr"/>
                </a:tc>
                <a:extLst>
                  <a:ext uri="{0D108BD9-81ED-4DB2-BD59-A6C34878D82A}">
                    <a16:rowId xmlns:a16="http://schemas.microsoft.com/office/drawing/2014/main" val="3455236908"/>
                  </a:ext>
                </a:extLst>
              </a:tr>
              <a:tr h="842641">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600" b="0" dirty="0">
                          <a:solidFill>
                            <a:schemeClr val="tx1"/>
                          </a:solidFill>
                        </a:rPr>
                        <a:t>Tag</a:t>
                      </a:r>
                    </a:p>
                  </a:txBody>
                  <a:tcPr anchor="ct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600" b="0" dirty="0">
                          <a:solidFill>
                            <a:schemeClr val="tx1"/>
                          </a:solidFill>
                        </a:rPr>
                        <a:t>Access collision avoidance enhancement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600" b="0" dirty="0">
                          <a:solidFill>
                            <a:schemeClr val="tx1"/>
                          </a:solidFill>
                        </a:rPr>
                        <a:t>Reference sensitivity enhancement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600" b="0" dirty="0">
                          <a:solidFill>
                            <a:schemeClr val="tx1"/>
                          </a:solidFill>
                        </a:rPr>
                        <a:t>Support simplified 5G protocol stack and signaling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600" b="0" dirty="0">
                          <a:solidFill>
                            <a:schemeClr val="tx1"/>
                          </a:solidFill>
                        </a:rPr>
                        <a:t>Sensor capability for semi-passive tag</a:t>
                      </a:r>
                    </a:p>
                  </a:txBody>
                  <a:tcPr anchor="ctr"/>
                </a:tc>
                <a:extLst>
                  <a:ext uri="{0D108BD9-81ED-4DB2-BD59-A6C34878D82A}">
                    <a16:rowId xmlns:a16="http://schemas.microsoft.com/office/drawing/2014/main" val="3655859229"/>
                  </a:ext>
                </a:extLst>
              </a:tr>
            </a:tbl>
          </a:graphicData>
        </a:graphic>
      </p:graphicFrame>
      <p:sp>
        <p:nvSpPr>
          <p:cNvPr id="6" name="文本框 5">
            <a:extLst>
              <a:ext uri="{FF2B5EF4-FFF2-40B4-BE49-F238E27FC236}">
                <a16:creationId xmlns:a16="http://schemas.microsoft.com/office/drawing/2014/main" id="{FF2F6796-EE10-4E61-9E01-CEBBC9CBB01C}"/>
              </a:ext>
            </a:extLst>
          </p:cNvPr>
          <p:cNvSpPr txBox="1"/>
          <p:nvPr/>
        </p:nvSpPr>
        <p:spPr>
          <a:xfrm>
            <a:off x="119336" y="692196"/>
            <a:ext cx="11809312" cy="646331"/>
          </a:xfrm>
          <a:prstGeom prst="rect">
            <a:avLst/>
          </a:prstGeom>
          <a:ln>
            <a:prstDash val="sysDash"/>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altLang="zh-CN" b="1" dirty="0"/>
              <a:t>To meet the requirement of use cases, e-IoT is expected to achieve higher performance over RFID, especially on coverage, cost, positioning and perception capability</a:t>
            </a:r>
          </a:p>
        </p:txBody>
      </p:sp>
      <p:sp>
        <p:nvSpPr>
          <p:cNvPr id="7" name="文本框 6">
            <a:extLst>
              <a:ext uri="{FF2B5EF4-FFF2-40B4-BE49-F238E27FC236}">
                <a16:creationId xmlns:a16="http://schemas.microsoft.com/office/drawing/2014/main" id="{85A794FC-C8C7-10FE-90D7-1557425742EF}"/>
              </a:ext>
            </a:extLst>
          </p:cNvPr>
          <p:cNvSpPr txBox="1"/>
          <p:nvPr/>
        </p:nvSpPr>
        <p:spPr>
          <a:xfrm>
            <a:off x="7248128" y="1844824"/>
            <a:ext cx="4680520" cy="2846933"/>
          </a:xfrm>
          <a:prstGeom prst="rect">
            <a:avLst/>
          </a:prstGeom>
          <a:noFill/>
        </p:spPr>
        <p:txBody>
          <a:bodyPr wrap="square" lIns="0" tIns="0" rIns="0" bIns="0" rtlCol="0">
            <a:spAutoFit/>
          </a:bodyPr>
          <a:lstStyle/>
          <a:p>
            <a:pPr marL="285790" indent="-285750">
              <a:spcBef>
                <a:spcPts val="600"/>
              </a:spcBef>
              <a:buFont typeface="Arial" panose="020B0604020202020204" pitchFamily="34" charset="0"/>
              <a:buChar char="•"/>
              <a:defRPr/>
            </a:pPr>
            <a:r>
              <a:rPr kumimoji="1" lang="en-US" altLang="zh-CN" sz="1600" kern="0" dirty="0">
                <a:latin typeface="Arial" panose="020B0604020202020204" pitchFamily="34" charset="0"/>
                <a:ea typeface="微软雅黑" panose="020B0503020204020204" pitchFamily="34" charset="-122"/>
                <a:cs typeface="Arial" panose="020B0604020202020204" pitchFamily="34" charset="0"/>
              </a:rPr>
              <a:t>Use cases and performance requirements in SA1 TR 22.840 are taken as starting point. </a:t>
            </a:r>
          </a:p>
          <a:p>
            <a:pPr marL="285790" indent="-285750">
              <a:spcBef>
                <a:spcPts val="600"/>
              </a:spcBef>
              <a:buFont typeface="Arial" panose="020B0604020202020204" pitchFamily="34" charset="0"/>
              <a:buChar char="•"/>
              <a:defRPr/>
            </a:pPr>
            <a:r>
              <a:rPr kumimoji="1" lang="en-US" altLang="zh-CN" sz="1600" kern="0" dirty="0">
                <a:latin typeface="Arial" panose="020B0604020202020204" pitchFamily="34" charset="0"/>
                <a:ea typeface="微软雅黑" panose="020B0503020204020204" pitchFamily="34" charset="-122"/>
                <a:cs typeface="Arial" panose="020B0604020202020204" pitchFamily="34" charset="0"/>
              </a:rPr>
              <a:t>RAN design targets should be studied.</a:t>
            </a:r>
          </a:p>
          <a:p>
            <a:pPr marL="285790" indent="-285750">
              <a:spcBef>
                <a:spcPts val="600"/>
              </a:spcBef>
              <a:buFont typeface="Arial" panose="020B0604020202020204" pitchFamily="34" charset="0"/>
              <a:buChar char="•"/>
              <a:defRPr/>
            </a:pPr>
            <a:r>
              <a:rPr kumimoji="1" lang="en-US" altLang="zh-CN" sz="1600" kern="0" dirty="0">
                <a:latin typeface="Arial" panose="020B0604020202020204" pitchFamily="34" charset="0"/>
                <a:ea typeface="微软雅黑" panose="020B0503020204020204" pitchFamily="34" charset="-122"/>
                <a:cs typeface="Arial" panose="020B0604020202020204" pitchFamily="34" charset="0"/>
              </a:rPr>
              <a:t>For the use cases, RAN level SI should study:</a:t>
            </a:r>
          </a:p>
          <a:p>
            <a:pPr marL="742990" lvl="1" indent="-285750">
              <a:spcBef>
                <a:spcPts val="600"/>
              </a:spcBef>
              <a:buFont typeface="Arial" panose="020B0604020202020204" pitchFamily="34" charset="0"/>
              <a:buChar char="•"/>
              <a:defRPr/>
            </a:pPr>
            <a:r>
              <a:rPr kumimoji="1" lang="en-US" altLang="zh-CN" sz="1600" kern="0" dirty="0">
                <a:latin typeface="Arial" panose="020B0604020202020204" pitchFamily="34" charset="0"/>
                <a:ea typeface="微软雅黑" panose="020B0503020204020204" pitchFamily="34" charset="-122"/>
                <a:cs typeface="Arial" panose="020B0604020202020204" pitchFamily="34" charset="0"/>
              </a:rPr>
              <a:t>Gap between existing RFID and e-IoT requirement </a:t>
            </a:r>
          </a:p>
          <a:p>
            <a:pPr marL="742990" lvl="1" indent="-285750">
              <a:spcBef>
                <a:spcPts val="600"/>
              </a:spcBef>
              <a:buFont typeface="Arial" panose="020B0604020202020204" pitchFamily="34" charset="0"/>
              <a:buChar char="•"/>
              <a:defRPr/>
            </a:pPr>
            <a:r>
              <a:rPr kumimoji="1" lang="en-US" altLang="zh-CN" sz="1600" kern="0" dirty="0">
                <a:latin typeface="Arial" panose="020B0604020202020204" pitchFamily="34" charset="0"/>
                <a:ea typeface="微软雅黑" panose="020B0503020204020204" pitchFamily="34" charset="-122"/>
                <a:cs typeface="Arial" panose="020B0604020202020204" pitchFamily="34" charset="0"/>
              </a:rPr>
              <a:t>Compare the different deployments options for each use case</a:t>
            </a:r>
          </a:p>
          <a:p>
            <a:pPr marL="285790" indent="-285750">
              <a:spcBef>
                <a:spcPts val="600"/>
              </a:spcBef>
              <a:buFont typeface="Arial" panose="020B0604020202020204" pitchFamily="34" charset="0"/>
              <a:buChar char="•"/>
              <a:defRPr/>
            </a:pPr>
            <a:r>
              <a:rPr kumimoji="1" lang="en-US" altLang="zh-CN" sz="1600" kern="0" dirty="0">
                <a:latin typeface="Arial" panose="020B0604020202020204" pitchFamily="34" charset="0"/>
                <a:ea typeface="微软雅黑" panose="020B0503020204020204" pitchFamily="34" charset="-122"/>
                <a:cs typeface="Arial" panose="020B0604020202020204" pitchFamily="34" charset="0"/>
              </a:rPr>
              <a:t>Assess the feasibility and</a:t>
            </a:r>
            <a:r>
              <a:rPr kumimoji="1" lang="en-GB" altLang="zh-CN" sz="1600" kern="0" dirty="0">
                <a:latin typeface="Arial" panose="020B0604020202020204" pitchFamily="34" charset="0"/>
                <a:ea typeface="微软雅黑" panose="020B0503020204020204" pitchFamily="34" charset="-122"/>
                <a:cs typeface="Arial" panose="020B0604020202020204" pitchFamily="34" charset="0"/>
              </a:rPr>
              <a:t> identify assumptions on required functionality to be supported</a:t>
            </a:r>
            <a:endParaRPr kumimoji="1" lang="en-US" altLang="zh-CN" sz="1600" kern="0" dirty="0">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8034716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extBox 29">
            <a:extLst>
              <a:ext uri="{FF2B5EF4-FFF2-40B4-BE49-F238E27FC236}">
                <a16:creationId xmlns:a16="http://schemas.microsoft.com/office/drawing/2014/main" id="{9384EE36-479A-2875-894E-6629566A1D23}"/>
              </a:ext>
            </a:extLst>
          </p:cNvPr>
          <p:cNvSpPr txBox="1"/>
          <p:nvPr/>
        </p:nvSpPr>
        <p:spPr>
          <a:xfrm>
            <a:off x="263352" y="713961"/>
            <a:ext cx="11665296" cy="1647246"/>
          </a:xfrm>
          <a:prstGeom prst="rect">
            <a:avLst/>
          </a:prstGeom>
          <a:noFill/>
          <a:ln w="12700">
            <a:solidFill>
              <a:schemeClr val="accent1"/>
            </a:solidFill>
            <a:prstDash val="dash"/>
          </a:ln>
        </p:spPr>
        <p:txBody>
          <a:bodyPr wrap="square" rtlCol="0">
            <a:spAutoFit/>
          </a:bodyPr>
          <a:lstStyle/>
          <a:p>
            <a:pPr indent="457200">
              <a:lnSpc>
                <a:spcPct val="120000"/>
              </a:lnSpc>
              <a:spcBef>
                <a:spcPts val="200"/>
              </a:spcBef>
            </a:pPr>
            <a:endParaRPr lang="en-US" altLang="zh-CN" sz="1600" b="1" dirty="0">
              <a:solidFill>
                <a:srgbClr val="4573C7"/>
              </a:solidFill>
              <a:latin typeface="微软雅黑" panose="020B0503020204020204" pitchFamily="34" charset="-122"/>
              <a:ea typeface="微软雅黑" panose="020B0503020204020204" pitchFamily="34" charset="-122"/>
            </a:endParaRPr>
          </a:p>
          <a:p>
            <a:pPr indent="457200">
              <a:lnSpc>
                <a:spcPct val="120000"/>
              </a:lnSpc>
              <a:spcBef>
                <a:spcPts val="200"/>
              </a:spcBef>
            </a:pPr>
            <a:endParaRPr lang="en-US" altLang="zh-CN" sz="1600" b="1" dirty="0">
              <a:solidFill>
                <a:srgbClr val="4573C7"/>
              </a:solidFill>
              <a:latin typeface="微软雅黑" panose="020B0503020204020204" pitchFamily="34" charset="-122"/>
              <a:ea typeface="微软雅黑" panose="020B0503020204020204" pitchFamily="34" charset="-122"/>
            </a:endParaRPr>
          </a:p>
          <a:p>
            <a:pPr indent="457200">
              <a:lnSpc>
                <a:spcPct val="120000"/>
              </a:lnSpc>
              <a:spcBef>
                <a:spcPts val="200"/>
              </a:spcBef>
            </a:pPr>
            <a:endParaRPr lang="en-US" altLang="zh-CN" sz="1600" b="1" dirty="0">
              <a:solidFill>
                <a:srgbClr val="4573C7"/>
              </a:solidFill>
              <a:latin typeface="微软雅黑" panose="020B0503020204020204" pitchFamily="34" charset="-122"/>
              <a:ea typeface="微软雅黑" panose="020B0503020204020204" pitchFamily="34" charset="-122"/>
            </a:endParaRPr>
          </a:p>
          <a:p>
            <a:pPr indent="457200">
              <a:lnSpc>
                <a:spcPct val="120000"/>
              </a:lnSpc>
              <a:spcBef>
                <a:spcPts val="200"/>
              </a:spcBef>
            </a:pPr>
            <a:endParaRPr lang="en-US" altLang="zh-CN" sz="1600" b="1" dirty="0">
              <a:solidFill>
                <a:srgbClr val="4573C7"/>
              </a:solidFill>
              <a:latin typeface="微软雅黑" panose="020B0503020204020204" pitchFamily="34" charset="-122"/>
              <a:ea typeface="微软雅黑" panose="020B0503020204020204" pitchFamily="34" charset="-122"/>
            </a:endParaRPr>
          </a:p>
          <a:p>
            <a:pPr indent="457200">
              <a:lnSpc>
                <a:spcPct val="120000"/>
              </a:lnSpc>
              <a:spcBef>
                <a:spcPts val="200"/>
              </a:spcBef>
            </a:pPr>
            <a:endParaRPr lang="en-US" altLang="zh-CN" sz="1600" b="1" dirty="0">
              <a:solidFill>
                <a:srgbClr val="4573C7"/>
              </a:solidFill>
              <a:latin typeface="微软雅黑" panose="020B0503020204020204" pitchFamily="34" charset="-122"/>
              <a:ea typeface="微软雅黑" panose="020B0503020204020204" pitchFamily="34" charset="-122"/>
            </a:endParaRPr>
          </a:p>
        </p:txBody>
      </p:sp>
      <p:sp>
        <p:nvSpPr>
          <p:cNvPr id="67" name="TextBox 29">
            <a:extLst>
              <a:ext uri="{FF2B5EF4-FFF2-40B4-BE49-F238E27FC236}">
                <a16:creationId xmlns:a16="http://schemas.microsoft.com/office/drawing/2014/main" id="{9F3703F0-4EF6-B408-7399-2EF67FCE58F1}"/>
              </a:ext>
            </a:extLst>
          </p:cNvPr>
          <p:cNvSpPr txBox="1"/>
          <p:nvPr/>
        </p:nvSpPr>
        <p:spPr>
          <a:xfrm>
            <a:off x="263352" y="2563551"/>
            <a:ext cx="11665296" cy="1326132"/>
          </a:xfrm>
          <a:prstGeom prst="rect">
            <a:avLst/>
          </a:prstGeom>
          <a:noFill/>
          <a:ln w="12700">
            <a:solidFill>
              <a:schemeClr val="accent1"/>
            </a:solidFill>
            <a:prstDash val="dash"/>
          </a:ln>
        </p:spPr>
        <p:txBody>
          <a:bodyPr wrap="square" rtlCol="0">
            <a:spAutoFit/>
          </a:bodyPr>
          <a:lstStyle/>
          <a:p>
            <a:pPr indent="457200">
              <a:lnSpc>
                <a:spcPct val="120000"/>
              </a:lnSpc>
              <a:spcBef>
                <a:spcPts val="200"/>
              </a:spcBef>
            </a:pPr>
            <a:endParaRPr lang="en-US" altLang="zh-CN" sz="1600" b="1" dirty="0">
              <a:solidFill>
                <a:srgbClr val="4573C7"/>
              </a:solidFill>
              <a:latin typeface="微软雅黑" panose="020B0503020204020204" pitchFamily="34" charset="-122"/>
              <a:ea typeface="微软雅黑" panose="020B0503020204020204" pitchFamily="34" charset="-122"/>
            </a:endParaRPr>
          </a:p>
          <a:p>
            <a:pPr indent="457200">
              <a:lnSpc>
                <a:spcPct val="120000"/>
              </a:lnSpc>
              <a:spcBef>
                <a:spcPts val="200"/>
              </a:spcBef>
            </a:pPr>
            <a:endParaRPr lang="en-US" altLang="zh-CN" sz="1600" b="1" dirty="0">
              <a:solidFill>
                <a:srgbClr val="4573C7"/>
              </a:solidFill>
              <a:latin typeface="微软雅黑" panose="020B0503020204020204" pitchFamily="34" charset="-122"/>
              <a:ea typeface="微软雅黑" panose="020B0503020204020204" pitchFamily="34" charset="-122"/>
            </a:endParaRPr>
          </a:p>
          <a:p>
            <a:pPr indent="457200">
              <a:lnSpc>
                <a:spcPct val="120000"/>
              </a:lnSpc>
              <a:spcBef>
                <a:spcPts val="200"/>
              </a:spcBef>
            </a:pPr>
            <a:endParaRPr lang="en-US" altLang="zh-CN" sz="1600" b="1" dirty="0">
              <a:solidFill>
                <a:srgbClr val="4573C7"/>
              </a:solidFill>
              <a:latin typeface="微软雅黑" panose="020B0503020204020204" pitchFamily="34" charset="-122"/>
              <a:ea typeface="微软雅黑" panose="020B0503020204020204" pitchFamily="34" charset="-122"/>
            </a:endParaRPr>
          </a:p>
          <a:p>
            <a:pPr indent="457200">
              <a:lnSpc>
                <a:spcPct val="120000"/>
              </a:lnSpc>
              <a:spcBef>
                <a:spcPts val="200"/>
              </a:spcBef>
            </a:pPr>
            <a:endParaRPr lang="en-US" altLang="zh-CN" sz="1600" b="1" dirty="0">
              <a:solidFill>
                <a:srgbClr val="4573C7"/>
              </a:solidFill>
              <a:latin typeface="微软雅黑" panose="020B0503020204020204" pitchFamily="34" charset="-122"/>
              <a:ea typeface="微软雅黑" panose="020B0503020204020204" pitchFamily="34" charset="-122"/>
            </a:endParaRPr>
          </a:p>
        </p:txBody>
      </p:sp>
      <p:pic>
        <p:nvPicPr>
          <p:cNvPr id="39" name="Picture 3">
            <a:extLst>
              <a:ext uri="{FF2B5EF4-FFF2-40B4-BE49-F238E27FC236}">
                <a16:creationId xmlns:a16="http://schemas.microsoft.com/office/drawing/2014/main" id="{7F205608-DD59-BE38-563F-E50A0FA5BBB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49526" y="1133606"/>
            <a:ext cx="411461" cy="440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29">
            <a:extLst>
              <a:ext uri="{FF2B5EF4-FFF2-40B4-BE49-F238E27FC236}">
                <a16:creationId xmlns:a16="http://schemas.microsoft.com/office/drawing/2014/main" id="{AA6FC16F-B12C-4F72-A50C-3051B4AD9B9C}"/>
              </a:ext>
            </a:extLst>
          </p:cNvPr>
          <p:cNvSpPr txBox="1"/>
          <p:nvPr/>
        </p:nvSpPr>
        <p:spPr>
          <a:xfrm>
            <a:off x="6063560" y="4109476"/>
            <a:ext cx="5865088" cy="1968359"/>
          </a:xfrm>
          <a:prstGeom prst="rect">
            <a:avLst/>
          </a:prstGeom>
          <a:noFill/>
          <a:ln w="12700">
            <a:solidFill>
              <a:schemeClr val="accent1"/>
            </a:solidFill>
            <a:prstDash val="dash"/>
          </a:ln>
        </p:spPr>
        <p:txBody>
          <a:bodyPr wrap="square" rtlCol="0">
            <a:spAutoFit/>
          </a:bodyPr>
          <a:lstStyle/>
          <a:p>
            <a:pPr indent="457200">
              <a:lnSpc>
                <a:spcPct val="120000"/>
              </a:lnSpc>
              <a:spcBef>
                <a:spcPts val="200"/>
              </a:spcBef>
            </a:pPr>
            <a:endParaRPr lang="en-US" altLang="zh-CN" sz="1600" b="1" dirty="0">
              <a:solidFill>
                <a:srgbClr val="4573C7"/>
              </a:solidFill>
              <a:latin typeface="微软雅黑" panose="020B0503020204020204" pitchFamily="34" charset="-122"/>
              <a:ea typeface="微软雅黑" panose="020B0503020204020204" pitchFamily="34" charset="-122"/>
            </a:endParaRPr>
          </a:p>
          <a:p>
            <a:pPr indent="457200">
              <a:lnSpc>
                <a:spcPct val="120000"/>
              </a:lnSpc>
              <a:spcBef>
                <a:spcPts val="200"/>
              </a:spcBef>
            </a:pPr>
            <a:endParaRPr lang="en-US" altLang="zh-CN" sz="1600" b="1" dirty="0">
              <a:solidFill>
                <a:srgbClr val="4573C7"/>
              </a:solidFill>
              <a:latin typeface="微软雅黑" panose="020B0503020204020204" pitchFamily="34" charset="-122"/>
              <a:ea typeface="微软雅黑" panose="020B0503020204020204" pitchFamily="34" charset="-122"/>
            </a:endParaRPr>
          </a:p>
          <a:p>
            <a:pPr indent="457200">
              <a:lnSpc>
                <a:spcPct val="120000"/>
              </a:lnSpc>
              <a:spcBef>
                <a:spcPts val="200"/>
              </a:spcBef>
            </a:pPr>
            <a:endParaRPr lang="en-US" altLang="zh-CN" sz="1600" b="1" dirty="0">
              <a:solidFill>
                <a:srgbClr val="4573C7"/>
              </a:solidFill>
              <a:latin typeface="微软雅黑" panose="020B0503020204020204" pitchFamily="34" charset="-122"/>
              <a:ea typeface="微软雅黑" panose="020B0503020204020204" pitchFamily="34" charset="-122"/>
            </a:endParaRPr>
          </a:p>
          <a:p>
            <a:pPr indent="457200">
              <a:lnSpc>
                <a:spcPct val="120000"/>
              </a:lnSpc>
              <a:spcBef>
                <a:spcPts val="200"/>
              </a:spcBef>
            </a:pPr>
            <a:endParaRPr lang="en-US" altLang="zh-CN" sz="1600" b="1" dirty="0">
              <a:solidFill>
                <a:srgbClr val="4573C7"/>
              </a:solidFill>
              <a:latin typeface="微软雅黑" panose="020B0503020204020204" pitchFamily="34" charset="-122"/>
              <a:ea typeface="微软雅黑" panose="020B0503020204020204" pitchFamily="34" charset="-122"/>
            </a:endParaRPr>
          </a:p>
          <a:p>
            <a:pPr indent="457200">
              <a:lnSpc>
                <a:spcPct val="120000"/>
              </a:lnSpc>
              <a:spcBef>
                <a:spcPts val="200"/>
              </a:spcBef>
            </a:pPr>
            <a:endParaRPr lang="en-US" altLang="zh-CN" sz="1600" b="1" dirty="0">
              <a:solidFill>
                <a:srgbClr val="4573C7"/>
              </a:solidFill>
              <a:latin typeface="微软雅黑" panose="020B0503020204020204" pitchFamily="34" charset="-122"/>
              <a:ea typeface="微软雅黑" panose="020B0503020204020204" pitchFamily="34" charset="-122"/>
            </a:endParaRPr>
          </a:p>
          <a:p>
            <a:pPr indent="457200">
              <a:lnSpc>
                <a:spcPct val="120000"/>
              </a:lnSpc>
              <a:spcBef>
                <a:spcPts val="200"/>
              </a:spcBef>
            </a:pPr>
            <a:endParaRPr lang="en-US" altLang="zh-CN" sz="1600" b="1" dirty="0">
              <a:solidFill>
                <a:srgbClr val="4573C7"/>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id="{B48176B0-6150-4303-B29B-E7F1AF5AE3EE}"/>
              </a:ext>
            </a:extLst>
          </p:cNvPr>
          <p:cNvSpPr txBox="1"/>
          <p:nvPr/>
        </p:nvSpPr>
        <p:spPr>
          <a:xfrm>
            <a:off x="-24680" y="0"/>
            <a:ext cx="3811384" cy="707886"/>
          </a:xfrm>
          <a:prstGeom prst="rect">
            <a:avLst/>
          </a:prstGeom>
          <a:noFill/>
        </p:spPr>
        <p:txBody>
          <a:bodyPr wrap="square" rtlCol="0">
            <a:spAutoFit/>
          </a:bodyPr>
          <a:lstStyle/>
          <a:p>
            <a:r>
              <a:rPr lang="en-US" altLang="zh-CN" sz="4000" b="1" dirty="0">
                <a:solidFill>
                  <a:schemeClr val="bg1"/>
                </a:solidFill>
              </a:rPr>
              <a:t>E2E Architecture</a:t>
            </a:r>
            <a:endParaRPr lang="zh-CN" altLang="en-US" sz="4000" b="1" dirty="0">
              <a:solidFill>
                <a:schemeClr val="bg1"/>
              </a:solidFill>
            </a:endParaRPr>
          </a:p>
        </p:txBody>
      </p:sp>
      <p:sp>
        <p:nvSpPr>
          <p:cNvPr id="3" name="TextBox 29">
            <a:extLst>
              <a:ext uri="{FF2B5EF4-FFF2-40B4-BE49-F238E27FC236}">
                <a16:creationId xmlns:a16="http://schemas.microsoft.com/office/drawing/2014/main" id="{DCD4F200-5FAF-4FBF-A805-E4076D5B4157}"/>
              </a:ext>
            </a:extLst>
          </p:cNvPr>
          <p:cNvSpPr txBox="1"/>
          <p:nvPr/>
        </p:nvSpPr>
        <p:spPr>
          <a:xfrm>
            <a:off x="263352" y="4109475"/>
            <a:ext cx="5486861" cy="1968359"/>
          </a:xfrm>
          <a:prstGeom prst="rect">
            <a:avLst/>
          </a:prstGeom>
          <a:noFill/>
          <a:ln w="12700">
            <a:solidFill>
              <a:schemeClr val="accent1"/>
            </a:solidFill>
            <a:prstDash val="dash"/>
          </a:ln>
        </p:spPr>
        <p:txBody>
          <a:bodyPr wrap="square" rtlCol="0">
            <a:spAutoFit/>
          </a:bodyPr>
          <a:lstStyle/>
          <a:p>
            <a:pPr indent="457200">
              <a:lnSpc>
                <a:spcPct val="120000"/>
              </a:lnSpc>
              <a:spcBef>
                <a:spcPts val="200"/>
              </a:spcBef>
            </a:pPr>
            <a:endParaRPr lang="en-US" altLang="zh-CN" sz="1600" b="1" dirty="0">
              <a:solidFill>
                <a:srgbClr val="4573C7"/>
              </a:solidFill>
              <a:latin typeface="微软雅黑" panose="020B0503020204020204" pitchFamily="34" charset="-122"/>
              <a:ea typeface="微软雅黑" panose="020B0503020204020204" pitchFamily="34" charset="-122"/>
            </a:endParaRPr>
          </a:p>
          <a:p>
            <a:pPr indent="457200">
              <a:lnSpc>
                <a:spcPct val="120000"/>
              </a:lnSpc>
              <a:spcBef>
                <a:spcPts val="200"/>
              </a:spcBef>
            </a:pPr>
            <a:endParaRPr lang="en-US" altLang="zh-CN" sz="1600" b="1" dirty="0">
              <a:solidFill>
                <a:srgbClr val="4573C7"/>
              </a:solidFill>
              <a:latin typeface="微软雅黑" panose="020B0503020204020204" pitchFamily="34" charset="-122"/>
              <a:ea typeface="微软雅黑" panose="020B0503020204020204" pitchFamily="34" charset="-122"/>
            </a:endParaRPr>
          </a:p>
          <a:p>
            <a:pPr indent="457200">
              <a:lnSpc>
                <a:spcPct val="120000"/>
              </a:lnSpc>
              <a:spcBef>
                <a:spcPts val="200"/>
              </a:spcBef>
            </a:pPr>
            <a:endParaRPr lang="en-US" altLang="zh-CN" sz="1600" b="1" dirty="0">
              <a:solidFill>
                <a:srgbClr val="4573C7"/>
              </a:solidFill>
              <a:latin typeface="微软雅黑" panose="020B0503020204020204" pitchFamily="34" charset="-122"/>
              <a:ea typeface="微软雅黑" panose="020B0503020204020204" pitchFamily="34" charset="-122"/>
            </a:endParaRPr>
          </a:p>
          <a:p>
            <a:pPr indent="457200">
              <a:lnSpc>
                <a:spcPct val="120000"/>
              </a:lnSpc>
              <a:spcBef>
                <a:spcPts val="200"/>
              </a:spcBef>
            </a:pPr>
            <a:endParaRPr lang="en-US" altLang="zh-CN" sz="1600" b="1" dirty="0">
              <a:solidFill>
                <a:srgbClr val="4573C7"/>
              </a:solidFill>
              <a:latin typeface="微软雅黑" panose="020B0503020204020204" pitchFamily="34" charset="-122"/>
              <a:ea typeface="微软雅黑" panose="020B0503020204020204" pitchFamily="34" charset="-122"/>
            </a:endParaRPr>
          </a:p>
          <a:p>
            <a:pPr indent="457200">
              <a:lnSpc>
                <a:spcPct val="120000"/>
              </a:lnSpc>
              <a:spcBef>
                <a:spcPts val="200"/>
              </a:spcBef>
            </a:pPr>
            <a:endParaRPr lang="en-US" altLang="zh-CN" sz="1600" b="1" dirty="0">
              <a:solidFill>
                <a:srgbClr val="4573C7"/>
              </a:solidFill>
              <a:latin typeface="微软雅黑" panose="020B0503020204020204" pitchFamily="34" charset="-122"/>
              <a:ea typeface="微软雅黑" panose="020B0503020204020204" pitchFamily="34" charset="-122"/>
            </a:endParaRPr>
          </a:p>
          <a:p>
            <a:pPr indent="457200">
              <a:lnSpc>
                <a:spcPct val="120000"/>
              </a:lnSpc>
              <a:spcBef>
                <a:spcPts val="200"/>
              </a:spcBef>
            </a:pPr>
            <a:endParaRPr lang="en-US" altLang="zh-CN" sz="1600" b="1" dirty="0">
              <a:solidFill>
                <a:srgbClr val="4573C7"/>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62C577B8-679D-4214-9A70-317F962CD00D}"/>
              </a:ext>
            </a:extLst>
          </p:cNvPr>
          <p:cNvSpPr txBox="1"/>
          <p:nvPr/>
        </p:nvSpPr>
        <p:spPr>
          <a:xfrm>
            <a:off x="263352" y="6309320"/>
            <a:ext cx="11665295" cy="338554"/>
          </a:xfrm>
          <a:prstGeom prst="rect">
            <a:avLst/>
          </a:prstGeom>
          <a:noFill/>
          <a:ln w="12700">
            <a:prstDash val="sysDash"/>
          </a:ln>
        </p:spPr>
        <p:style>
          <a:lnRef idx="2">
            <a:schemeClr val="accent1"/>
          </a:lnRef>
          <a:fillRef idx="1">
            <a:schemeClr val="lt1"/>
          </a:fillRef>
          <a:effectRef idx="0">
            <a:schemeClr val="accent1"/>
          </a:effectRef>
          <a:fontRef idx="minor">
            <a:schemeClr val="dk1"/>
          </a:fontRef>
        </p:style>
        <p:txBody>
          <a:bodyPr wrap="square" rtlCol="0">
            <a:spAutoFit/>
          </a:bodyPr>
          <a:lstStyle/>
          <a:p>
            <a:pPr marL="285750" indent="-285750">
              <a:buFont typeface="Arial" panose="020B0604020202020204" pitchFamily="34" charset="0"/>
              <a:buChar char="•"/>
            </a:pPr>
            <a:r>
              <a:rPr lang="en-US" altLang="zh-CN" sz="1600" b="1" dirty="0"/>
              <a:t>RAN design for e-IoT should consider both E2E architecture options, i.e., connection to servers through proxy or simplified CN.</a:t>
            </a:r>
          </a:p>
        </p:txBody>
      </p:sp>
      <p:sp>
        <p:nvSpPr>
          <p:cNvPr id="11" name="矩形 10">
            <a:extLst>
              <a:ext uri="{FF2B5EF4-FFF2-40B4-BE49-F238E27FC236}">
                <a16:creationId xmlns:a16="http://schemas.microsoft.com/office/drawing/2014/main" id="{FF3B85C7-9198-0B72-8B0D-F596091A313E}"/>
              </a:ext>
            </a:extLst>
          </p:cNvPr>
          <p:cNvSpPr/>
          <p:nvPr/>
        </p:nvSpPr>
        <p:spPr>
          <a:xfrm>
            <a:off x="6455102" y="1644177"/>
            <a:ext cx="2377202" cy="524482"/>
          </a:xfrm>
          <a:prstGeom prst="rect">
            <a:avLst/>
          </a:prstGeom>
          <a:solidFill>
            <a:sysClr val="window" lastClr="FFFFFF">
              <a:lumMod val="85000"/>
            </a:sysClr>
          </a:solidFill>
          <a:ln w="12700" cap="flat" cmpd="sng" algn="ctr">
            <a:solidFill>
              <a:sysClr val="window" lastClr="FFFFFF">
                <a:lumMod val="50000"/>
              </a:sysClr>
            </a:solidFill>
            <a:prstDash val="solid"/>
            <a:miter lim="800000"/>
          </a:ln>
          <a:effectLst>
            <a:outerShdw blurRad="50800" dist="38100" dir="2700000" algn="tl" rotWithShape="0">
              <a:prstClr val="black">
                <a:alpha val="40000"/>
              </a:prstClr>
            </a:outerShdw>
          </a:effectLst>
        </p:spPr>
        <p:txBody>
          <a:bodyPr rtlCol="0" anchor="ctr"/>
          <a:lstStyle/>
          <a:p>
            <a:pPr algn="ctr">
              <a:defRPr/>
            </a:pPr>
            <a:r>
              <a:rPr lang="en-US" altLang="zh-CN" sz="1400" b="1" kern="0" dirty="0">
                <a:solidFill>
                  <a:srgbClr val="E7E6E6">
                    <a:lumMod val="25000"/>
                  </a:srgbClr>
                </a:solidFill>
                <a:latin typeface="Arial" panose="020B0604020202020204"/>
                <a:ea typeface="黑体" panose="02010609060101010101" pitchFamily="49" charset="-122"/>
              </a:rPr>
              <a:t>Filtering &amp;Collection</a:t>
            </a:r>
          </a:p>
          <a:p>
            <a:pPr algn="ctr">
              <a:defRPr/>
            </a:pPr>
            <a:r>
              <a:rPr lang="en-US" altLang="zh-CN" sz="1400" b="1" kern="0" dirty="0">
                <a:solidFill>
                  <a:srgbClr val="E7E6E6">
                    <a:lumMod val="25000"/>
                  </a:srgbClr>
                </a:solidFill>
                <a:latin typeface="Arial" panose="020B0604020202020204"/>
                <a:ea typeface="黑体" panose="02010609060101010101" pitchFamily="49" charset="-122"/>
              </a:rPr>
              <a:t>Middleware</a:t>
            </a:r>
            <a:endParaRPr lang="zh-CN" altLang="en-US" sz="1400" b="1" kern="0" dirty="0">
              <a:solidFill>
                <a:srgbClr val="E7E6E6">
                  <a:lumMod val="25000"/>
                </a:srgbClr>
              </a:solidFill>
              <a:latin typeface="Arial" panose="020B0604020202020204"/>
              <a:ea typeface="黑体" panose="02010609060101010101" pitchFamily="49" charset="-122"/>
            </a:endParaRPr>
          </a:p>
        </p:txBody>
      </p:sp>
      <p:sp>
        <p:nvSpPr>
          <p:cNvPr id="12" name="矩形 11">
            <a:extLst>
              <a:ext uri="{FF2B5EF4-FFF2-40B4-BE49-F238E27FC236}">
                <a16:creationId xmlns:a16="http://schemas.microsoft.com/office/drawing/2014/main" id="{CB4FAE54-575D-82D0-7AB9-FE5615843947}"/>
              </a:ext>
            </a:extLst>
          </p:cNvPr>
          <p:cNvSpPr/>
          <p:nvPr/>
        </p:nvSpPr>
        <p:spPr>
          <a:xfrm>
            <a:off x="3653468" y="1644177"/>
            <a:ext cx="1050403" cy="524482"/>
          </a:xfrm>
          <a:prstGeom prst="rect">
            <a:avLst/>
          </a:prstGeom>
          <a:solidFill>
            <a:sysClr val="window" lastClr="FFFFFF">
              <a:lumMod val="85000"/>
            </a:sysClr>
          </a:solidFill>
          <a:ln w="12700" cap="flat" cmpd="sng" algn="ctr">
            <a:solidFill>
              <a:sysClr val="window" lastClr="FFFFFF">
                <a:lumMod val="65000"/>
              </a:sysClr>
            </a:solidFill>
            <a:prstDash val="solid"/>
            <a:miter lim="800000"/>
          </a:ln>
          <a:effectLst>
            <a:outerShdw blurRad="50800" dist="38100" dir="2700000" algn="tl" rotWithShape="0">
              <a:prstClr val="black">
                <a:alpha val="40000"/>
              </a:prstClr>
            </a:outerShdw>
          </a:effectLst>
        </p:spPr>
        <p:txBody>
          <a:bodyPr rtlCol="0" anchor="ctr"/>
          <a:lstStyle/>
          <a:p>
            <a:pPr algn="ctr">
              <a:defRPr/>
            </a:pPr>
            <a:r>
              <a:rPr lang="en-US" altLang="zh-CN" sz="1600" b="1" kern="0" dirty="0">
                <a:solidFill>
                  <a:srgbClr val="E7E6E6">
                    <a:lumMod val="25000"/>
                  </a:srgbClr>
                </a:solidFill>
                <a:latin typeface="Arial" panose="020B0604020202020204"/>
                <a:ea typeface="黑体" panose="02010609060101010101" pitchFamily="49" charset="-122"/>
              </a:rPr>
              <a:t>Reader Role</a:t>
            </a:r>
          </a:p>
        </p:txBody>
      </p:sp>
      <p:sp>
        <p:nvSpPr>
          <p:cNvPr id="15" name="矩形 14">
            <a:extLst>
              <a:ext uri="{FF2B5EF4-FFF2-40B4-BE49-F238E27FC236}">
                <a16:creationId xmlns:a16="http://schemas.microsoft.com/office/drawing/2014/main" id="{BE0B79C7-770D-A0BA-7304-FB3002FD693E}"/>
              </a:ext>
            </a:extLst>
          </p:cNvPr>
          <p:cNvSpPr/>
          <p:nvPr/>
        </p:nvSpPr>
        <p:spPr>
          <a:xfrm>
            <a:off x="666495" y="1650201"/>
            <a:ext cx="1050403" cy="524482"/>
          </a:xfrm>
          <a:prstGeom prst="rect">
            <a:avLst/>
          </a:prstGeom>
          <a:solidFill>
            <a:sysClr val="window" lastClr="FFFFFF">
              <a:lumMod val="85000"/>
            </a:sysClr>
          </a:solidFill>
          <a:ln w="12700" cap="flat" cmpd="sng" algn="ctr">
            <a:solidFill>
              <a:sysClr val="window" lastClr="FFFFFF">
                <a:lumMod val="65000"/>
              </a:sysClr>
            </a:solidFill>
            <a:prstDash val="solid"/>
            <a:miter lim="800000"/>
          </a:ln>
          <a:effectLst>
            <a:outerShdw blurRad="50800" dist="38100" dir="2700000" algn="tl" rotWithShape="0">
              <a:prstClr val="black">
                <a:alpha val="40000"/>
              </a:prstClr>
            </a:outerShdw>
          </a:effectLst>
        </p:spPr>
        <p:txBody>
          <a:bodyPr rtlCol="0" anchor="ctr"/>
          <a:lstStyle/>
          <a:p>
            <a:pPr algn="ctr">
              <a:defRPr/>
            </a:pPr>
            <a:r>
              <a:rPr lang="en-US" altLang="zh-CN" sz="1600" b="1" kern="0" dirty="0">
                <a:solidFill>
                  <a:srgbClr val="E7E6E6">
                    <a:lumMod val="25000"/>
                  </a:srgbClr>
                </a:solidFill>
                <a:latin typeface="Arial" panose="020B0604020202020204"/>
                <a:ea typeface="黑体" panose="02010609060101010101" pitchFamily="49" charset="-122"/>
              </a:rPr>
              <a:t>Tag Role</a:t>
            </a:r>
          </a:p>
        </p:txBody>
      </p:sp>
      <p:cxnSp>
        <p:nvCxnSpPr>
          <p:cNvPr id="16" name="直接连接符 15">
            <a:extLst>
              <a:ext uri="{FF2B5EF4-FFF2-40B4-BE49-F238E27FC236}">
                <a16:creationId xmlns:a16="http://schemas.microsoft.com/office/drawing/2014/main" id="{5FD005D2-8B03-9CD8-CA4C-8B53C82D9DCD}"/>
              </a:ext>
            </a:extLst>
          </p:cNvPr>
          <p:cNvCxnSpPr>
            <a:stCxn id="11" idx="1"/>
            <a:endCxn id="12" idx="3"/>
          </p:cNvCxnSpPr>
          <p:nvPr/>
        </p:nvCxnSpPr>
        <p:spPr>
          <a:xfrm flipH="1">
            <a:off x="4703871" y="1906418"/>
            <a:ext cx="1751231" cy="0"/>
          </a:xfrm>
          <a:prstGeom prst="line">
            <a:avLst/>
          </a:prstGeom>
          <a:noFill/>
          <a:ln w="19050" cap="flat" cmpd="sng" algn="ctr">
            <a:solidFill>
              <a:sysClr val="window" lastClr="FFFFFF">
                <a:lumMod val="50000"/>
              </a:sysClr>
            </a:solidFill>
            <a:prstDash val="solid"/>
            <a:miter lim="800000"/>
            <a:headEnd type="triangle" w="med" len="med"/>
            <a:tailEnd type="triangle" w="med" len="med"/>
          </a:ln>
          <a:effectLst/>
        </p:spPr>
      </p:cxnSp>
      <p:sp>
        <p:nvSpPr>
          <p:cNvPr id="18" name="TextBox 10">
            <a:extLst>
              <a:ext uri="{FF2B5EF4-FFF2-40B4-BE49-F238E27FC236}">
                <a16:creationId xmlns:a16="http://schemas.microsoft.com/office/drawing/2014/main" id="{C606E061-605E-90EE-0E64-5307791C3083}"/>
              </a:ext>
            </a:extLst>
          </p:cNvPr>
          <p:cNvSpPr txBox="1"/>
          <p:nvPr/>
        </p:nvSpPr>
        <p:spPr>
          <a:xfrm>
            <a:off x="8832304" y="1419917"/>
            <a:ext cx="1609746" cy="420756"/>
          </a:xfrm>
          <a:prstGeom prst="rect">
            <a:avLst/>
          </a:prstGeom>
          <a:noFill/>
          <a:ln>
            <a:noFill/>
          </a:ln>
        </p:spPr>
        <p:txBody>
          <a:bodyPr wrap="square" rtlCol="0">
            <a:spAutoFit/>
          </a:bodyPr>
          <a:lstStyle/>
          <a:p>
            <a:pPr algn="ctr" defTabSz="914478" fontAlgn="base">
              <a:spcBef>
                <a:spcPct val="0"/>
              </a:spcBef>
              <a:spcAft>
                <a:spcPct val="0"/>
              </a:spcAft>
              <a:defRPr/>
            </a:pPr>
            <a:r>
              <a:rPr lang="en-US" altLang="zh-CN" sz="1067" b="1"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A</a:t>
            </a:r>
            <a:r>
              <a:rPr lang="en-US" altLang="zh-CN" sz="1067" b="1"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pplication </a:t>
            </a:r>
            <a:r>
              <a:rPr lang="en-US" altLang="zh-CN" sz="1067" b="1"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L</a:t>
            </a:r>
            <a:r>
              <a:rPr lang="en-US" altLang="zh-CN" sz="1067" b="1"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evel </a:t>
            </a:r>
            <a:r>
              <a:rPr lang="en-US" altLang="zh-CN" sz="1067" b="1"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E</a:t>
            </a:r>
            <a:r>
              <a:rPr lang="en-US" altLang="zh-CN" sz="1067" b="1"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vents (</a:t>
            </a:r>
            <a:r>
              <a:rPr lang="en-US" altLang="zh-CN" sz="1067" b="1"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ALE</a:t>
            </a:r>
            <a:r>
              <a:rPr lang="en-US" altLang="zh-CN" sz="1067" b="1"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a:t>
            </a:r>
            <a:endParaRPr lang="zh-CN" altLang="en-US" sz="1067" b="1"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9" name="直接连接符 18">
            <a:extLst>
              <a:ext uri="{FF2B5EF4-FFF2-40B4-BE49-F238E27FC236}">
                <a16:creationId xmlns:a16="http://schemas.microsoft.com/office/drawing/2014/main" id="{93BA9D34-6D2A-9573-AB84-26CD62E04CD2}"/>
              </a:ext>
            </a:extLst>
          </p:cNvPr>
          <p:cNvCxnSpPr>
            <a:stCxn id="11" idx="3"/>
            <a:endCxn id="22" idx="1"/>
          </p:cNvCxnSpPr>
          <p:nvPr/>
        </p:nvCxnSpPr>
        <p:spPr>
          <a:xfrm flipV="1">
            <a:off x="8832304" y="1898321"/>
            <a:ext cx="1685901" cy="8097"/>
          </a:xfrm>
          <a:prstGeom prst="line">
            <a:avLst/>
          </a:prstGeom>
          <a:noFill/>
          <a:ln w="19050" cap="flat" cmpd="sng" algn="ctr">
            <a:solidFill>
              <a:sysClr val="window" lastClr="FFFFFF">
                <a:lumMod val="50000"/>
              </a:sysClr>
            </a:solidFill>
            <a:prstDash val="solid"/>
            <a:miter lim="800000"/>
            <a:headEnd type="triangle" w="med" len="med"/>
            <a:tailEnd type="triangle" w="med" len="med"/>
          </a:ln>
          <a:effectLst/>
        </p:spPr>
      </p:cxnSp>
      <p:sp>
        <p:nvSpPr>
          <p:cNvPr id="22" name="矩形 21">
            <a:extLst>
              <a:ext uri="{FF2B5EF4-FFF2-40B4-BE49-F238E27FC236}">
                <a16:creationId xmlns:a16="http://schemas.microsoft.com/office/drawing/2014/main" id="{B23ECD6D-4383-A84C-42B7-B401899140F1}"/>
              </a:ext>
            </a:extLst>
          </p:cNvPr>
          <p:cNvSpPr/>
          <p:nvPr/>
        </p:nvSpPr>
        <p:spPr>
          <a:xfrm>
            <a:off x="10518205" y="1636080"/>
            <a:ext cx="1050403" cy="524482"/>
          </a:xfrm>
          <a:prstGeom prst="rect">
            <a:avLst/>
          </a:prstGeom>
          <a:solidFill>
            <a:sysClr val="window" lastClr="FFFFFF">
              <a:lumMod val="85000"/>
            </a:sysClr>
          </a:solidFill>
          <a:ln w="12700" cap="flat" cmpd="sng" algn="ctr">
            <a:solidFill>
              <a:sysClr val="window" lastClr="FFFFFF">
                <a:lumMod val="50000"/>
              </a:sysClr>
            </a:solidFill>
            <a:prstDash val="solid"/>
            <a:miter lim="800000"/>
          </a:ln>
          <a:effectLst>
            <a:outerShdw blurRad="50800" dist="38100" dir="2700000" algn="tl" rotWithShape="0">
              <a:prstClr val="black">
                <a:alpha val="40000"/>
              </a:prstClr>
            </a:outerShdw>
          </a:effectLst>
        </p:spPr>
        <p:txBody>
          <a:bodyPr rtlCol="0" anchor="ctr"/>
          <a:lstStyle/>
          <a:p>
            <a:pPr algn="ctr">
              <a:defRPr/>
            </a:pPr>
            <a:r>
              <a:rPr lang="en-US" altLang="zh-CN" sz="1600" b="1" kern="0" dirty="0">
                <a:solidFill>
                  <a:srgbClr val="E7E6E6">
                    <a:lumMod val="25000"/>
                  </a:srgbClr>
                </a:solidFill>
                <a:latin typeface="Arial" panose="020B0604020202020204"/>
                <a:ea typeface="黑体" panose="02010609060101010101" pitchFamily="49" charset="-122"/>
              </a:rPr>
              <a:t>ALE Client</a:t>
            </a:r>
          </a:p>
        </p:txBody>
      </p:sp>
      <p:sp>
        <p:nvSpPr>
          <p:cNvPr id="24" name="TextBox 10">
            <a:extLst>
              <a:ext uri="{FF2B5EF4-FFF2-40B4-BE49-F238E27FC236}">
                <a16:creationId xmlns:a16="http://schemas.microsoft.com/office/drawing/2014/main" id="{BA8DBCDD-BAFE-4258-BF89-DAAE4FE5B5E5}"/>
              </a:ext>
            </a:extLst>
          </p:cNvPr>
          <p:cNvSpPr txBox="1"/>
          <p:nvPr/>
        </p:nvSpPr>
        <p:spPr>
          <a:xfrm>
            <a:off x="4753617" y="1455927"/>
            <a:ext cx="1952921" cy="420756"/>
          </a:xfrm>
          <a:prstGeom prst="rect">
            <a:avLst/>
          </a:prstGeom>
          <a:noFill/>
          <a:ln>
            <a:noFill/>
          </a:ln>
        </p:spPr>
        <p:txBody>
          <a:bodyPr wrap="square" rtlCol="0">
            <a:spAutoFit/>
          </a:bodyPr>
          <a:lstStyle/>
          <a:p>
            <a:pPr algn="ctr" defTabSz="914478" fontAlgn="base">
              <a:spcBef>
                <a:spcPct val="0"/>
              </a:spcBef>
              <a:spcAft>
                <a:spcPct val="0"/>
              </a:spcAft>
              <a:defRPr/>
            </a:pPr>
            <a:r>
              <a:rPr lang="en-US" altLang="zh-CN" sz="1067" b="1"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L</a:t>
            </a:r>
            <a:r>
              <a:rPr lang="en-US" altLang="zh-CN" sz="1067" b="1"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ow </a:t>
            </a:r>
            <a:r>
              <a:rPr lang="en-US" altLang="zh-CN" sz="1067" b="1"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L</a:t>
            </a:r>
            <a:r>
              <a:rPr lang="en-US" altLang="zh-CN" sz="1067" b="1"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ayer </a:t>
            </a:r>
            <a:r>
              <a:rPr lang="en-US" altLang="zh-CN" sz="1067" b="1"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R</a:t>
            </a:r>
            <a:r>
              <a:rPr lang="en-US" altLang="zh-CN" sz="1067" b="1"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eader </a:t>
            </a:r>
            <a:r>
              <a:rPr lang="en-US" altLang="zh-CN" sz="1067" b="1"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P</a:t>
            </a:r>
            <a:r>
              <a:rPr lang="en-US" altLang="zh-CN" sz="1067" b="1"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rotocol Interface (</a:t>
            </a:r>
            <a:r>
              <a:rPr lang="en-US" altLang="zh-CN" sz="1067" b="1"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LLRP</a:t>
            </a:r>
            <a:r>
              <a:rPr lang="en-US" altLang="zh-CN" sz="1067" b="1"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a:t>
            </a:r>
            <a:endParaRPr lang="zh-CN" altLang="en-US" sz="1067" b="1"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矩形 24">
            <a:extLst>
              <a:ext uri="{FF2B5EF4-FFF2-40B4-BE49-F238E27FC236}">
                <a16:creationId xmlns:a16="http://schemas.microsoft.com/office/drawing/2014/main" id="{F6D0503E-7EA6-C1D9-8C69-F002D93210F9}"/>
              </a:ext>
            </a:extLst>
          </p:cNvPr>
          <p:cNvSpPr/>
          <p:nvPr/>
        </p:nvSpPr>
        <p:spPr>
          <a:xfrm>
            <a:off x="3575536" y="1574390"/>
            <a:ext cx="1050403" cy="524482"/>
          </a:xfrm>
          <a:prstGeom prst="rect">
            <a:avLst/>
          </a:prstGeom>
          <a:solidFill>
            <a:sysClr val="window" lastClr="FFFFFF">
              <a:lumMod val="85000"/>
            </a:sysClr>
          </a:solidFill>
          <a:ln w="12700" cap="flat" cmpd="sng" algn="ctr">
            <a:solidFill>
              <a:sysClr val="window" lastClr="FFFFFF">
                <a:lumMod val="65000"/>
              </a:sysClr>
            </a:solidFill>
            <a:prstDash val="solid"/>
            <a:miter lim="800000"/>
          </a:ln>
          <a:effectLst>
            <a:outerShdw blurRad="50800" dist="38100" dir="2700000" algn="tl" rotWithShape="0">
              <a:prstClr val="black">
                <a:alpha val="40000"/>
              </a:prstClr>
            </a:outerShdw>
          </a:effectLst>
        </p:spPr>
        <p:txBody>
          <a:bodyPr rtlCol="0" anchor="ctr"/>
          <a:lstStyle/>
          <a:p>
            <a:pPr algn="ctr">
              <a:defRPr/>
            </a:pPr>
            <a:r>
              <a:rPr lang="en-US" altLang="zh-CN" sz="1600" b="1" kern="0" dirty="0">
                <a:solidFill>
                  <a:srgbClr val="E7E6E6">
                    <a:lumMod val="25000"/>
                  </a:srgbClr>
                </a:solidFill>
                <a:latin typeface="Arial" panose="020B0604020202020204"/>
                <a:ea typeface="黑体" panose="02010609060101010101" pitchFamily="49" charset="-122"/>
              </a:rPr>
              <a:t>Reader Role</a:t>
            </a:r>
          </a:p>
        </p:txBody>
      </p:sp>
      <p:sp>
        <p:nvSpPr>
          <p:cNvPr id="26" name="矩形 25">
            <a:extLst>
              <a:ext uri="{FF2B5EF4-FFF2-40B4-BE49-F238E27FC236}">
                <a16:creationId xmlns:a16="http://schemas.microsoft.com/office/drawing/2014/main" id="{D7C56AE2-AC29-7C53-DF2D-F67EBB572DC9}"/>
              </a:ext>
            </a:extLst>
          </p:cNvPr>
          <p:cNvSpPr/>
          <p:nvPr/>
        </p:nvSpPr>
        <p:spPr>
          <a:xfrm>
            <a:off x="3486971" y="1504979"/>
            <a:ext cx="1050403" cy="524482"/>
          </a:xfrm>
          <a:prstGeom prst="rect">
            <a:avLst/>
          </a:prstGeom>
          <a:solidFill>
            <a:sysClr val="window" lastClr="FFFFFF">
              <a:lumMod val="85000"/>
            </a:sysClr>
          </a:solidFill>
          <a:ln w="12700" cap="flat" cmpd="sng" algn="ctr">
            <a:solidFill>
              <a:sysClr val="window" lastClr="FFFFFF">
                <a:lumMod val="65000"/>
              </a:sysClr>
            </a:solidFill>
            <a:prstDash val="solid"/>
            <a:miter lim="800000"/>
          </a:ln>
          <a:effectLst>
            <a:outerShdw blurRad="50800" dist="38100" dir="2700000" algn="tl" rotWithShape="0">
              <a:prstClr val="black">
                <a:alpha val="40000"/>
              </a:prstClr>
            </a:outerShdw>
          </a:effectLst>
        </p:spPr>
        <p:txBody>
          <a:bodyPr rtlCol="0" anchor="ctr"/>
          <a:lstStyle/>
          <a:p>
            <a:pPr algn="ctr">
              <a:defRPr/>
            </a:pPr>
            <a:r>
              <a:rPr lang="en-US" altLang="zh-CN" sz="1600" b="1" kern="0" dirty="0">
                <a:solidFill>
                  <a:srgbClr val="E7E6E6">
                    <a:lumMod val="25000"/>
                  </a:srgbClr>
                </a:solidFill>
                <a:latin typeface="Arial" panose="020B0604020202020204"/>
                <a:ea typeface="黑体" panose="02010609060101010101" pitchFamily="49" charset="-122"/>
              </a:rPr>
              <a:t>Reader</a:t>
            </a:r>
          </a:p>
        </p:txBody>
      </p:sp>
      <p:sp>
        <p:nvSpPr>
          <p:cNvPr id="27" name="矩形 26">
            <a:extLst>
              <a:ext uri="{FF2B5EF4-FFF2-40B4-BE49-F238E27FC236}">
                <a16:creationId xmlns:a16="http://schemas.microsoft.com/office/drawing/2014/main" id="{6921609B-5252-95C2-E8D3-65803D1E0CBB}"/>
              </a:ext>
            </a:extLst>
          </p:cNvPr>
          <p:cNvSpPr/>
          <p:nvPr/>
        </p:nvSpPr>
        <p:spPr>
          <a:xfrm>
            <a:off x="606805" y="1567638"/>
            <a:ext cx="1050403" cy="524482"/>
          </a:xfrm>
          <a:prstGeom prst="rect">
            <a:avLst/>
          </a:prstGeom>
          <a:solidFill>
            <a:sysClr val="window" lastClr="FFFFFF">
              <a:lumMod val="85000"/>
            </a:sysClr>
          </a:solidFill>
          <a:ln w="12700" cap="flat" cmpd="sng" algn="ctr">
            <a:solidFill>
              <a:sysClr val="window" lastClr="FFFFFF">
                <a:lumMod val="65000"/>
              </a:sysClr>
            </a:solidFill>
            <a:prstDash val="solid"/>
            <a:miter lim="800000"/>
          </a:ln>
          <a:effectLst>
            <a:outerShdw blurRad="50800" dist="38100" dir="2700000" algn="tl" rotWithShape="0">
              <a:prstClr val="black">
                <a:alpha val="40000"/>
              </a:prstClr>
            </a:outerShdw>
          </a:effectLst>
        </p:spPr>
        <p:txBody>
          <a:bodyPr rtlCol="0" anchor="ctr"/>
          <a:lstStyle/>
          <a:p>
            <a:pPr algn="ctr">
              <a:defRPr/>
            </a:pPr>
            <a:r>
              <a:rPr lang="en-US" altLang="zh-CN" sz="1600" b="1" kern="0" dirty="0">
                <a:solidFill>
                  <a:srgbClr val="E7E6E6">
                    <a:lumMod val="25000"/>
                  </a:srgbClr>
                </a:solidFill>
                <a:latin typeface="Arial" panose="020B0604020202020204"/>
                <a:ea typeface="黑体" panose="02010609060101010101" pitchFamily="49" charset="-122"/>
              </a:rPr>
              <a:t>Tag Role</a:t>
            </a:r>
          </a:p>
        </p:txBody>
      </p:sp>
      <p:sp>
        <p:nvSpPr>
          <p:cNvPr id="28" name="矩形 27">
            <a:extLst>
              <a:ext uri="{FF2B5EF4-FFF2-40B4-BE49-F238E27FC236}">
                <a16:creationId xmlns:a16="http://schemas.microsoft.com/office/drawing/2014/main" id="{E8409A42-2E00-0DAD-AE1E-583B508182E9}"/>
              </a:ext>
            </a:extLst>
          </p:cNvPr>
          <p:cNvSpPr/>
          <p:nvPr/>
        </p:nvSpPr>
        <p:spPr>
          <a:xfrm>
            <a:off x="518240" y="1492913"/>
            <a:ext cx="1050403" cy="524482"/>
          </a:xfrm>
          <a:prstGeom prst="rect">
            <a:avLst/>
          </a:prstGeom>
          <a:solidFill>
            <a:sysClr val="window" lastClr="FFFFFF">
              <a:lumMod val="85000"/>
            </a:sysClr>
          </a:solidFill>
          <a:ln w="12700" cap="flat" cmpd="sng" algn="ctr">
            <a:solidFill>
              <a:sysClr val="window" lastClr="FFFFFF">
                <a:lumMod val="65000"/>
              </a:sysClr>
            </a:solidFill>
            <a:prstDash val="solid"/>
            <a:miter lim="800000"/>
          </a:ln>
          <a:effectLst>
            <a:outerShdw blurRad="50800" dist="38100" dir="2700000" algn="tl" rotWithShape="0">
              <a:prstClr val="black">
                <a:alpha val="40000"/>
              </a:prstClr>
            </a:outerShdw>
          </a:effectLst>
        </p:spPr>
        <p:txBody>
          <a:bodyPr rtlCol="0" anchor="ctr"/>
          <a:lstStyle/>
          <a:p>
            <a:pPr algn="ctr">
              <a:defRPr/>
            </a:pPr>
            <a:r>
              <a:rPr lang="en-US" altLang="zh-CN" sz="1600" b="1" kern="0" dirty="0">
                <a:solidFill>
                  <a:srgbClr val="E7E6E6">
                    <a:lumMod val="25000"/>
                  </a:srgbClr>
                </a:solidFill>
                <a:latin typeface="Arial" panose="020B0604020202020204"/>
                <a:ea typeface="黑体" panose="02010609060101010101" pitchFamily="49" charset="-122"/>
              </a:rPr>
              <a:t>Tag</a:t>
            </a:r>
          </a:p>
        </p:txBody>
      </p:sp>
      <p:sp>
        <p:nvSpPr>
          <p:cNvPr id="30" name="矩形: 圆角 29">
            <a:extLst>
              <a:ext uri="{FF2B5EF4-FFF2-40B4-BE49-F238E27FC236}">
                <a16:creationId xmlns:a16="http://schemas.microsoft.com/office/drawing/2014/main" id="{E42B9A82-1516-B646-11F4-C02A1A472808}"/>
              </a:ext>
            </a:extLst>
          </p:cNvPr>
          <p:cNvSpPr/>
          <p:nvPr/>
        </p:nvSpPr>
        <p:spPr>
          <a:xfrm>
            <a:off x="473463" y="1114409"/>
            <a:ext cx="1274209" cy="1126884"/>
          </a:xfrm>
          <a:prstGeom prst="round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78">
              <a:defRPr/>
            </a:pPr>
            <a:endParaRPr lang="zh-CN" altLang="en-US">
              <a:solidFill>
                <a:srgbClr val="666666"/>
              </a:solidFill>
              <a:latin typeface="Arial" panose="020B0604020202020204"/>
              <a:ea typeface="黑体" panose="02010609060101010101" pitchFamily="49" charset="-122"/>
            </a:endParaRPr>
          </a:p>
        </p:txBody>
      </p:sp>
      <p:sp>
        <p:nvSpPr>
          <p:cNvPr id="32" name="矩形: 圆角 31">
            <a:extLst>
              <a:ext uri="{FF2B5EF4-FFF2-40B4-BE49-F238E27FC236}">
                <a16:creationId xmlns:a16="http://schemas.microsoft.com/office/drawing/2014/main" id="{30A63566-0A89-4D7F-641E-7385F95A717F}"/>
              </a:ext>
            </a:extLst>
          </p:cNvPr>
          <p:cNvSpPr/>
          <p:nvPr/>
        </p:nvSpPr>
        <p:spPr>
          <a:xfrm>
            <a:off x="3453639" y="1129164"/>
            <a:ext cx="1274209" cy="1114165"/>
          </a:xfrm>
          <a:prstGeom prst="round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78">
              <a:defRPr/>
            </a:pPr>
            <a:endParaRPr lang="zh-CN" altLang="en-US">
              <a:solidFill>
                <a:srgbClr val="666666"/>
              </a:solidFill>
              <a:latin typeface="Arial" panose="020B0604020202020204"/>
              <a:ea typeface="黑体" panose="02010609060101010101" pitchFamily="49" charset="-122"/>
            </a:endParaRPr>
          </a:p>
        </p:txBody>
      </p:sp>
      <p:sp>
        <p:nvSpPr>
          <p:cNvPr id="34" name="矩形: 圆角 33">
            <a:extLst>
              <a:ext uri="{FF2B5EF4-FFF2-40B4-BE49-F238E27FC236}">
                <a16:creationId xmlns:a16="http://schemas.microsoft.com/office/drawing/2014/main" id="{02BFBE91-FE2A-5D65-CDB2-58918CD0E6C2}"/>
              </a:ext>
            </a:extLst>
          </p:cNvPr>
          <p:cNvSpPr/>
          <p:nvPr/>
        </p:nvSpPr>
        <p:spPr>
          <a:xfrm>
            <a:off x="5802086" y="1129164"/>
            <a:ext cx="5982546" cy="1147708"/>
          </a:xfrm>
          <a:prstGeom prst="round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78">
              <a:defRPr/>
            </a:pPr>
            <a:endParaRPr lang="zh-CN" altLang="en-US">
              <a:solidFill>
                <a:srgbClr val="666666"/>
              </a:solidFill>
              <a:latin typeface="Arial" panose="020B0604020202020204"/>
              <a:ea typeface="黑体" panose="02010609060101010101" pitchFamily="49" charset="-122"/>
            </a:endParaRPr>
          </a:p>
        </p:txBody>
      </p:sp>
      <p:sp>
        <p:nvSpPr>
          <p:cNvPr id="36" name="TextBox 10">
            <a:extLst>
              <a:ext uri="{FF2B5EF4-FFF2-40B4-BE49-F238E27FC236}">
                <a16:creationId xmlns:a16="http://schemas.microsoft.com/office/drawing/2014/main" id="{51EEAA27-B5BC-1708-D789-CD530B4A5D4E}"/>
              </a:ext>
            </a:extLst>
          </p:cNvPr>
          <p:cNvSpPr txBox="1"/>
          <p:nvPr/>
        </p:nvSpPr>
        <p:spPr>
          <a:xfrm>
            <a:off x="1760678" y="1212419"/>
            <a:ext cx="1481676" cy="420756"/>
          </a:xfrm>
          <a:prstGeom prst="rect">
            <a:avLst/>
          </a:prstGeom>
          <a:noFill/>
          <a:ln>
            <a:noFill/>
          </a:ln>
        </p:spPr>
        <p:txBody>
          <a:bodyPr wrap="square" rtlCol="0">
            <a:spAutoFit/>
          </a:bodyPr>
          <a:lstStyle/>
          <a:p>
            <a:pPr algn="ctr" defTabSz="914478" fontAlgn="base">
              <a:spcBef>
                <a:spcPct val="0"/>
              </a:spcBef>
              <a:spcAft>
                <a:spcPct val="0"/>
              </a:spcAft>
              <a:defRPr/>
            </a:pPr>
            <a:r>
              <a:rPr lang="en-US" altLang="zh-CN" sz="1067" b="1" dirty="0">
                <a:solidFill>
                  <a:srgbClr val="000000"/>
                </a:solidFill>
                <a:latin typeface="微软雅黑" panose="020B0503020204020204" pitchFamily="34" charset="-122"/>
                <a:ea typeface="微软雅黑" panose="020B0503020204020204" pitchFamily="34" charset="-122"/>
                <a:sym typeface="Arial" panose="020B0604020202020204" pitchFamily="34" charset="0"/>
              </a:rPr>
              <a:t>Air protocol Interface</a:t>
            </a:r>
            <a:endParaRPr lang="zh-CN" altLang="en-US" sz="1067" b="1" dirty="0">
              <a:solidFill>
                <a:srgbClr val="000000"/>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38" name="Picture 8">
            <a:extLst>
              <a:ext uri="{FF2B5EF4-FFF2-40B4-BE49-F238E27FC236}">
                <a16:creationId xmlns:a16="http://schemas.microsoft.com/office/drawing/2014/main" id="{090B5651-1226-CD3B-CF8A-49E2E3CF06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820" y="1182264"/>
            <a:ext cx="768351"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图形 39" descr="同步云">
            <a:extLst>
              <a:ext uri="{FF2B5EF4-FFF2-40B4-BE49-F238E27FC236}">
                <a16:creationId xmlns:a16="http://schemas.microsoft.com/office/drawing/2014/main" id="{A2590DDB-67C0-FB86-176D-10B0886F88E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63035" y="1114408"/>
            <a:ext cx="561336" cy="561336"/>
          </a:xfrm>
          <a:prstGeom prst="rect">
            <a:avLst/>
          </a:prstGeom>
        </p:spPr>
      </p:pic>
      <p:pic>
        <p:nvPicPr>
          <p:cNvPr id="41" name="图形 40" descr="数据库">
            <a:extLst>
              <a:ext uri="{FF2B5EF4-FFF2-40B4-BE49-F238E27FC236}">
                <a16:creationId xmlns:a16="http://schemas.microsoft.com/office/drawing/2014/main" id="{1F08B947-E2D9-967F-8845-F1A62E9D549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807017" y="1171401"/>
            <a:ext cx="472777" cy="472777"/>
          </a:xfrm>
          <a:prstGeom prst="rect">
            <a:avLst/>
          </a:prstGeom>
        </p:spPr>
      </p:pic>
      <p:pic>
        <p:nvPicPr>
          <p:cNvPr id="42" name="Picture 8">
            <a:extLst>
              <a:ext uri="{FF2B5EF4-FFF2-40B4-BE49-F238E27FC236}">
                <a16:creationId xmlns:a16="http://schemas.microsoft.com/office/drawing/2014/main" id="{F23828E3-BC77-9F21-D13E-C5FA87E9D3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695" y="3066657"/>
            <a:ext cx="1094183" cy="339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5" name="直接连接符 44">
            <a:extLst>
              <a:ext uri="{FF2B5EF4-FFF2-40B4-BE49-F238E27FC236}">
                <a16:creationId xmlns:a16="http://schemas.microsoft.com/office/drawing/2014/main" id="{8A63A4AF-4DCB-A66F-4DA5-E56584D01C58}"/>
              </a:ext>
            </a:extLst>
          </p:cNvPr>
          <p:cNvCxnSpPr>
            <a:cxnSpLocks/>
          </p:cNvCxnSpPr>
          <p:nvPr/>
        </p:nvCxnSpPr>
        <p:spPr>
          <a:xfrm flipH="1">
            <a:off x="4601107" y="3289554"/>
            <a:ext cx="899400" cy="2878"/>
          </a:xfrm>
          <a:prstGeom prst="line">
            <a:avLst/>
          </a:prstGeom>
          <a:noFill/>
          <a:ln w="19050" cap="flat" cmpd="sng" algn="ctr">
            <a:solidFill>
              <a:sysClr val="window" lastClr="FFFFFF">
                <a:lumMod val="50000"/>
              </a:sysClr>
            </a:solidFill>
            <a:prstDash val="solid"/>
            <a:miter lim="800000"/>
            <a:headEnd type="triangle" w="med" len="med"/>
            <a:tailEnd type="triangle" w="med" len="med"/>
          </a:ln>
          <a:effectLst/>
        </p:spPr>
      </p:cxnSp>
      <p:cxnSp>
        <p:nvCxnSpPr>
          <p:cNvPr id="61" name="直接连接符 60">
            <a:extLst>
              <a:ext uri="{FF2B5EF4-FFF2-40B4-BE49-F238E27FC236}">
                <a16:creationId xmlns:a16="http://schemas.microsoft.com/office/drawing/2014/main" id="{D4C89C76-5B13-44B7-755B-EDDE62B96E41}"/>
              </a:ext>
            </a:extLst>
          </p:cNvPr>
          <p:cNvCxnSpPr>
            <a:cxnSpLocks/>
          </p:cNvCxnSpPr>
          <p:nvPr/>
        </p:nvCxnSpPr>
        <p:spPr>
          <a:xfrm flipH="1">
            <a:off x="7165342" y="3328541"/>
            <a:ext cx="2459050" cy="6030"/>
          </a:xfrm>
          <a:prstGeom prst="line">
            <a:avLst/>
          </a:prstGeom>
          <a:noFill/>
          <a:ln w="19050" cap="flat" cmpd="sng" algn="ctr">
            <a:solidFill>
              <a:sysClr val="window" lastClr="FFFFFF">
                <a:lumMod val="50000"/>
              </a:sysClr>
            </a:solidFill>
            <a:prstDash val="solid"/>
            <a:miter lim="800000"/>
            <a:headEnd type="triangle" w="med" len="med"/>
            <a:tailEnd type="triangle" w="med" len="med"/>
          </a:ln>
          <a:effectLst/>
        </p:spPr>
      </p:cxnSp>
      <p:sp>
        <p:nvSpPr>
          <p:cNvPr id="62" name="TextBox 17">
            <a:extLst>
              <a:ext uri="{FF2B5EF4-FFF2-40B4-BE49-F238E27FC236}">
                <a16:creationId xmlns:a16="http://schemas.microsoft.com/office/drawing/2014/main" id="{6343F2F8-2B7F-BAB1-858F-E567401AAA04}"/>
              </a:ext>
            </a:extLst>
          </p:cNvPr>
          <p:cNvSpPr txBox="1"/>
          <p:nvPr/>
        </p:nvSpPr>
        <p:spPr>
          <a:xfrm>
            <a:off x="4740490" y="679069"/>
            <a:ext cx="2219606" cy="362792"/>
          </a:xfrm>
          <a:prstGeom prst="rect">
            <a:avLst/>
          </a:prstGeom>
          <a:noFill/>
        </p:spPr>
        <p:txBody>
          <a:bodyPr wrap="square" rtlCol="0">
            <a:spAutoFit/>
          </a:bodyPr>
          <a:lstStyle/>
          <a:p>
            <a:pPr>
              <a:lnSpc>
                <a:spcPct val="120000"/>
              </a:lnSpc>
            </a:pPr>
            <a:r>
              <a:rPr lang="en-US" altLang="zh-CN" sz="1600" b="1" dirty="0">
                <a:latin typeface="微软雅黑" panose="020B0503020204020204" pitchFamily="34" charset="-122"/>
                <a:ea typeface="微软雅黑" panose="020B0503020204020204" pitchFamily="34" charset="-122"/>
                <a:sym typeface="+mn-ea"/>
              </a:rPr>
              <a:t>RFID architecture</a:t>
            </a:r>
          </a:p>
        </p:txBody>
      </p:sp>
      <p:sp>
        <p:nvSpPr>
          <p:cNvPr id="63" name="TextBox 17">
            <a:extLst>
              <a:ext uri="{FF2B5EF4-FFF2-40B4-BE49-F238E27FC236}">
                <a16:creationId xmlns:a16="http://schemas.microsoft.com/office/drawing/2014/main" id="{33CE54E6-F583-EEFC-28FB-F462E0E758D5}"/>
              </a:ext>
            </a:extLst>
          </p:cNvPr>
          <p:cNvSpPr txBox="1"/>
          <p:nvPr/>
        </p:nvSpPr>
        <p:spPr>
          <a:xfrm>
            <a:off x="4910497" y="2510829"/>
            <a:ext cx="2182702" cy="362792"/>
          </a:xfrm>
          <a:prstGeom prst="rect">
            <a:avLst/>
          </a:prstGeom>
          <a:noFill/>
        </p:spPr>
        <p:txBody>
          <a:bodyPr wrap="square" rtlCol="0">
            <a:spAutoFit/>
          </a:bodyPr>
          <a:lstStyle/>
          <a:p>
            <a:pPr>
              <a:lnSpc>
                <a:spcPct val="120000"/>
              </a:lnSpc>
            </a:pPr>
            <a:r>
              <a:rPr lang="en-US" altLang="zh-CN" sz="1600" b="1" dirty="0" err="1">
                <a:latin typeface="微软雅黑" panose="020B0503020204020204" pitchFamily="34" charset="-122"/>
                <a:ea typeface="微软雅黑" panose="020B0503020204020204" pitchFamily="34" charset="-122"/>
                <a:sym typeface="+mn-ea"/>
              </a:rPr>
              <a:t>eIoT</a:t>
            </a:r>
            <a:r>
              <a:rPr lang="en-US" altLang="zh-CN" sz="1600" b="1" dirty="0">
                <a:latin typeface="微软雅黑" panose="020B0503020204020204" pitchFamily="34" charset="-122"/>
                <a:ea typeface="微软雅黑" panose="020B0503020204020204" pitchFamily="34" charset="-122"/>
                <a:sym typeface="+mn-ea"/>
              </a:rPr>
              <a:t> architecture</a:t>
            </a:r>
          </a:p>
        </p:txBody>
      </p:sp>
      <p:pic>
        <p:nvPicPr>
          <p:cNvPr id="66" name="图片 65">
            <a:extLst>
              <a:ext uri="{FF2B5EF4-FFF2-40B4-BE49-F238E27FC236}">
                <a16:creationId xmlns:a16="http://schemas.microsoft.com/office/drawing/2014/main" id="{E875FDFE-6C5E-40AA-D3E4-A27628DCA3F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085321">
            <a:off x="1880555" y="1576419"/>
            <a:ext cx="1540445" cy="474285"/>
          </a:xfrm>
          <a:prstGeom prst="rect">
            <a:avLst/>
          </a:prstGeom>
        </p:spPr>
      </p:pic>
      <p:sp>
        <p:nvSpPr>
          <p:cNvPr id="21" name="箭头: 左 20">
            <a:extLst>
              <a:ext uri="{FF2B5EF4-FFF2-40B4-BE49-F238E27FC236}">
                <a16:creationId xmlns:a16="http://schemas.microsoft.com/office/drawing/2014/main" id="{5C14862F-5472-9089-2D2A-680BF707A6E3}"/>
              </a:ext>
            </a:extLst>
          </p:cNvPr>
          <p:cNvSpPr/>
          <p:nvPr/>
        </p:nvSpPr>
        <p:spPr>
          <a:xfrm rot="19288495">
            <a:off x="4296179" y="3892395"/>
            <a:ext cx="1206517" cy="412365"/>
          </a:xfrm>
          <a:prstGeom prst="leftArrow">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29" name="箭头: 左 28">
            <a:extLst>
              <a:ext uri="{FF2B5EF4-FFF2-40B4-BE49-F238E27FC236}">
                <a16:creationId xmlns:a16="http://schemas.microsoft.com/office/drawing/2014/main" id="{53F0AF37-2499-0FE9-2817-86F29087C067}"/>
              </a:ext>
            </a:extLst>
          </p:cNvPr>
          <p:cNvSpPr/>
          <p:nvPr/>
        </p:nvSpPr>
        <p:spPr>
          <a:xfrm rot="13661593">
            <a:off x="6951316" y="3932583"/>
            <a:ext cx="1158714" cy="446952"/>
          </a:xfrm>
          <a:prstGeom prst="leftArrow">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pic>
        <p:nvPicPr>
          <p:cNvPr id="55" name="图片 54">
            <a:extLst>
              <a:ext uri="{FF2B5EF4-FFF2-40B4-BE49-F238E27FC236}">
                <a16:creationId xmlns:a16="http://schemas.microsoft.com/office/drawing/2014/main" id="{44479245-8141-C0DB-CD75-A63A0125E06B}"/>
              </a:ext>
            </a:extLst>
          </p:cNvPr>
          <p:cNvPicPr>
            <a:picLocks noChangeAspect="1"/>
          </p:cNvPicPr>
          <p:nvPr/>
        </p:nvPicPr>
        <p:blipFill>
          <a:blip r:embed="rId10"/>
          <a:stretch>
            <a:fillRect/>
          </a:stretch>
        </p:blipFill>
        <p:spPr>
          <a:xfrm>
            <a:off x="2996081" y="2826712"/>
            <a:ext cx="1670050" cy="914400"/>
          </a:xfrm>
          <a:prstGeom prst="rect">
            <a:avLst/>
          </a:prstGeom>
        </p:spPr>
      </p:pic>
      <p:pic>
        <p:nvPicPr>
          <p:cNvPr id="65" name="图片 64">
            <a:extLst>
              <a:ext uri="{FF2B5EF4-FFF2-40B4-BE49-F238E27FC236}">
                <a16:creationId xmlns:a16="http://schemas.microsoft.com/office/drawing/2014/main" id="{E09F7568-2318-3A33-4D17-AD764E50401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579698">
            <a:off x="1626943" y="3033948"/>
            <a:ext cx="1273665" cy="474285"/>
          </a:xfrm>
          <a:prstGeom prst="rect">
            <a:avLst/>
          </a:prstGeom>
        </p:spPr>
      </p:pic>
      <p:sp>
        <p:nvSpPr>
          <p:cNvPr id="69" name="箭头: 左 68">
            <a:extLst>
              <a:ext uri="{FF2B5EF4-FFF2-40B4-BE49-F238E27FC236}">
                <a16:creationId xmlns:a16="http://schemas.microsoft.com/office/drawing/2014/main" id="{5AA8F4E7-6E62-B386-1C97-7C64C61D4C5F}"/>
              </a:ext>
            </a:extLst>
          </p:cNvPr>
          <p:cNvSpPr/>
          <p:nvPr/>
        </p:nvSpPr>
        <p:spPr>
          <a:xfrm rot="16200000">
            <a:off x="3648736" y="2354431"/>
            <a:ext cx="513137" cy="390866"/>
          </a:xfrm>
          <a:prstGeom prst="leftArrow">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71" name="箭头: 左 70">
            <a:extLst>
              <a:ext uri="{FF2B5EF4-FFF2-40B4-BE49-F238E27FC236}">
                <a16:creationId xmlns:a16="http://schemas.microsoft.com/office/drawing/2014/main" id="{974ED087-8E6B-3239-DE67-DAD27C5EE18B}"/>
              </a:ext>
            </a:extLst>
          </p:cNvPr>
          <p:cNvSpPr/>
          <p:nvPr/>
        </p:nvSpPr>
        <p:spPr>
          <a:xfrm rot="16200000">
            <a:off x="754911" y="2281601"/>
            <a:ext cx="513137" cy="390866"/>
          </a:xfrm>
          <a:prstGeom prst="leftArrow">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B3C638BC-1E42-C58A-489A-C425EEC553DD}"/>
              </a:ext>
            </a:extLst>
          </p:cNvPr>
          <p:cNvPicPr>
            <a:picLocks noChangeAspect="1"/>
          </p:cNvPicPr>
          <p:nvPr/>
        </p:nvPicPr>
        <p:blipFill>
          <a:blip r:embed="rId11"/>
          <a:stretch>
            <a:fillRect/>
          </a:stretch>
        </p:blipFill>
        <p:spPr>
          <a:xfrm>
            <a:off x="5483350" y="2942098"/>
            <a:ext cx="1670957" cy="772886"/>
          </a:xfrm>
          <a:prstGeom prst="rect">
            <a:avLst/>
          </a:prstGeom>
        </p:spPr>
      </p:pic>
      <p:sp>
        <p:nvSpPr>
          <p:cNvPr id="47" name="箭头: 左 46">
            <a:extLst>
              <a:ext uri="{FF2B5EF4-FFF2-40B4-BE49-F238E27FC236}">
                <a16:creationId xmlns:a16="http://schemas.microsoft.com/office/drawing/2014/main" id="{F7E5B821-6CE9-6C76-8194-5F70F65A5015}"/>
              </a:ext>
            </a:extLst>
          </p:cNvPr>
          <p:cNvSpPr/>
          <p:nvPr/>
        </p:nvSpPr>
        <p:spPr>
          <a:xfrm rot="18893430">
            <a:off x="10132474" y="2407821"/>
            <a:ext cx="1051139" cy="412365"/>
          </a:xfrm>
          <a:prstGeom prst="leftArrow">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49" name="箭头: 左 48">
            <a:extLst>
              <a:ext uri="{FF2B5EF4-FFF2-40B4-BE49-F238E27FC236}">
                <a16:creationId xmlns:a16="http://schemas.microsoft.com/office/drawing/2014/main" id="{1D6306C4-DC61-8131-D8E4-6B705E33B88D}"/>
              </a:ext>
            </a:extLst>
          </p:cNvPr>
          <p:cNvSpPr/>
          <p:nvPr/>
        </p:nvSpPr>
        <p:spPr>
          <a:xfrm rot="13016526">
            <a:off x="8805764" y="2342878"/>
            <a:ext cx="1253295" cy="446952"/>
          </a:xfrm>
          <a:prstGeom prst="leftArrow">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a:p>
        </p:txBody>
      </p:sp>
      <p:sp>
        <p:nvSpPr>
          <p:cNvPr id="50" name="对话气泡: 矩形 49">
            <a:extLst>
              <a:ext uri="{FF2B5EF4-FFF2-40B4-BE49-F238E27FC236}">
                <a16:creationId xmlns:a16="http://schemas.microsoft.com/office/drawing/2014/main" id="{0E69C61A-7AEC-7BBB-5D6B-F0A5781073A5}"/>
              </a:ext>
            </a:extLst>
          </p:cNvPr>
          <p:cNvSpPr/>
          <p:nvPr/>
        </p:nvSpPr>
        <p:spPr>
          <a:xfrm>
            <a:off x="7184746" y="2353894"/>
            <a:ext cx="1335593" cy="859082"/>
          </a:xfrm>
          <a:prstGeom prst="wedgeRectCallout">
            <a:avLst>
              <a:gd name="adj1" fmla="val -65591"/>
              <a:gd name="adj2" fmla="val 38509"/>
            </a:avLst>
          </a:prstGeom>
        </p:spPr>
        <p:style>
          <a:lnRef idx="2">
            <a:schemeClr val="accent1"/>
          </a:lnRef>
          <a:fillRef idx="1">
            <a:schemeClr val="lt1"/>
          </a:fillRef>
          <a:effectRef idx="0">
            <a:schemeClr val="accent1"/>
          </a:effectRef>
          <a:fontRef idx="minor">
            <a:schemeClr val="dk1"/>
          </a:fontRef>
        </p:style>
        <p:txBody>
          <a:bodyPr rtlCol="0" anchor="ctr"/>
          <a:lstStyle/>
          <a:p>
            <a:r>
              <a:rPr lang="en-US" altLang="zh-CN" sz="1050" dirty="0">
                <a:solidFill>
                  <a:schemeClr val="tx1"/>
                </a:solidFill>
              </a:rPr>
              <a:t>Key functions:</a:t>
            </a:r>
          </a:p>
          <a:p>
            <a:pPr marL="171450" indent="-171450">
              <a:buFont typeface="Arial" panose="020B0604020202020204" pitchFamily="34" charset="0"/>
              <a:buChar char="•"/>
            </a:pPr>
            <a:r>
              <a:rPr lang="en-US" altLang="zh-CN" sz="1050" dirty="0">
                <a:solidFill>
                  <a:schemeClr val="tx1"/>
                </a:solidFill>
              </a:rPr>
              <a:t>Tracking</a:t>
            </a:r>
          </a:p>
          <a:p>
            <a:pPr marL="171450" indent="-171450">
              <a:buFont typeface="Arial" panose="020B0604020202020204" pitchFamily="34" charset="0"/>
              <a:buChar char="•"/>
            </a:pPr>
            <a:r>
              <a:rPr lang="en-US" altLang="zh-CN" sz="1050" dirty="0">
                <a:solidFill>
                  <a:schemeClr val="tx1"/>
                </a:solidFill>
              </a:rPr>
              <a:t>Paging</a:t>
            </a:r>
          </a:p>
          <a:p>
            <a:pPr marL="171450" indent="-171450">
              <a:buFont typeface="Arial" panose="020B0604020202020204" pitchFamily="34" charset="0"/>
              <a:buChar char="•"/>
            </a:pPr>
            <a:r>
              <a:rPr lang="en-US" altLang="zh-CN" sz="1050" dirty="0">
                <a:solidFill>
                  <a:schemeClr val="tx1"/>
                </a:solidFill>
              </a:rPr>
              <a:t>Connect to RAN and multi-servers</a:t>
            </a:r>
            <a:endParaRPr lang="zh-CN" altLang="en-US" sz="1050" dirty="0">
              <a:solidFill>
                <a:schemeClr val="tx1"/>
              </a:solidFill>
            </a:endParaRPr>
          </a:p>
        </p:txBody>
      </p:sp>
      <p:pic>
        <p:nvPicPr>
          <p:cNvPr id="52" name="图片 51">
            <a:extLst>
              <a:ext uri="{FF2B5EF4-FFF2-40B4-BE49-F238E27FC236}">
                <a16:creationId xmlns:a16="http://schemas.microsoft.com/office/drawing/2014/main" id="{16AFF799-190E-D060-3548-CF7D346D6BA6}"/>
              </a:ext>
            </a:extLst>
          </p:cNvPr>
          <p:cNvPicPr>
            <a:picLocks noChangeAspect="1"/>
          </p:cNvPicPr>
          <p:nvPr/>
        </p:nvPicPr>
        <p:blipFill>
          <a:blip r:embed="rId12"/>
          <a:stretch>
            <a:fillRect/>
          </a:stretch>
        </p:blipFill>
        <p:spPr>
          <a:xfrm>
            <a:off x="653748" y="4602270"/>
            <a:ext cx="4595327" cy="1247600"/>
          </a:xfrm>
          <a:prstGeom prst="rect">
            <a:avLst/>
          </a:prstGeom>
        </p:spPr>
      </p:pic>
      <p:pic>
        <p:nvPicPr>
          <p:cNvPr id="54" name="图片 53">
            <a:extLst>
              <a:ext uri="{FF2B5EF4-FFF2-40B4-BE49-F238E27FC236}">
                <a16:creationId xmlns:a16="http://schemas.microsoft.com/office/drawing/2014/main" id="{BA90E982-19C2-F6F7-498E-96A751776A88}"/>
              </a:ext>
            </a:extLst>
          </p:cNvPr>
          <p:cNvPicPr>
            <a:picLocks noChangeAspect="1"/>
          </p:cNvPicPr>
          <p:nvPr/>
        </p:nvPicPr>
        <p:blipFill>
          <a:blip r:embed="rId13"/>
          <a:stretch>
            <a:fillRect/>
          </a:stretch>
        </p:blipFill>
        <p:spPr>
          <a:xfrm>
            <a:off x="6834902" y="4216000"/>
            <a:ext cx="4546925" cy="1918621"/>
          </a:xfrm>
          <a:prstGeom prst="rect">
            <a:avLst/>
          </a:prstGeom>
        </p:spPr>
      </p:pic>
      <p:pic>
        <p:nvPicPr>
          <p:cNvPr id="57" name="图片 56">
            <a:extLst>
              <a:ext uri="{FF2B5EF4-FFF2-40B4-BE49-F238E27FC236}">
                <a16:creationId xmlns:a16="http://schemas.microsoft.com/office/drawing/2014/main" id="{345666D6-8482-7B0D-1AD3-79992529FE8A}"/>
              </a:ext>
            </a:extLst>
          </p:cNvPr>
          <p:cNvPicPr>
            <a:picLocks noChangeAspect="1"/>
          </p:cNvPicPr>
          <p:nvPr/>
        </p:nvPicPr>
        <p:blipFill>
          <a:blip r:embed="rId14"/>
          <a:stretch>
            <a:fillRect/>
          </a:stretch>
        </p:blipFill>
        <p:spPr>
          <a:xfrm>
            <a:off x="9662566" y="2986204"/>
            <a:ext cx="1144451" cy="710349"/>
          </a:xfrm>
          <a:prstGeom prst="rect">
            <a:avLst/>
          </a:prstGeom>
        </p:spPr>
      </p:pic>
    </p:spTree>
    <p:extLst>
      <p:ext uri="{BB962C8B-B14F-4D97-AF65-F5344CB8AC3E}">
        <p14:creationId xmlns:p14="http://schemas.microsoft.com/office/powerpoint/2010/main" val="10223545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标题 1">
            <a:extLst>
              <a:ext uri="{FF2B5EF4-FFF2-40B4-BE49-F238E27FC236}">
                <a16:creationId xmlns:a16="http://schemas.microsoft.com/office/drawing/2014/main" id="{FA7C94D9-E631-47B8-A14B-4C6D3A237386}"/>
              </a:ext>
            </a:extLst>
          </p:cNvPr>
          <p:cNvSpPr txBox="1">
            <a:spLocks noChangeArrowheads="1"/>
          </p:cNvSpPr>
          <p:nvPr/>
        </p:nvSpPr>
        <p:spPr bwMode="auto">
          <a:xfrm>
            <a:off x="0" y="72026"/>
            <a:ext cx="8209483" cy="638175"/>
          </a:xfrm>
          <a:prstGeom prst="rect">
            <a:avLst/>
          </a:prstGeom>
          <a:noFill/>
          <a:ln w="9525">
            <a:noFill/>
            <a:miter lim="800000"/>
          </a:ln>
        </p:spPr>
        <p:txBody>
          <a:bodyPr anchor="ctr"/>
          <a:lstStyle/>
          <a:p>
            <a:r>
              <a:rPr lang="en-US" altLang="zh-CN" sz="4000" b="1" dirty="0">
                <a:solidFill>
                  <a:schemeClr val="bg1"/>
                </a:solidFill>
              </a:rPr>
              <a:t>RAN architecture</a:t>
            </a:r>
            <a:endParaRPr lang="zh-CN" altLang="en-US" sz="4000" b="1" dirty="0">
              <a:solidFill>
                <a:schemeClr val="bg1"/>
              </a:solidFill>
            </a:endParaRPr>
          </a:p>
        </p:txBody>
      </p:sp>
      <p:grpSp>
        <p:nvGrpSpPr>
          <p:cNvPr id="93" name="组合 92">
            <a:extLst>
              <a:ext uri="{FF2B5EF4-FFF2-40B4-BE49-F238E27FC236}">
                <a16:creationId xmlns:a16="http://schemas.microsoft.com/office/drawing/2014/main" id="{BE984FD2-47B1-FC4B-68FD-0A721DB04281}"/>
              </a:ext>
            </a:extLst>
          </p:cNvPr>
          <p:cNvGrpSpPr/>
          <p:nvPr/>
        </p:nvGrpSpPr>
        <p:grpSpPr>
          <a:xfrm>
            <a:off x="723323" y="758411"/>
            <a:ext cx="3760006" cy="2382557"/>
            <a:chOff x="1415480" y="988344"/>
            <a:chExt cx="3306984" cy="2080616"/>
          </a:xfrm>
        </p:grpSpPr>
        <p:pic>
          <p:nvPicPr>
            <p:cNvPr id="99" name="Picture 2">
              <a:extLst>
                <a:ext uri="{FF2B5EF4-FFF2-40B4-BE49-F238E27FC236}">
                  <a16:creationId xmlns:a16="http://schemas.microsoft.com/office/drawing/2014/main" id="{7150BF57-EF93-4305-BCE8-07099EDFF235}"/>
                </a:ext>
              </a:extLst>
            </p:cNvPr>
            <p:cNvPicPr>
              <a:picLocks noChangeAspect="1" noChangeArrowheads="1"/>
            </p:cNvPicPr>
            <p:nvPr/>
          </p:nvPicPr>
          <p:blipFill>
            <a:blip r:embed="rId3" cstate="print"/>
            <a:srcRect/>
            <a:stretch>
              <a:fillRect/>
            </a:stretch>
          </p:blipFill>
          <p:spPr bwMode="auto">
            <a:xfrm>
              <a:off x="3809937" y="1383221"/>
              <a:ext cx="705111" cy="965919"/>
            </a:xfrm>
            <a:prstGeom prst="rect">
              <a:avLst/>
            </a:prstGeom>
            <a:noFill/>
            <a:ln w="9525">
              <a:noFill/>
              <a:miter lim="800000"/>
              <a:headEnd/>
              <a:tailEnd/>
            </a:ln>
          </p:spPr>
        </p:pic>
        <p:sp>
          <p:nvSpPr>
            <p:cNvPr id="18" name="椭圆 17">
              <a:extLst>
                <a:ext uri="{FF2B5EF4-FFF2-40B4-BE49-F238E27FC236}">
                  <a16:creationId xmlns:a16="http://schemas.microsoft.com/office/drawing/2014/main" id="{CDD94F51-858B-4E7B-8E60-2A5A90D9A39F}"/>
                </a:ext>
              </a:extLst>
            </p:cNvPr>
            <p:cNvSpPr/>
            <p:nvPr/>
          </p:nvSpPr>
          <p:spPr>
            <a:xfrm>
              <a:off x="1624267" y="1827851"/>
              <a:ext cx="1843499" cy="913689"/>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Picture 5">
              <a:extLst>
                <a:ext uri="{FF2B5EF4-FFF2-40B4-BE49-F238E27FC236}">
                  <a16:creationId xmlns:a16="http://schemas.microsoft.com/office/drawing/2014/main" id="{604AA564-93EE-45B7-AFE7-3ADF1A64345C}"/>
                </a:ext>
              </a:extLst>
            </p:cNvPr>
            <p:cNvPicPr>
              <a:picLocks noChangeAspect="1" noChangeArrowheads="1"/>
            </p:cNvPicPr>
            <p:nvPr/>
          </p:nvPicPr>
          <p:blipFill>
            <a:blip r:embed="rId4" cstate="print"/>
            <a:srcRect l="14286" t="7891" r="6593" b="11968"/>
            <a:stretch>
              <a:fillRect/>
            </a:stretch>
          </p:blipFill>
          <p:spPr bwMode="auto">
            <a:xfrm>
              <a:off x="2294704" y="1715534"/>
              <a:ext cx="279349" cy="240472"/>
            </a:xfrm>
            <a:prstGeom prst="rect">
              <a:avLst/>
            </a:prstGeom>
            <a:noFill/>
            <a:ln w="9525">
              <a:noFill/>
              <a:miter lim="800000"/>
              <a:headEnd/>
              <a:tailEnd/>
            </a:ln>
          </p:spPr>
        </p:pic>
        <p:pic>
          <p:nvPicPr>
            <p:cNvPr id="21" name="Picture 5">
              <a:extLst>
                <a:ext uri="{FF2B5EF4-FFF2-40B4-BE49-F238E27FC236}">
                  <a16:creationId xmlns:a16="http://schemas.microsoft.com/office/drawing/2014/main" id="{0CD5B287-C694-4E48-A81A-B0A3780DF070}"/>
                </a:ext>
              </a:extLst>
            </p:cNvPr>
            <p:cNvPicPr>
              <a:picLocks noChangeAspect="1" noChangeArrowheads="1"/>
            </p:cNvPicPr>
            <p:nvPr/>
          </p:nvPicPr>
          <p:blipFill>
            <a:blip r:embed="rId4" cstate="print"/>
            <a:srcRect l="14286" t="7891" r="6593" b="11968"/>
            <a:stretch>
              <a:fillRect/>
            </a:stretch>
          </p:blipFill>
          <p:spPr bwMode="auto">
            <a:xfrm>
              <a:off x="2629923" y="2356791"/>
              <a:ext cx="279319" cy="240445"/>
            </a:xfrm>
            <a:prstGeom prst="rect">
              <a:avLst/>
            </a:prstGeom>
            <a:noFill/>
            <a:ln w="9525">
              <a:noFill/>
              <a:miter lim="800000"/>
              <a:headEnd/>
              <a:tailEnd/>
            </a:ln>
          </p:spPr>
        </p:pic>
        <p:cxnSp>
          <p:nvCxnSpPr>
            <p:cNvPr id="24" name="直接箭头连接符 23">
              <a:extLst>
                <a:ext uri="{FF2B5EF4-FFF2-40B4-BE49-F238E27FC236}">
                  <a16:creationId xmlns:a16="http://schemas.microsoft.com/office/drawing/2014/main" id="{9F1C7DD6-1D73-4E70-8AC3-B13C49004072}"/>
                </a:ext>
              </a:extLst>
            </p:cNvPr>
            <p:cNvCxnSpPr>
              <a:cxnSpLocks/>
            </p:cNvCxnSpPr>
            <p:nvPr/>
          </p:nvCxnSpPr>
          <p:spPr>
            <a:xfrm flipH="1">
              <a:off x="2650537" y="1463439"/>
              <a:ext cx="1564355" cy="384755"/>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a16="http://schemas.microsoft.com/office/drawing/2014/main" id="{04109189-0382-4D4A-B2F3-402214239326}"/>
                </a:ext>
              </a:extLst>
            </p:cNvPr>
            <p:cNvCxnSpPr>
              <a:cxnSpLocks/>
            </p:cNvCxnSpPr>
            <p:nvPr/>
          </p:nvCxnSpPr>
          <p:spPr>
            <a:xfrm flipH="1">
              <a:off x="2929886" y="1463439"/>
              <a:ext cx="1285007" cy="978851"/>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a:extLst>
                <a:ext uri="{FF2B5EF4-FFF2-40B4-BE49-F238E27FC236}">
                  <a16:creationId xmlns:a16="http://schemas.microsoft.com/office/drawing/2014/main" id="{32A6D55A-EDA7-42F4-9661-6EF33B160946}"/>
                </a:ext>
              </a:extLst>
            </p:cNvPr>
            <p:cNvCxnSpPr>
              <a:cxnSpLocks/>
            </p:cNvCxnSpPr>
            <p:nvPr/>
          </p:nvCxnSpPr>
          <p:spPr>
            <a:xfrm flipH="1">
              <a:off x="2632524" y="1400344"/>
              <a:ext cx="1508484" cy="315192"/>
            </a:xfrm>
            <a:prstGeom prst="straightConnector1">
              <a:avLst/>
            </a:prstGeom>
            <a:ln w="127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a:extLst>
                <a:ext uri="{FF2B5EF4-FFF2-40B4-BE49-F238E27FC236}">
                  <a16:creationId xmlns:a16="http://schemas.microsoft.com/office/drawing/2014/main" id="{058636FE-5A0F-4C49-988A-688364424059}"/>
                </a:ext>
              </a:extLst>
            </p:cNvPr>
            <p:cNvCxnSpPr>
              <a:cxnSpLocks/>
            </p:cNvCxnSpPr>
            <p:nvPr/>
          </p:nvCxnSpPr>
          <p:spPr>
            <a:xfrm flipH="1">
              <a:off x="2818147" y="1443096"/>
              <a:ext cx="1340875" cy="870945"/>
            </a:xfrm>
            <a:prstGeom prst="straightConnector1">
              <a:avLst/>
            </a:prstGeom>
            <a:ln w="127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a:extLst>
                <a:ext uri="{FF2B5EF4-FFF2-40B4-BE49-F238E27FC236}">
                  <a16:creationId xmlns:a16="http://schemas.microsoft.com/office/drawing/2014/main" id="{E4CCAE1A-7E54-4299-83DD-5F4003D66A84}"/>
                </a:ext>
              </a:extLst>
            </p:cNvPr>
            <p:cNvCxnSpPr>
              <a:cxnSpLocks/>
            </p:cNvCxnSpPr>
            <p:nvPr/>
          </p:nvCxnSpPr>
          <p:spPr>
            <a:xfrm flipV="1">
              <a:off x="2685791" y="1395002"/>
              <a:ext cx="1508484" cy="406035"/>
            </a:xfrm>
            <a:prstGeom prst="straightConnector1">
              <a:avLst/>
            </a:prstGeom>
            <a:ln w="12700">
              <a:solidFill>
                <a:srgbClr val="0070C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a:extLst>
                <a:ext uri="{FF2B5EF4-FFF2-40B4-BE49-F238E27FC236}">
                  <a16:creationId xmlns:a16="http://schemas.microsoft.com/office/drawing/2014/main" id="{5FF207B9-9857-4BD6-BBCB-D133B39F539D}"/>
                </a:ext>
              </a:extLst>
            </p:cNvPr>
            <p:cNvCxnSpPr>
              <a:cxnSpLocks/>
            </p:cNvCxnSpPr>
            <p:nvPr/>
          </p:nvCxnSpPr>
          <p:spPr>
            <a:xfrm flipV="1">
              <a:off x="2965142" y="1443096"/>
              <a:ext cx="1229135" cy="913695"/>
            </a:xfrm>
            <a:prstGeom prst="straightConnector1">
              <a:avLst/>
            </a:prstGeom>
            <a:ln w="12700">
              <a:solidFill>
                <a:srgbClr val="0070C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33" name="矩形 32">
              <a:extLst>
                <a:ext uri="{FF2B5EF4-FFF2-40B4-BE49-F238E27FC236}">
                  <a16:creationId xmlns:a16="http://schemas.microsoft.com/office/drawing/2014/main" id="{7CD6924F-457C-4608-B92C-C5B730D58116}"/>
                </a:ext>
              </a:extLst>
            </p:cNvPr>
            <p:cNvSpPr/>
            <p:nvPr/>
          </p:nvSpPr>
          <p:spPr>
            <a:xfrm>
              <a:off x="1420330" y="1091131"/>
              <a:ext cx="1966436" cy="276999"/>
            </a:xfrm>
            <a:prstGeom prst="rect">
              <a:avLst/>
            </a:prstGeom>
          </p:spPr>
          <p:txBody>
            <a:bodyPr wrap="square">
              <a:spAutoFit/>
            </a:bodyPr>
            <a:lstStyle/>
            <a:p>
              <a:pPr algn="ctr"/>
              <a:r>
                <a:rPr lang="en-US" altLang="zh-CN" sz="1200" b="1" dirty="0">
                  <a:latin typeface="微软雅黑" panose="020B0503020204020204" pitchFamily="34" charset="-122"/>
                  <a:ea typeface="微软雅黑" panose="020B0503020204020204" pitchFamily="34" charset="-122"/>
                </a:rPr>
                <a:t>1-1</a:t>
              </a:r>
              <a:r>
                <a:rPr lang="zh-CN" altLang="en-US" sz="1200" b="1" dirty="0">
                  <a:latin typeface="微软雅黑" panose="020B0503020204020204" pitchFamily="34" charset="-122"/>
                  <a:ea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rPr>
                <a:t>Direct connection</a:t>
              </a:r>
              <a:endParaRPr lang="zh-CN" altLang="en-US" sz="1200" b="1" dirty="0">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4045CF50-8C0D-4EED-8315-5122F062AB62}"/>
                </a:ext>
              </a:extLst>
            </p:cNvPr>
            <p:cNvSpPr/>
            <p:nvPr/>
          </p:nvSpPr>
          <p:spPr>
            <a:xfrm>
              <a:off x="1415480" y="988344"/>
              <a:ext cx="3306984" cy="2080616"/>
            </a:xfrm>
            <a:prstGeom prst="rect">
              <a:avLst/>
            </a:pr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a:extLst>
              <a:ext uri="{FF2B5EF4-FFF2-40B4-BE49-F238E27FC236}">
                <a16:creationId xmlns:a16="http://schemas.microsoft.com/office/drawing/2014/main" id="{3FC62F30-42A5-773F-CF4B-4AC72BB65175}"/>
              </a:ext>
            </a:extLst>
          </p:cNvPr>
          <p:cNvGrpSpPr/>
          <p:nvPr/>
        </p:nvGrpSpPr>
        <p:grpSpPr>
          <a:xfrm>
            <a:off x="4912952" y="760230"/>
            <a:ext cx="3991360" cy="2374730"/>
            <a:chOff x="5905933" y="988344"/>
            <a:chExt cx="3646451" cy="2080616"/>
          </a:xfrm>
        </p:grpSpPr>
        <p:pic>
          <p:nvPicPr>
            <p:cNvPr id="19" name="Picture 2">
              <a:extLst>
                <a:ext uri="{FF2B5EF4-FFF2-40B4-BE49-F238E27FC236}">
                  <a16:creationId xmlns:a16="http://schemas.microsoft.com/office/drawing/2014/main" id="{F6370B9E-28BD-48FF-B2E8-F7F16EB2E0ED}"/>
                </a:ext>
              </a:extLst>
            </p:cNvPr>
            <p:cNvPicPr>
              <a:picLocks noChangeAspect="1" noChangeArrowheads="1"/>
            </p:cNvPicPr>
            <p:nvPr/>
          </p:nvPicPr>
          <p:blipFill>
            <a:blip r:embed="rId3" cstate="print"/>
            <a:srcRect/>
            <a:stretch>
              <a:fillRect/>
            </a:stretch>
          </p:blipFill>
          <p:spPr bwMode="auto">
            <a:xfrm>
              <a:off x="6098603" y="1483552"/>
              <a:ext cx="705111" cy="965919"/>
            </a:xfrm>
            <a:prstGeom prst="rect">
              <a:avLst/>
            </a:prstGeom>
            <a:noFill/>
            <a:ln w="9525">
              <a:noFill/>
              <a:miter lim="800000"/>
              <a:headEnd/>
              <a:tailEnd/>
            </a:ln>
          </p:spPr>
        </p:pic>
        <p:sp>
          <p:nvSpPr>
            <p:cNvPr id="22" name="椭圆 21">
              <a:extLst>
                <a:ext uri="{FF2B5EF4-FFF2-40B4-BE49-F238E27FC236}">
                  <a16:creationId xmlns:a16="http://schemas.microsoft.com/office/drawing/2014/main" id="{8B0AE9FE-5EF7-4107-B00E-EF35D10CFDE6}"/>
                </a:ext>
              </a:extLst>
            </p:cNvPr>
            <p:cNvSpPr/>
            <p:nvPr/>
          </p:nvSpPr>
          <p:spPr>
            <a:xfrm>
              <a:off x="7466462" y="1842691"/>
              <a:ext cx="1843499" cy="913689"/>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Picture 5">
              <a:extLst>
                <a:ext uri="{FF2B5EF4-FFF2-40B4-BE49-F238E27FC236}">
                  <a16:creationId xmlns:a16="http://schemas.microsoft.com/office/drawing/2014/main" id="{8C9DF4A0-F70D-4FA9-95B2-31BDE0BC9C7D}"/>
                </a:ext>
              </a:extLst>
            </p:cNvPr>
            <p:cNvPicPr>
              <a:picLocks noChangeAspect="1" noChangeArrowheads="1"/>
            </p:cNvPicPr>
            <p:nvPr/>
          </p:nvPicPr>
          <p:blipFill>
            <a:blip r:embed="rId4" cstate="print"/>
            <a:srcRect l="14286" t="7891" r="6593" b="11968"/>
            <a:stretch>
              <a:fillRect/>
            </a:stretch>
          </p:blipFill>
          <p:spPr bwMode="auto">
            <a:xfrm>
              <a:off x="8654794" y="1966507"/>
              <a:ext cx="279349" cy="240472"/>
            </a:xfrm>
            <a:prstGeom prst="rect">
              <a:avLst/>
            </a:prstGeom>
            <a:noFill/>
            <a:ln w="9525">
              <a:noFill/>
              <a:miter lim="800000"/>
              <a:headEnd/>
              <a:tailEnd/>
            </a:ln>
          </p:spPr>
        </p:pic>
        <p:cxnSp>
          <p:nvCxnSpPr>
            <p:cNvPr id="26" name="直接箭头连接符 25">
              <a:extLst>
                <a:ext uri="{FF2B5EF4-FFF2-40B4-BE49-F238E27FC236}">
                  <a16:creationId xmlns:a16="http://schemas.microsoft.com/office/drawing/2014/main" id="{9983DB3B-A818-44DF-BE61-A216EB34D10C}"/>
                </a:ext>
              </a:extLst>
            </p:cNvPr>
            <p:cNvCxnSpPr>
              <a:cxnSpLocks/>
            </p:cNvCxnSpPr>
            <p:nvPr/>
          </p:nvCxnSpPr>
          <p:spPr>
            <a:xfrm>
              <a:off x="6600059" y="1560837"/>
              <a:ext cx="1927929" cy="538728"/>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a:extLst>
                <a:ext uri="{FF2B5EF4-FFF2-40B4-BE49-F238E27FC236}">
                  <a16:creationId xmlns:a16="http://schemas.microsoft.com/office/drawing/2014/main" id="{6E615A6D-5CFA-49C3-BC8F-A2A529D7D3C2}"/>
                </a:ext>
              </a:extLst>
            </p:cNvPr>
            <p:cNvCxnSpPr>
              <a:cxnSpLocks/>
            </p:cNvCxnSpPr>
            <p:nvPr/>
          </p:nvCxnSpPr>
          <p:spPr>
            <a:xfrm flipV="1">
              <a:off x="8248640" y="2232690"/>
              <a:ext cx="335219" cy="192379"/>
            </a:xfrm>
            <a:prstGeom prst="straightConnector1">
              <a:avLst/>
            </a:prstGeom>
            <a:ln w="127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a:extLst>
                <a:ext uri="{FF2B5EF4-FFF2-40B4-BE49-F238E27FC236}">
                  <a16:creationId xmlns:a16="http://schemas.microsoft.com/office/drawing/2014/main" id="{BA290CAC-C97E-4722-B3B5-62DF3160337D}"/>
                </a:ext>
              </a:extLst>
            </p:cNvPr>
            <p:cNvCxnSpPr>
              <a:cxnSpLocks/>
            </p:cNvCxnSpPr>
            <p:nvPr/>
          </p:nvCxnSpPr>
          <p:spPr>
            <a:xfrm flipH="1" flipV="1">
              <a:off x="6600055" y="1492400"/>
              <a:ext cx="1927932" cy="486462"/>
            </a:xfrm>
            <a:prstGeom prst="straightConnector1">
              <a:avLst/>
            </a:prstGeom>
            <a:ln w="12700">
              <a:solidFill>
                <a:srgbClr val="0070C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4DB2054D-D2B6-44DA-8E13-F2C0030F1A45}"/>
                </a:ext>
              </a:extLst>
            </p:cNvPr>
            <p:cNvSpPr/>
            <p:nvPr/>
          </p:nvSpPr>
          <p:spPr>
            <a:xfrm>
              <a:off x="5927373" y="1033689"/>
              <a:ext cx="3625011" cy="295145"/>
            </a:xfrm>
            <a:prstGeom prst="rect">
              <a:avLst/>
            </a:prstGeom>
          </p:spPr>
          <p:txBody>
            <a:bodyPr wrap="square">
              <a:spAutoFit/>
            </a:bodyPr>
            <a:lstStyle/>
            <a:p>
              <a:pPr algn="ctr">
                <a:lnSpc>
                  <a:spcPct val="120000"/>
                </a:lnSpc>
              </a:pPr>
              <a:r>
                <a:rPr lang="en-US" altLang="zh-CN" sz="1200" b="1" dirty="0">
                  <a:latin typeface="微软雅黑" panose="020B0503020204020204" pitchFamily="34" charset="-122"/>
                  <a:ea typeface="微软雅黑" panose="020B0503020204020204" pitchFamily="34" charset="-122"/>
                </a:rPr>
                <a:t>1-2</a:t>
              </a:r>
              <a:r>
                <a:rPr lang="zh-CN" altLang="en-US" sz="1200" b="1" dirty="0">
                  <a:latin typeface="微软雅黑" panose="020B0503020204020204" pitchFamily="34" charset="-122"/>
                  <a:ea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rPr>
                <a:t>Direct connection with energy supplied</a:t>
              </a:r>
              <a:endParaRPr lang="zh-CN" altLang="en-US" sz="1200" b="1" dirty="0">
                <a:latin typeface="微软雅黑" panose="020B0503020204020204" pitchFamily="34" charset="-122"/>
                <a:ea typeface="微软雅黑" panose="020B0503020204020204" pitchFamily="34" charset="-122"/>
              </a:endParaRPr>
            </a:p>
          </p:txBody>
        </p:sp>
        <p:sp>
          <p:nvSpPr>
            <p:cNvPr id="45" name="TextBox 133">
              <a:extLst>
                <a:ext uri="{FF2B5EF4-FFF2-40B4-BE49-F238E27FC236}">
                  <a16:creationId xmlns:a16="http://schemas.microsoft.com/office/drawing/2014/main" id="{D2EB3BA8-81F9-4313-8825-A73ED148426B}"/>
                </a:ext>
              </a:extLst>
            </p:cNvPr>
            <p:cNvSpPr txBox="1"/>
            <p:nvPr/>
          </p:nvSpPr>
          <p:spPr>
            <a:xfrm>
              <a:off x="7224038" y="2503539"/>
              <a:ext cx="1809420" cy="276999"/>
            </a:xfrm>
            <a:prstGeom prst="rect">
              <a:avLst/>
            </a:prstGeom>
            <a:noFill/>
          </p:spPr>
          <p:txBody>
            <a:bodyPr wrap="square" rtlCol="0">
              <a:spAutoFit/>
            </a:bodyPr>
            <a:lstStyle/>
            <a:p>
              <a:pPr algn="ctr"/>
              <a:r>
                <a:rPr lang="en-US" altLang="zh-CN" sz="1200" b="1" dirty="0">
                  <a:latin typeface="微软雅黑" panose="020B0503020204020204" pitchFamily="34" charset="-122"/>
                  <a:ea typeface="微软雅黑" panose="020B0503020204020204" pitchFamily="34" charset="-122"/>
                </a:rPr>
                <a:t>Energy supply node</a:t>
              </a:r>
              <a:endParaRPr lang="zh-CN" altLang="en-US" sz="1200" b="1" dirty="0">
                <a:latin typeface="微软雅黑" panose="020B0503020204020204" pitchFamily="34" charset="-122"/>
                <a:ea typeface="微软雅黑" panose="020B0503020204020204" pitchFamily="34" charset="-122"/>
              </a:endParaRPr>
            </a:p>
          </p:txBody>
        </p:sp>
        <p:pic>
          <p:nvPicPr>
            <p:cNvPr id="47" name="图片 46" descr="基站信号_爱给网_aigei_com.png">
              <a:extLst>
                <a:ext uri="{FF2B5EF4-FFF2-40B4-BE49-F238E27FC236}">
                  <a16:creationId xmlns:a16="http://schemas.microsoft.com/office/drawing/2014/main" id="{5D5A379A-A747-4C25-A319-DD4382CEF44C}"/>
                </a:ext>
              </a:extLst>
            </p:cNvPr>
            <p:cNvPicPr>
              <a:picLocks noChangeAspect="1"/>
            </p:cNvPicPr>
            <p:nvPr/>
          </p:nvPicPr>
          <p:blipFill>
            <a:blip r:embed="rId5" cstate="print"/>
            <a:stretch>
              <a:fillRect/>
            </a:stretch>
          </p:blipFill>
          <p:spPr>
            <a:xfrm>
              <a:off x="7857552" y="2243378"/>
              <a:ext cx="424019" cy="324449"/>
            </a:xfrm>
            <a:prstGeom prst="rect">
              <a:avLst/>
            </a:prstGeom>
          </p:spPr>
        </p:pic>
        <p:sp>
          <p:nvSpPr>
            <p:cNvPr id="103" name="矩形 102">
              <a:extLst>
                <a:ext uri="{FF2B5EF4-FFF2-40B4-BE49-F238E27FC236}">
                  <a16:creationId xmlns:a16="http://schemas.microsoft.com/office/drawing/2014/main" id="{1F772166-5730-4A31-95DE-C126727F7CE5}"/>
                </a:ext>
              </a:extLst>
            </p:cNvPr>
            <p:cNvSpPr/>
            <p:nvPr/>
          </p:nvSpPr>
          <p:spPr>
            <a:xfrm>
              <a:off x="5905933" y="988344"/>
              <a:ext cx="3646451" cy="2080616"/>
            </a:xfrm>
            <a:prstGeom prst="rect">
              <a:avLst/>
            </a:pr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a:extLst>
              <a:ext uri="{FF2B5EF4-FFF2-40B4-BE49-F238E27FC236}">
                <a16:creationId xmlns:a16="http://schemas.microsoft.com/office/drawing/2014/main" id="{92307151-B426-8557-470B-14A9FA8B4709}"/>
              </a:ext>
            </a:extLst>
          </p:cNvPr>
          <p:cNvGrpSpPr/>
          <p:nvPr/>
        </p:nvGrpSpPr>
        <p:grpSpPr>
          <a:xfrm>
            <a:off x="9624392" y="1709096"/>
            <a:ext cx="1950584" cy="1705766"/>
            <a:chOff x="7397366" y="3068960"/>
            <a:chExt cx="1950584" cy="1705766"/>
          </a:xfrm>
        </p:grpSpPr>
        <p:cxnSp>
          <p:nvCxnSpPr>
            <p:cNvPr id="50" name="直接箭头连接符 49">
              <a:extLst>
                <a:ext uri="{FF2B5EF4-FFF2-40B4-BE49-F238E27FC236}">
                  <a16:creationId xmlns:a16="http://schemas.microsoft.com/office/drawing/2014/main" id="{9FC36363-DA46-564D-3686-19C47702DB49}"/>
                </a:ext>
              </a:extLst>
            </p:cNvPr>
            <p:cNvCxnSpPr/>
            <p:nvPr/>
          </p:nvCxnSpPr>
          <p:spPr>
            <a:xfrm>
              <a:off x="7802700" y="4774726"/>
              <a:ext cx="974683" cy="0"/>
            </a:xfrm>
            <a:prstGeom prst="straightConnector1">
              <a:avLst/>
            </a:prstGeom>
            <a:ln w="127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51" name="TextBox 78">
              <a:extLst>
                <a:ext uri="{FF2B5EF4-FFF2-40B4-BE49-F238E27FC236}">
                  <a16:creationId xmlns:a16="http://schemas.microsoft.com/office/drawing/2014/main" id="{D4C922AB-5E3C-D557-70A8-61543F13B241}"/>
                </a:ext>
              </a:extLst>
            </p:cNvPr>
            <p:cNvSpPr txBox="1"/>
            <p:nvPr/>
          </p:nvSpPr>
          <p:spPr>
            <a:xfrm>
              <a:off x="7677973" y="4437112"/>
              <a:ext cx="1224136" cy="276999"/>
            </a:xfrm>
            <a:prstGeom prst="rect">
              <a:avLst/>
            </a:prstGeom>
            <a:noFill/>
          </p:spPr>
          <p:txBody>
            <a:bodyPr wrap="square" rtlCol="0">
              <a:spAutoFit/>
            </a:bodyPr>
            <a:lstStyle/>
            <a:p>
              <a:pPr algn="ctr"/>
              <a:r>
                <a:rPr lang="en-US" altLang="zh-CN" sz="1200" b="1" dirty="0" err="1">
                  <a:solidFill>
                    <a:srgbClr val="00B050"/>
                  </a:solidFill>
                  <a:latin typeface="微软雅黑" panose="020B0503020204020204" pitchFamily="34" charset="-122"/>
                  <a:ea typeface="微软雅黑" panose="020B0503020204020204" pitchFamily="34" charset="-122"/>
                </a:rPr>
                <a:t>Uu</a:t>
              </a:r>
              <a:r>
                <a:rPr lang="en-US" altLang="zh-CN" sz="1200" b="1" dirty="0">
                  <a:solidFill>
                    <a:srgbClr val="00B050"/>
                  </a:solidFill>
                  <a:latin typeface="微软雅黑" panose="020B0503020204020204" pitchFamily="34" charset="-122"/>
                  <a:ea typeface="微软雅黑" panose="020B0503020204020204" pitchFamily="34" charset="-122"/>
                </a:rPr>
                <a:t> interface</a:t>
              </a:r>
              <a:endParaRPr lang="zh-CN" altLang="en-US" sz="1200" b="1" dirty="0">
                <a:solidFill>
                  <a:srgbClr val="00B050"/>
                </a:solidFill>
                <a:latin typeface="微软雅黑" panose="020B0503020204020204" pitchFamily="34" charset="-122"/>
                <a:ea typeface="微软雅黑" panose="020B0503020204020204" pitchFamily="34" charset="-122"/>
              </a:endParaRPr>
            </a:p>
          </p:txBody>
        </p:sp>
        <p:cxnSp>
          <p:nvCxnSpPr>
            <p:cNvPr id="76" name="直接箭头连接符 75">
              <a:extLst>
                <a:ext uri="{FF2B5EF4-FFF2-40B4-BE49-F238E27FC236}">
                  <a16:creationId xmlns:a16="http://schemas.microsoft.com/office/drawing/2014/main" id="{F1F1AEDE-BE48-4888-B557-A9B733D22AEA}"/>
                </a:ext>
              </a:extLst>
            </p:cNvPr>
            <p:cNvCxnSpPr>
              <a:cxnSpLocks/>
            </p:cNvCxnSpPr>
            <p:nvPr/>
          </p:nvCxnSpPr>
          <p:spPr>
            <a:xfrm>
              <a:off x="7785855" y="3858826"/>
              <a:ext cx="1025850" cy="2222"/>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sp>
          <p:nvSpPr>
            <p:cNvPr id="77" name="TextBox 144">
              <a:extLst>
                <a:ext uri="{FF2B5EF4-FFF2-40B4-BE49-F238E27FC236}">
                  <a16:creationId xmlns:a16="http://schemas.microsoft.com/office/drawing/2014/main" id="{8DF83A7B-7DB8-2A11-5FE3-A192636C82A9}"/>
                </a:ext>
              </a:extLst>
            </p:cNvPr>
            <p:cNvSpPr txBox="1"/>
            <p:nvPr/>
          </p:nvSpPr>
          <p:spPr>
            <a:xfrm>
              <a:off x="7504451" y="3551860"/>
              <a:ext cx="1843499" cy="261610"/>
            </a:xfrm>
            <a:prstGeom prst="rect">
              <a:avLst/>
            </a:prstGeom>
            <a:noFill/>
          </p:spPr>
          <p:txBody>
            <a:bodyPr wrap="square" rtlCol="0">
              <a:spAutoFit/>
            </a:bodyPr>
            <a:lstStyle/>
            <a:p>
              <a:pPr algn="ctr"/>
              <a:r>
                <a:rPr lang="en-US" altLang="zh-CN" sz="1050" b="1" dirty="0">
                  <a:solidFill>
                    <a:srgbClr val="4476C8"/>
                  </a:solidFill>
                  <a:latin typeface="微软雅黑" panose="020B0503020204020204" pitchFamily="34" charset="-122"/>
                  <a:ea typeface="微软雅黑" panose="020B0503020204020204" pitchFamily="34" charset="-122"/>
                </a:rPr>
                <a:t>DL inventory Trigger</a:t>
              </a:r>
            </a:p>
          </p:txBody>
        </p:sp>
        <p:cxnSp>
          <p:nvCxnSpPr>
            <p:cNvPr id="78" name="直接箭头连接符 77">
              <a:extLst>
                <a:ext uri="{FF2B5EF4-FFF2-40B4-BE49-F238E27FC236}">
                  <a16:creationId xmlns:a16="http://schemas.microsoft.com/office/drawing/2014/main" id="{B564C5CD-00F8-D56A-1E79-E5A3B3A5A655}"/>
                </a:ext>
              </a:extLst>
            </p:cNvPr>
            <p:cNvCxnSpPr>
              <a:cxnSpLocks/>
            </p:cNvCxnSpPr>
            <p:nvPr/>
          </p:nvCxnSpPr>
          <p:spPr>
            <a:xfrm flipV="1">
              <a:off x="7794622" y="3427214"/>
              <a:ext cx="1025850" cy="503"/>
            </a:xfrm>
            <a:prstGeom prst="straightConnector1">
              <a:avLst/>
            </a:prstGeom>
            <a:ln w="127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9" name="TextBox 142">
              <a:extLst>
                <a:ext uri="{FF2B5EF4-FFF2-40B4-BE49-F238E27FC236}">
                  <a16:creationId xmlns:a16="http://schemas.microsoft.com/office/drawing/2014/main" id="{0F8E339E-64DF-5DEC-7D94-1922998F74AF}"/>
                </a:ext>
              </a:extLst>
            </p:cNvPr>
            <p:cNvSpPr txBox="1"/>
            <p:nvPr/>
          </p:nvSpPr>
          <p:spPr>
            <a:xfrm>
              <a:off x="7506589" y="3068960"/>
              <a:ext cx="1502259" cy="276999"/>
            </a:xfrm>
            <a:prstGeom prst="rect">
              <a:avLst/>
            </a:prstGeom>
            <a:noFill/>
          </p:spPr>
          <p:txBody>
            <a:bodyPr wrap="square" rtlCol="0">
              <a:spAutoFit/>
            </a:bodyPr>
            <a:lstStyle/>
            <a:p>
              <a:pPr algn="ctr"/>
              <a:r>
                <a:rPr lang="en-US" altLang="zh-CN" sz="1200" b="1" dirty="0">
                  <a:solidFill>
                    <a:srgbClr val="C00000"/>
                  </a:solidFill>
                  <a:latin typeface="微软雅黑" panose="020B0503020204020204" pitchFamily="34" charset="-122"/>
                  <a:ea typeface="微软雅黑" panose="020B0503020204020204" pitchFamily="34" charset="-122"/>
                </a:rPr>
                <a:t>Energy supply</a:t>
              </a:r>
              <a:endParaRPr lang="zh-CN" altLang="en-US" sz="1200" b="1" dirty="0">
                <a:solidFill>
                  <a:srgbClr val="C00000"/>
                </a:solidFill>
                <a:latin typeface="微软雅黑" panose="020B0503020204020204" pitchFamily="34" charset="-122"/>
                <a:ea typeface="微软雅黑" panose="020B0503020204020204" pitchFamily="34" charset="-122"/>
              </a:endParaRPr>
            </a:p>
          </p:txBody>
        </p:sp>
        <p:cxnSp>
          <p:nvCxnSpPr>
            <p:cNvPr id="80" name="直接箭头连接符 79">
              <a:extLst>
                <a:ext uri="{FF2B5EF4-FFF2-40B4-BE49-F238E27FC236}">
                  <a16:creationId xmlns:a16="http://schemas.microsoft.com/office/drawing/2014/main" id="{6081D82F-BDC4-4E16-E191-C9F4F4549FA8}"/>
                </a:ext>
              </a:extLst>
            </p:cNvPr>
            <p:cNvCxnSpPr>
              <a:cxnSpLocks/>
            </p:cNvCxnSpPr>
            <p:nvPr/>
          </p:nvCxnSpPr>
          <p:spPr>
            <a:xfrm>
              <a:off x="7794799" y="4293096"/>
              <a:ext cx="1016906" cy="0"/>
            </a:xfrm>
            <a:prstGeom prst="straightConnector1">
              <a:avLst/>
            </a:prstGeom>
            <a:ln w="12700">
              <a:prstDash val="dash"/>
              <a:tailEnd type="arrow"/>
            </a:ln>
          </p:spPr>
          <p:style>
            <a:lnRef idx="1">
              <a:schemeClr val="accent1"/>
            </a:lnRef>
            <a:fillRef idx="0">
              <a:schemeClr val="accent1"/>
            </a:fillRef>
            <a:effectRef idx="0">
              <a:schemeClr val="accent1"/>
            </a:effectRef>
            <a:fontRef idx="minor">
              <a:schemeClr val="tx1"/>
            </a:fontRef>
          </p:style>
        </p:cxnSp>
        <p:sp>
          <p:nvSpPr>
            <p:cNvPr id="81" name="TextBox 140">
              <a:extLst>
                <a:ext uri="{FF2B5EF4-FFF2-40B4-BE49-F238E27FC236}">
                  <a16:creationId xmlns:a16="http://schemas.microsoft.com/office/drawing/2014/main" id="{A4095F01-1DB3-8ECC-CDD6-F82820C2E18A}"/>
                </a:ext>
              </a:extLst>
            </p:cNvPr>
            <p:cNvSpPr txBox="1"/>
            <p:nvPr/>
          </p:nvSpPr>
          <p:spPr>
            <a:xfrm>
              <a:off x="7397366" y="3959414"/>
              <a:ext cx="1877860" cy="276999"/>
            </a:xfrm>
            <a:prstGeom prst="rect">
              <a:avLst/>
            </a:prstGeom>
            <a:noFill/>
          </p:spPr>
          <p:txBody>
            <a:bodyPr wrap="square" rtlCol="0">
              <a:spAutoFit/>
            </a:bodyPr>
            <a:lstStyle/>
            <a:p>
              <a:pPr algn="ctr"/>
              <a:r>
                <a:rPr lang="en-US" altLang="zh-CN" sz="1200" b="1" dirty="0">
                  <a:solidFill>
                    <a:srgbClr val="4476C8"/>
                  </a:solidFill>
                  <a:latin typeface="微软雅黑" panose="020B0503020204020204" pitchFamily="34" charset="-122"/>
                  <a:ea typeface="微软雅黑" panose="020B0503020204020204" pitchFamily="34" charset="-122"/>
                </a:rPr>
                <a:t>UL backscatter</a:t>
              </a:r>
              <a:endParaRPr lang="zh-CN" altLang="en-US" sz="1200" b="1" dirty="0">
                <a:solidFill>
                  <a:srgbClr val="4476C8"/>
                </a:solidFill>
                <a:latin typeface="微软雅黑" panose="020B0503020204020204" pitchFamily="34" charset="-122"/>
                <a:ea typeface="微软雅黑" panose="020B0503020204020204" pitchFamily="34" charset="-122"/>
              </a:endParaRPr>
            </a:p>
          </p:txBody>
        </p:sp>
      </p:grpSp>
      <p:sp>
        <p:nvSpPr>
          <p:cNvPr id="36" name="椭圆 35">
            <a:extLst>
              <a:ext uri="{FF2B5EF4-FFF2-40B4-BE49-F238E27FC236}">
                <a16:creationId xmlns:a16="http://schemas.microsoft.com/office/drawing/2014/main" id="{94FA6FF5-93DB-C351-EC58-E1B3D4F4C338}"/>
              </a:ext>
            </a:extLst>
          </p:cNvPr>
          <p:cNvSpPr/>
          <p:nvPr/>
        </p:nvSpPr>
        <p:spPr>
          <a:xfrm>
            <a:off x="6113908" y="4616913"/>
            <a:ext cx="1723414" cy="823835"/>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AEEBEBB8-AA3C-1AAF-623A-4B22EBA60D77}"/>
              </a:ext>
            </a:extLst>
          </p:cNvPr>
          <p:cNvSpPr/>
          <p:nvPr/>
        </p:nvSpPr>
        <p:spPr>
          <a:xfrm>
            <a:off x="1567028" y="3753126"/>
            <a:ext cx="1723414" cy="823835"/>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FCD592B7-99B5-9D7E-21BB-3AE79E264FDF}"/>
              </a:ext>
            </a:extLst>
          </p:cNvPr>
          <p:cNvSpPr/>
          <p:nvPr/>
        </p:nvSpPr>
        <p:spPr>
          <a:xfrm>
            <a:off x="6113908" y="3753126"/>
            <a:ext cx="1723414" cy="823835"/>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7C75FEB5-20FB-3BE8-30E3-E7D6A7C2CED2}"/>
              </a:ext>
            </a:extLst>
          </p:cNvPr>
          <p:cNvSpPr/>
          <p:nvPr/>
        </p:nvSpPr>
        <p:spPr>
          <a:xfrm>
            <a:off x="1530359" y="4651971"/>
            <a:ext cx="1723414" cy="823835"/>
          </a:xfrm>
          <a:prstGeom prst="ellipse">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Picture 2">
            <a:extLst>
              <a:ext uri="{FF2B5EF4-FFF2-40B4-BE49-F238E27FC236}">
                <a16:creationId xmlns:a16="http://schemas.microsoft.com/office/drawing/2014/main" id="{FC0C157A-9736-5F02-938E-AF4B73AB10EF}"/>
              </a:ext>
            </a:extLst>
          </p:cNvPr>
          <p:cNvPicPr>
            <a:picLocks noChangeAspect="1" noChangeArrowheads="1"/>
          </p:cNvPicPr>
          <p:nvPr/>
        </p:nvPicPr>
        <p:blipFill>
          <a:blip r:embed="rId3" cstate="print"/>
          <a:srcRect/>
          <a:stretch>
            <a:fillRect/>
          </a:stretch>
        </p:blipFill>
        <p:spPr bwMode="auto">
          <a:xfrm>
            <a:off x="4309544" y="4004941"/>
            <a:ext cx="925555" cy="1507784"/>
          </a:xfrm>
          <a:prstGeom prst="rect">
            <a:avLst/>
          </a:prstGeom>
          <a:noFill/>
          <a:ln w="9525">
            <a:noFill/>
            <a:miter lim="800000"/>
            <a:headEnd/>
            <a:tailEnd/>
          </a:ln>
        </p:spPr>
      </p:pic>
      <p:pic>
        <p:nvPicPr>
          <p:cNvPr id="41" name="Picture 5">
            <a:extLst>
              <a:ext uri="{FF2B5EF4-FFF2-40B4-BE49-F238E27FC236}">
                <a16:creationId xmlns:a16="http://schemas.microsoft.com/office/drawing/2014/main" id="{A6EB5AD7-8830-E301-D81C-B78BBC399896}"/>
              </a:ext>
            </a:extLst>
          </p:cNvPr>
          <p:cNvPicPr>
            <a:picLocks noChangeAspect="1" noChangeArrowheads="1"/>
          </p:cNvPicPr>
          <p:nvPr/>
        </p:nvPicPr>
        <p:blipFill>
          <a:blip r:embed="rId4" cstate="print"/>
          <a:srcRect l="14286" t="7891" r="6593" b="11968"/>
          <a:stretch>
            <a:fillRect/>
          </a:stretch>
        </p:blipFill>
        <p:spPr bwMode="auto">
          <a:xfrm>
            <a:off x="2593741" y="4949972"/>
            <a:ext cx="366643" cy="306713"/>
          </a:xfrm>
          <a:prstGeom prst="rect">
            <a:avLst/>
          </a:prstGeom>
          <a:noFill/>
          <a:ln w="9525">
            <a:noFill/>
            <a:miter lim="800000"/>
            <a:headEnd/>
            <a:tailEnd/>
          </a:ln>
        </p:spPr>
      </p:pic>
      <p:pic>
        <p:nvPicPr>
          <p:cNvPr id="42" name="Picture 5">
            <a:extLst>
              <a:ext uri="{FF2B5EF4-FFF2-40B4-BE49-F238E27FC236}">
                <a16:creationId xmlns:a16="http://schemas.microsoft.com/office/drawing/2014/main" id="{C45C6884-185D-1336-D298-049F1F81E341}"/>
              </a:ext>
            </a:extLst>
          </p:cNvPr>
          <p:cNvPicPr>
            <a:picLocks noChangeAspect="1" noChangeArrowheads="1"/>
          </p:cNvPicPr>
          <p:nvPr/>
        </p:nvPicPr>
        <p:blipFill>
          <a:blip r:embed="rId4" cstate="print"/>
          <a:srcRect l="14286" t="7891" r="6593" b="11968"/>
          <a:stretch>
            <a:fillRect/>
          </a:stretch>
        </p:blipFill>
        <p:spPr bwMode="auto">
          <a:xfrm>
            <a:off x="7213960" y="4949955"/>
            <a:ext cx="366684" cy="306748"/>
          </a:xfrm>
          <a:prstGeom prst="rect">
            <a:avLst/>
          </a:prstGeom>
          <a:noFill/>
          <a:ln w="9525">
            <a:noFill/>
            <a:miter lim="800000"/>
            <a:headEnd/>
            <a:tailEnd/>
          </a:ln>
        </p:spPr>
      </p:pic>
      <p:cxnSp>
        <p:nvCxnSpPr>
          <p:cNvPr id="43" name="直接箭头连接符 42">
            <a:extLst>
              <a:ext uri="{FF2B5EF4-FFF2-40B4-BE49-F238E27FC236}">
                <a16:creationId xmlns:a16="http://schemas.microsoft.com/office/drawing/2014/main" id="{4DB3D6A0-FD27-7BDA-11EF-A8A3EC7A218F}"/>
              </a:ext>
            </a:extLst>
          </p:cNvPr>
          <p:cNvCxnSpPr>
            <a:cxnSpLocks/>
          </p:cNvCxnSpPr>
          <p:nvPr/>
        </p:nvCxnSpPr>
        <p:spPr>
          <a:xfrm>
            <a:off x="2153722" y="4211890"/>
            <a:ext cx="439972" cy="0"/>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cxnSp>
        <p:nvCxnSpPr>
          <p:cNvPr id="44" name="直接箭头连接符 43">
            <a:extLst>
              <a:ext uri="{FF2B5EF4-FFF2-40B4-BE49-F238E27FC236}">
                <a16:creationId xmlns:a16="http://schemas.microsoft.com/office/drawing/2014/main" id="{3E764341-EF30-3307-80D0-7D896B93E91C}"/>
              </a:ext>
            </a:extLst>
          </p:cNvPr>
          <p:cNvCxnSpPr>
            <a:cxnSpLocks/>
          </p:cNvCxnSpPr>
          <p:nvPr/>
        </p:nvCxnSpPr>
        <p:spPr>
          <a:xfrm>
            <a:off x="2982668" y="4166697"/>
            <a:ext cx="1664504" cy="266169"/>
          </a:xfrm>
          <a:prstGeom prst="straightConnector1">
            <a:avLst/>
          </a:prstGeom>
          <a:ln w="12700">
            <a:solidFill>
              <a:srgbClr val="0070C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6" name="矩形 45">
            <a:extLst>
              <a:ext uri="{FF2B5EF4-FFF2-40B4-BE49-F238E27FC236}">
                <a16:creationId xmlns:a16="http://schemas.microsoft.com/office/drawing/2014/main" id="{3C8BEAFE-4760-1868-CAF7-D3354A7C6137}"/>
              </a:ext>
            </a:extLst>
          </p:cNvPr>
          <p:cNvSpPr/>
          <p:nvPr/>
        </p:nvSpPr>
        <p:spPr>
          <a:xfrm>
            <a:off x="852511" y="3627620"/>
            <a:ext cx="1576223" cy="362812"/>
          </a:xfrm>
          <a:prstGeom prst="rect">
            <a:avLst/>
          </a:prstGeom>
        </p:spPr>
        <p:txBody>
          <a:bodyPr wrap="square">
            <a:spAutoFit/>
          </a:bodyPr>
          <a:lstStyle/>
          <a:p>
            <a:pPr algn="ctr">
              <a:lnSpc>
                <a:spcPct val="120000"/>
              </a:lnSpc>
            </a:pPr>
            <a:r>
              <a:rPr lang="en-US" altLang="zh-CN" sz="1200" b="1" dirty="0">
                <a:latin typeface="微软雅黑" panose="020B0503020204020204" pitchFamily="34" charset="-122"/>
                <a:ea typeface="微软雅黑" panose="020B0503020204020204" pitchFamily="34" charset="-122"/>
              </a:rPr>
              <a:t>2-1</a:t>
            </a:r>
            <a:endParaRPr lang="zh-CN" altLang="en-US" sz="1200" b="1" dirty="0">
              <a:latin typeface="微软雅黑" panose="020B0503020204020204" pitchFamily="34" charset="-122"/>
              <a:ea typeface="微软雅黑" panose="020B0503020204020204" pitchFamily="34" charset="-122"/>
            </a:endParaRPr>
          </a:p>
        </p:txBody>
      </p:sp>
      <p:sp>
        <p:nvSpPr>
          <p:cNvPr id="49" name="矩形 48">
            <a:extLst>
              <a:ext uri="{FF2B5EF4-FFF2-40B4-BE49-F238E27FC236}">
                <a16:creationId xmlns:a16="http://schemas.microsoft.com/office/drawing/2014/main" id="{98685D48-B918-3826-9317-F91CC9480D91}"/>
              </a:ext>
            </a:extLst>
          </p:cNvPr>
          <p:cNvSpPr/>
          <p:nvPr/>
        </p:nvSpPr>
        <p:spPr>
          <a:xfrm>
            <a:off x="6645858" y="3608562"/>
            <a:ext cx="1869570" cy="362812"/>
          </a:xfrm>
          <a:prstGeom prst="rect">
            <a:avLst/>
          </a:prstGeom>
        </p:spPr>
        <p:txBody>
          <a:bodyPr wrap="square">
            <a:spAutoFit/>
          </a:bodyPr>
          <a:lstStyle/>
          <a:p>
            <a:pPr algn="ctr">
              <a:lnSpc>
                <a:spcPct val="120000"/>
              </a:lnSpc>
            </a:pPr>
            <a:r>
              <a:rPr lang="en-US" altLang="zh-CN" sz="1200" b="1" dirty="0">
                <a:latin typeface="微软雅黑" panose="020B0503020204020204" pitchFamily="34" charset="-122"/>
                <a:ea typeface="微软雅黑" panose="020B0503020204020204" pitchFamily="34" charset="-122"/>
              </a:rPr>
              <a:t>2-2</a:t>
            </a:r>
            <a:endParaRPr lang="zh-CN" altLang="en-US" sz="1200" b="1" dirty="0">
              <a:latin typeface="微软雅黑" panose="020B0503020204020204" pitchFamily="34" charset="-122"/>
              <a:ea typeface="微软雅黑" panose="020B0503020204020204" pitchFamily="34" charset="-122"/>
            </a:endParaRPr>
          </a:p>
        </p:txBody>
      </p:sp>
      <p:sp>
        <p:nvSpPr>
          <p:cNvPr id="52" name="矩形 51">
            <a:extLst>
              <a:ext uri="{FF2B5EF4-FFF2-40B4-BE49-F238E27FC236}">
                <a16:creationId xmlns:a16="http://schemas.microsoft.com/office/drawing/2014/main" id="{E7BDA422-6E87-E4C5-872F-6264AB80478D}"/>
              </a:ext>
            </a:extLst>
          </p:cNvPr>
          <p:cNvSpPr/>
          <p:nvPr/>
        </p:nvSpPr>
        <p:spPr>
          <a:xfrm>
            <a:off x="6848648" y="4587877"/>
            <a:ext cx="1540072" cy="362812"/>
          </a:xfrm>
          <a:prstGeom prst="rect">
            <a:avLst/>
          </a:prstGeom>
        </p:spPr>
        <p:txBody>
          <a:bodyPr wrap="square">
            <a:spAutoFit/>
          </a:bodyPr>
          <a:lstStyle/>
          <a:p>
            <a:pPr algn="ctr">
              <a:lnSpc>
                <a:spcPct val="120000"/>
              </a:lnSpc>
            </a:pPr>
            <a:r>
              <a:rPr lang="en-US" altLang="zh-CN" sz="1200" b="1" dirty="0">
                <a:latin typeface="微软雅黑" panose="020B0503020204020204" pitchFamily="34" charset="-122"/>
                <a:ea typeface="微软雅黑" panose="020B0503020204020204" pitchFamily="34" charset="-122"/>
              </a:rPr>
              <a:t>2-4</a:t>
            </a:r>
            <a:endParaRPr lang="zh-CN" altLang="en-US" sz="1200" b="1" dirty="0">
              <a:latin typeface="微软雅黑" panose="020B0503020204020204" pitchFamily="34" charset="-122"/>
              <a:ea typeface="微软雅黑" panose="020B0503020204020204" pitchFamily="34" charset="-122"/>
            </a:endParaRPr>
          </a:p>
        </p:txBody>
      </p:sp>
      <p:sp>
        <p:nvSpPr>
          <p:cNvPr id="53" name="矩形 52">
            <a:extLst>
              <a:ext uri="{FF2B5EF4-FFF2-40B4-BE49-F238E27FC236}">
                <a16:creationId xmlns:a16="http://schemas.microsoft.com/office/drawing/2014/main" id="{A390E26A-7B26-D189-3E30-0281A750F0A3}"/>
              </a:ext>
            </a:extLst>
          </p:cNvPr>
          <p:cNvSpPr/>
          <p:nvPr/>
        </p:nvSpPr>
        <p:spPr>
          <a:xfrm>
            <a:off x="623392" y="4703761"/>
            <a:ext cx="1796258" cy="362812"/>
          </a:xfrm>
          <a:prstGeom prst="rect">
            <a:avLst/>
          </a:prstGeom>
        </p:spPr>
        <p:txBody>
          <a:bodyPr wrap="square">
            <a:spAutoFit/>
          </a:bodyPr>
          <a:lstStyle/>
          <a:p>
            <a:pPr algn="ctr">
              <a:lnSpc>
                <a:spcPct val="120000"/>
              </a:lnSpc>
            </a:pPr>
            <a:r>
              <a:rPr lang="en-US" altLang="zh-CN" sz="1200" b="1" dirty="0">
                <a:latin typeface="微软雅黑" panose="020B0503020204020204" pitchFamily="34" charset="-122"/>
                <a:ea typeface="微软雅黑" panose="020B0503020204020204" pitchFamily="34" charset="-122"/>
              </a:rPr>
              <a:t>2-3</a:t>
            </a:r>
            <a:endParaRPr lang="zh-CN" altLang="en-US" sz="1200" b="1" dirty="0">
              <a:latin typeface="微软雅黑" panose="020B0503020204020204" pitchFamily="34" charset="-122"/>
              <a:ea typeface="微软雅黑" panose="020B0503020204020204" pitchFamily="34" charset="-122"/>
            </a:endParaRPr>
          </a:p>
        </p:txBody>
      </p:sp>
      <p:pic>
        <p:nvPicPr>
          <p:cNvPr id="54" name="Picture 5">
            <a:extLst>
              <a:ext uri="{FF2B5EF4-FFF2-40B4-BE49-F238E27FC236}">
                <a16:creationId xmlns:a16="http://schemas.microsoft.com/office/drawing/2014/main" id="{D1481518-0E84-3B75-8589-2638B7E2D261}"/>
              </a:ext>
            </a:extLst>
          </p:cNvPr>
          <p:cNvPicPr>
            <a:picLocks noChangeAspect="1" noChangeArrowheads="1"/>
          </p:cNvPicPr>
          <p:nvPr/>
        </p:nvPicPr>
        <p:blipFill>
          <a:blip r:embed="rId4" cstate="print"/>
          <a:srcRect l="14286" t="7891" r="6593" b="11968"/>
          <a:stretch>
            <a:fillRect/>
          </a:stretch>
        </p:blipFill>
        <p:spPr bwMode="auto">
          <a:xfrm>
            <a:off x="7213960" y="3962706"/>
            <a:ext cx="366684" cy="306748"/>
          </a:xfrm>
          <a:prstGeom prst="rect">
            <a:avLst/>
          </a:prstGeom>
          <a:noFill/>
          <a:ln w="9525">
            <a:noFill/>
            <a:miter lim="800000"/>
            <a:headEnd/>
            <a:tailEnd/>
          </a:ln>
        </p:spPr>
      </p:pic>
      <p:pic>
        <p:nvPicPr>
          <p:cNvPr id="55" name="Picture 5">
            <a:extLst>
              <a:ext uri="{FF2B5EF4-FFF2-40B4-BE49-F238E27FC236}">
                <a16:creationId xmlns:a16="http://schemas.microsoft.com/office/drawing/2014/main" id="{4F4314DD-E43C-596E-9BFB-4752A7C1EF6E}"/>
              </a:ext>
            </a:extLst>
          </p:cNvPr>
          <p:cNvPicPr>
            <a:picLocks noChangeAspect="1" noChangeArrowheads="1"/>
          </p:cNvPicPr>
          <p:nvPr/>
        </p:nvPicPr>
        <p:blipFill>
          <a:blip r:embed="rId4" cstate="print"/>
          <a:srcRect l="14286" t="7891" r="6593" b="11968"/>
          <a:stretch>
            <a:fillRect/>
          </a:stretch>
        </p:blipFill>
        <p:spPr bwMode="auto">
          <a:xfrm>
            <a:off x="2593742" y="3997167"/>
            <a:ext cx="366684" cy="306748"/>
          </a:xfrm>
          <a:prstGeom prst="rect">
            <a:avLst/>
          </a:prstGeom>
          <a:noFill/>
          <a:ln w="9525">
            <a:noFill/>
            <a:miter lim="800000"/>
            <a:headEnd/>
            <a:tailEnd/>
          </a:ln>
        </p:spPr>
      </p:pic>
      <p:pic>
        <p:nvPicPr>
          <p:cNvPr id="56" name="图片 55" descr="新图网_智能手机的电话图标_ixintu.com.png">
            <a:extLst>
              <a:ext uri="{FF2B5EF4-FFF2-40B4-BE49-F238E27FC236}">
                <a16:creationId xmlns:a16="http://schemas.microsoft.com/office/drawing/2014/main" id="{AC2B427B-BD5C-894B-80E7-2CF4F2CB7ED0}"/>
              </a:ext>
            </a:extLst>
          </p:cNvPr>
          <p:cNvPicPr>
            <a:picLocks noChangeAspect="1"/>
          </p:cNvPicPr>
          <p:nvPr/>
        </p:nvPicPr>
        <p:blipFill>
          <a:blip r:embed="rId6" cstate="print"/>
          <a:stretch>
            <a:fillRect/>
          </a:stretch>
        </p:blipFill>
        <p:spPr>
          <a:xfrm>
            <a:off x="1713701" y="3905142"/>
            <a:ext cx="508833" cy="425661"/>
          </a:xfrm>
          <a:prstGeom prst="rect">
            <a:avLst/>
          </a:prstGeom>
        </p:spPr>
      </p:pic>
      <p:pic>
        <p:nvPicPr>
          <p:cNvPr id="57" name="图片 56" descr="新图网_智能手机的电话图标_ixintu.com.png">
            <a:extLst>
              <a:ext uri="{FF2B5EF4-FFF2-40B4-BE49-F238E27FC236}">
                <a16:creationId xmlns:a16="http://schemas.microsoft.com/office/drawing/2014/main" id="{C42D952C-D8F7-D4D6-ED3F-4006A4F3DE3E}"/>
              </a:ext>
            </a:extLst>
          </p:cNvPr>
          <p:cNvPicPr>
            <a:picLocks noChangeAspect="1"/>
          </p:cNvPicPr>
          <p:nvPr/>
        </p:nvPicPr>
        <p:blipFill>
          <a:blip r:embed="rId6" cstate="print"/>
          <a:stretch>
            <a:fillRect/>
          </a:stretch>
        </p:blipFill>
        <p:spPr>
          <a:xfrm>
            <a:off x="1713701" y="4888603"/>
            <a:ext cx="508833" cy="425661"/>
          </a:xfrm>
          <a:prstGeom prst="rect">
            <a:avLst/>
          </a:prstGeom>
        </p:spPr>
      </p:pic>
      <p:pic>
        <p:nvPicPr>
          <p:cNvPr id="58" name="图片 57" descr="新图网_智能手机的电话图标_ixintu.com.png">
            <a:extLst>
              <a:ext uri="{FF2B5EF4-FFF2-40B4-BE49-F238E27FC236}">
                <a16:creationId xmlns:a16="http://schemas.microsoft.com/office/drawing/2014/main" id="{2A56D716-50EE-B1CC-B5B2-CC9B4F12A5D1}"/>
              </a:ext>
            </a:extLst>
          </p:cNvPr>
          <p:cNvPicPr>
            <a:picLocks noChangeAspect="1"/>
          </p:cNvPicPr>
          <p:nvPr/>
        </p:nvPicPr>
        <p:blipFill>
          <a:blip r:embed="rId6" cstate="print"/>
          <a:stretch>
            <a:fillRect/>
          </a:stretch>
        </p:blipFill>
        <p:spPr>
          <a:xfrm>
            <a:off x="6265106" y="3901356"/>
            <a:ext cx="508833" cy="425661"/>
          </a:xfrm>
          <a:prstGeom prst="rect">
            <a:avLst/>
          </a:prstGeom>
        </p:spPr>
      </p:pic>
      <p:pic>
        <p:nvPicPr>
          <p:cNvPr id="59" name="图片 58" descr="新图网_智能手机的电话图标_ixintu.com.png">
            <a:extLst>
              <a:ext uri="{FF2B5EF4-FFF2-40B4-BE49-F238E27FC236}">
                <a16:creationId xmlns:a16="http://schemas.microsoft.com/office/drawing/2014/main" id="{4B179D03-E9CC-C040-399E-508A964404FE}"/>
              </a:ext>
            </a:extLst>
          </p:cNvPr>
          <p:cNvPicPr>
            <a:picLocks noChangeAspect="1"/>
          </p:cNvPicPr>
          <p:nvPr/>
        </p:nvPicPr>
        <p:blipFill>
          <a:blip r:embed="rId6" cstate="print"/>
          <a:stretch>
            <a:fillRect/>
          </a:stretch>
        </p:blipFill>
        <p:spPr>
          <a:xfrm>
            <a:off x="6338443" y="4888603"/>
            <a:ext cx="508833" cy="425661"/>
          </a:xfrm>
          <a:prstGeom prst="rect">
            <a:avLst/>
          </a:prstGeom>
        </p:spPr>
      </p:pic>
      <p:cxnSp>
        <p:nvCxnSpPr>
          <p:cNvPr id="60" name="直接箭头连接符 59">
            <a:extLst>
              <a:ext uri="{FF2B5EF4-FFF2-40B4-BE49-F238E27FC236}">
                <a16:creationId xmlns:a16="http://schemas.microsoft.com/office/drawing/2014/main" id="{D4E9217D-073D-577E-B7EB-FA4C8BFFE00F}"/>
              </a:ext>
            </a:extLst>
          </p:cNvPr>
          <p:cNvCxnSpPr>
            <a:cxnSpLocks/>
          </p:cNvCxnSpPr>
          <p:nvPr/>
        </p:nvCxnSpPr>
        <p:spPr>
          <a:xfrm>
            <a:off x="2153771" y="4089190"/>
            <a:ext cx="439972" cy="0"/>
          </a:xfrm>
          <a:prstGeom prst="straightConnector1">
            <a:avLst/>
          </a:prstGeom>
          <a:ln w="127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61" name="直接箭头连接符 60">
            <a:extLst>
              <a:ext uri="{FF2B5EF4-FFF2-40B4-BE49-F238E27FC236}">
                <a16:creationId xmlns:a16="http://schemas.microsoft.com/office/drawing/2014/main" id="{468BC3FE-0742-35BE-475C-E01ADCDF2655}"/>
              </a:ext>
            </a:extLst>
          </p:cNvPr>
          <p:cNvCxnSpPr>
            <a:cxnSpLocks/>
          </p:cNvCxnSpPr>
          <p:nvPr/>
        </p:nvCxnSpPr>
        <p:spPr>
          <a:xfrm flipH="1" flipV="1">
            <a:off x="2148296" y="4330802"/>
            <a:ext cx="2425540" cy="163414"/>
          </a:xfrm>
          <a:prstGeom prst="straightConnector1">
            <a:avLst/>
          </a:prstGeom>
          <a:ln w="127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62" name="直接箭头连接符 61">
            <a:extLst>
              <a:ext uri="{FF2B5EF4-FFF2-40B4-BE49-F238E27FC236}">
                <a16:creationId xmlns:a16="http://schemas.microsoft.com/office/drawing/2014/main" id="{F037D723-39BB-B1DD-93E9-3EA33962E907}"/>
              </a:ext>
            </a:extLst>
          </p:cNvPr>
          <p:cNvCxnSpPr>
            <a:cxnSpLocks/>
          </p:cNvCxnSpPr>
          <p:nvPr/>
        </p:nvCxnSpPr>
        <p:spPr>
          <a:xfrm flipV="1">
            <a:off x="4954821" y="4248749"/>
            <a:ext cx="2199709" cy="328212"/>
          </a:xfrm>
          <a:prstGeom prst="straightConnector1">
            <a:avLst/>
          </a:prstGeom>
          <a:ln w="127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63" name="直接箭头连接符 62">
            <a:extLst>
              <a:ext uri="{FF2B5EF4-FFF2-40B4-BE49-F238E27FC236}">
                <a16:creationId xmlns:a16="http://schemas.microsoft.com/office/drawing/2014/main" id="{7198923D-3260-B3E9-AEA5-AF6E6C34345D}"/>
              </a:ext>
            </a:extLst>
          </p:cNvPr>
          <p:cNvCxnSpPr>
            <a:cxnSpLocks/>
          </p:cNvCxnSpPr>
          <p:nvPr/>
        </p:nvCxnSpPr>
        <p:spPr>
          <a:xfrm flipV="1">
            <a:off x="4954821" y="4330803"/>
            <a:ext cx="2275561" cy="306816"/>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cxnSp>
        <p:nvCxnSpPr>
          <p:cNvPr id="64" name="直接箭头连接符 63">
            <a:extLst>
              <a:ext uri="{FF2B5EF4-FFF2-40B4-BE49-F238E27FC236}">
                <a16:creationId xmlns:a16="http://schemas.microsoft.com/office/drawing/2014/main" id="{CB04FA8C-2CF4-18BD-B050-0024B45FBC4D}"/>
              </a:ext>
            </a:extLst>
          </p:cNvPr>
          <p:cNvCxnSpPr>
            <a:stCxn id="58" idx="1"/>
          </p:cNvCxnSpPr>
          <p:nvPr/>
        </p:nvCxnSpPr>
        <p:spPr>
          <a:xfrm flipH="1">
            <a:off x="4878969" y="4114188"/>
            <a:ext cx="1386137" cy="216614"/>
          </a:xfrm>
          <a:prstGeom prst="straightConnector1">
            <a:avLst/>
          </a:prstGeom>
          <a:ln w="127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65" name="直接箭头连接符 64">
            <a:extLst>
              <a:ext uri="{FF2B5EF4-FFF2-40B4-BE49-F238E27FC236}">
                <a16:creationId xmlns:a16="http://schemas.microsoft.com/office/drawing/2014/main" id="{6C3DAA73-6D1A-112C-3DCF-48A4BF647338}"/>
              </a:ext>
            </a:extLst>
          </p:cNvPr>
          <p:cNvCxnSpPr>
            <a:cxnSpLocks/>
          </p:cNvCxnSpPr>
          <p:nvPr/>
        </p:nvCxnSpPr>
        <p:spPr>
          <a:xfrm flipH="1">
            <a:off x="6700602" y="4146756"/>
            <a:ext cx="513357" cy="7143"/>
          </a:xfrm>
          <a:prstGeom prst="straightConnector1">
            <a:avLst/>
          </a:prstGeom>
          <a:ln w="12700">
            <a:solidFill>
              <a:srgbClr val="0070C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66" name="直接箭头连接符 65">
            <a:extLst>
              <a:ext uri="{FF2B5EF4-FFF2-40B4-BE49-F238E27FC236}">
                <a16:creationId xmlns:a16="http://schemas.microsoft.com/office/drawing/2014/main" id="{22092A7C-BD46-EB5A-718B-C96949E7DE32}"/>
              </a:ext>
            </a:extLst>
          </p:cNvPr>
          <p:cNvCxnSpPr>
            <a:cxnSpLocks/>
          </p:cNvCxnSpPr>
          <p:nvPr/>
        </p:nvCxnSpPr>
        <p:spPr>
          <a:xfrm flipH="1">
            <a:off x="2153722" y="4555566"/>
            <a:ext cx="2420114" cy="245397"/>
          </a:xfrm>
          <a:prstGeom prst="straightConnector1">
            <a:avLst/>
          </a:prstGeom>
          <a:ln w="127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67" name="直接箭头连接符 66">
            <a:extLst>
              <a:ext uri="{FF2B5EF4-FFF2-40B4-BE49-F238E27FC236}">
                <a16:creationId xmlns:a16="http://schemas.microsoft.com/office/drawing/2014/main" id="{87AD9D4E-FBEE-02A1-B860-4A6860CF83EB}"/>
              </a:ext>
            </a:extLst>
          </p:cNvPr>
          <p:cNvCxnSpPr>
            <a:cxnSpLocks/>
          </p:cNvCxnSpPr>
          <p:nvPr/>
        </p:nvCxnSpPr>
        <p:spPr>
          <a:xfrm flipH="1">
            <a:off x="3033763" y="4616913"/>
            <a:ext cx="1540072" cy="429447"/>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cxnSp>
        <p:nvCxnSpPr>
          <p:cNvPr id="68" name="直接箭头连接符 67">
            <a:extLst>
              <a:ext uri="{FF2B5EF4-FFF2-40B4-BE49-F238E27FC236}">
                <a16:creationId xmlns:a16="http://schemas.microsoft.com/office/drawing/2014/main" id="{9F227F31-44BC-0787-F0FA-BE92412362AC}"/>
              </a:ext>
            </a:extLst>
          </p:cNvPr>
          <p:cNvCxnSpPr>
            <a:cxnSpLocks/>
          </p:cNvCxnSpPr>
          <p:nvPr/>
        </p:nvCxnSpPr>
        <p:spPr>
          <a:xfrm>
            <a:off x="2153722" y="5107709"/>
            <a:ext cx="439972" cy="0"/>
          </a:xfrm>
          <a:prstGeom prst="straightConnector1">
            <a:avLst/>
          </a:prstGeom>
          <a:ln w="127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69" name="直接箭头连接符 68">
            <a:extLst>
              <a:ext uri="{FF2B5EF4-FFF2-40B4-BE49-F238E27FC236}">
                <a16:creationId xmlns:a16="http://schemas.microsoft.com/office/drawing/2014/main" id="{A4748231-6DD0-629B-0A6E-13D2B40C125A}"/>
              </a:ext>
            </a:extLst>
          </p:cNvPr>
          <p:cNvCxnSpPr>
            <a:cxnSpLocks/>
          </p:cNvCxnSpPr>
          <p:nvPr/>
        </p:nvCxnSpPr>
        <p:spPr>
          <a:xfrm flipV="1">
            <a:off x="3107099" y="4739611"/>
            <a:ext cx="1540072" cy="429447"/>
          </a:xfrm>
          <a:prstGeom prst="straightConnector1">
            <a:avLst/>
          </a:prstGeom>
          <a:ln w="12700">
            <a:solidFill>
              <a:srgbClr val="0070C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70" name="直接箭头连接符 69">
            <a:extLst>
              <a:ext uri="{FF2B5EF4-FFF2-40B4-BE49-F238E27FC236}">
                <a16:creationId xmlns:a16="http://schemas.microsoft.com/office/drawing/2014/main" id="{95B0375F-BF77-4F3B-0B8B-0D085D947FCC}"/>
              </a:ext>
            </a:extLst>
          </p:cNvPr>
          <p:cNvCxnSpPr>
            <a:cxnSpLocks/>
          </p:cNvCxnSpPr>
          <p:nvPr/>
        </p:nvCxnSpPr>
        <p:spPr>
          <a:xfrm>
            <a:off x="6773890" y="5107709"/>
            <a:ext cx="439972" cy="0"/>
          </a:xfrm>
          <a:prstGeom prst="straightConnector1">
            <a:avLst/>
          </a:prstGeom>
          <a:ln w="12700">
            <a:tailEnd type="arrow"/>
          </a:ln>
        </p:spPr>
        <p:style>
          <a:lnRef idx="1">
            <a:schemeClr val="accent1"/>
          </a:lnRef>
          <a:fillRef idx="0">
            <a:schemeClr val="accent1"/>
          </a:fillRef>
          <a:effectRef idx="0">
            <a:schemeClr val="accent1"/>
          </a:effectRef>
          <a:fontRef idx="minor">
            <a:schemeClr val="tx1"/>
          </a:fontRef>
        </p:style>
      </p:cxnSp>
      <p:cxnSp>
        <p:nvCxnSpPr>
          <p:cNvPr id="71" name="直接箭头连接符 70">
            <a:extLst>
              <a:ext uri="{FF2B5EF4-FFF2-40B4-BE49-F238E27FC236}">
                <a16:creationId xmlns:a16="http://schemas.microsoft.com/office/drawing/2014/main" id="{E264BE08-81A4-7207-8308-5DBDCDD2C2D1}"/>
              </a:ext>
            </a:extLst>
          </p:cNvPr>
          <p:cNvCxnSpPr>
            <a:cxnSpLocks/>
          </p:cNvCxnSpPr>
          <p:nvPr/>
        </p:nvCxnSpPr>
        <p:spPr>
          <a:xfrm>
            <a:off x="6773939" y="4985010"/>
            <a:ext cx="439972" cy="0"/>
          </a:xfrm>
          <a:prstGeom prst="straightConnector1">
            <a:avLst/>
          </a:prstGeom>
          <a:ln w="127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72" name="直接箭头连接符 71">
            <a:extLst>
              <a:ext uri="{FF2B5EF4-FFF2-40B4-BE49-F238E27FC236}">
                <a16:creationId xmlns:a16="http://schemas.microsoft.com/office/drawing/2014/main" id="{FB3137C8-0666-8C76-CA25-FFF1B072F7CA}"/>
              </a:ext>
            </a:extLst>
          </p:cNvPr>
          <p:cNvCxnSpPr>
            <a:cxnSpLocks/>
          </p:cNvCxnSpPr>
          <p:nvPr/>
        </p:nvCxnSpPr>
        <p:spPr>
          <a:xfrm flipH="1">
            <a:off x="6773939" y="5230407"/>
            <a:ext cx="440020" cy="0"/>
          </a:xfrm>
          <a:prstGeom prst="straightConnector1">
            <a:avLst/>
          </a:prstGeom>
          <a:ln w="12700">
            <a:solidFill>
              <a:srgbClr val="0070C0"/>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73" name="直接箭头连接符 72">
            <a:extLst>
              <a:ext uri="{FF2B5EF4-FFF2-40B4-BE49-F238E27FC236}">
                <a16:creationId xmlns:a16="http://schemas.microsoft.com/office/drawing/2014/main" id="{6B90ACA5-1AF6-0CD0-A0AC-2565529E4971}"/>
              </a:ext>
            </a:extLst>
          </p:cNvPr>
          <p:cNvCxnSpPr>
            <a:cxnSpLocks/>
          </p:cNvCxnSpPr>
          <p:nvPr/>
        </p:nvCxnSpPr>
        <p:spPr>
          <a:xfrm flipH="1" flipV="1">
            <a:off x="4940518" y="4800962"/>
            <a:ext cx="1393399" cy="429447"/>
          </a:xfrm>
          <a:prstGeom prst="straightConnector1">
            <a:avLst/>
          </a:prstGeom>
          <a:ln w="127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74" name="直接箭头连接符 73">
            <a:extLst>
              <a:ext uri="{FF2B5EF4-FFF2-40B4-BE49-F238E27FC236}">
                <a16:creationId xmlns:a16="http://schemas.microsoft.com/office/drawing/2014/main" id="{3049A7DA-3289-E84F-BB14-54E0E999C9B8}"/>
              </a:ext>
            </a:extLst>
          </p:cNvPr>
          <p:cNvCxnSpPr>
            <a:endCxn id="59" idx="1"/>
          </p:cNvCxnSpPr>
          <p:nvPr/>
        </p:nvCxnSpPr>
        <p:spPr>
          <a:xfrm>
            <a:off x="4940518" y="4678262"/>
            <a:ext cx="1397924" cy="423173"/>
          </a:xfrm>
          <a:prstGeom prst="straightConnector1">
            <a:avLst/>
          </a:prstGeom>
          <a:ln w="127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75" name="矩形 74">
            <a:extLst>
              <a:ext uri="{FF2B5EF4-FFF2-40B4-BE49-F238E27FC236}">
                <a16:creationId xmlns:a16="http://schemas.microsoft.com/office/drawing/2014/main" id="{675B65EE-01E6-1F64-0F6A-44A63B44BD21}"/>
              </a:ext>
            </a:extLst>
          </p:cNvPr>
          <p:cNvSpPr/>
          <p:nvPr/>
        </p:nvSpPr>
        <p:spPr>
          <a:xfrm>
            <a:off x="723324" y="3245375"/>
            <a:ext cx="8180988" cy="2536877"/>
          </a:xfrm>
          <a:prstGeom prst="rect">
            <a:avLst/>
          </a:prstGeom>
          <a:noFill/>
          <a:ln w="9525">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3175">
                <a:solidFill>
                  <a:schemeClr val="tx1"/>
                </a:solidFill>
              </a:ln>
            </a:endParaRPr>
          </a:p>
        </p:txBody>
      </p:sp>
      <p:sp>
        <p:nvSpPr>
          <p:cNvPr id="82" name="矩形 81">
            <a:extLst>
              <a:ext uri="{FF2B5EF4-FFF2-40B4-BE49-F238E27FC236}">
                <a16:creationId xmlns:a16="http://schemas.microsoft.com/office/drawing/2014/main" id="{543AC911-E227-F323-AE6C-A3538FC55BEE}"/>
              </a:ext>
            </a:extLst>
          </p:cNvPr>
          <p:cNvSpPr/>
          <p:nvPr/>
        </p:nvSpPr>
        <p:spPr>
          <a:xfrm>
            <a:off x="1155377" y="3289336"/>
            <a:ext cx="2749410" cy="340506"/>
          </a:xfrm>
          <a:prstGeom prst="rect">
            <a:avLst/>
          </a:prstGeom>
        </p:spPr>
        <p:txBody>
          <a:bodyPr wrap="square">
            <a:spAutoFit/>
          </a:bodyPr>
          <a:lstStyle/>
          <a:p>
            <a:pPr algn="ctr"/>
            <a:r>
              <a:rPr lang="en-US" altLang="zh-CN" sz="1200" b="1" dirty="0">
                <a:latin typeface="微软雅黑" panose="020B0503020204020204" pitchFamily="34" charset="-122"/>
                <a:ea typeface="微软雅黑" panose="020B0503020204020204" pitchFamily="34" charset="-122"/>
              </a:rPr>
              <a:t>2</a:t>
            </a:r>
            <a:r>
              <a:rPr lang="zh-CN" altLang="en-US" sz="1200" b="1" dirty="0">
                <a:latin typeface="微软雅黑" panose="020B0503020204020204" pitchFamily="34" charset="-122"/>
                <a:ea typeface="微软雅黑" panose="020B0503020204020204" pitchFamily="34" charset="-122"/>
              </a:rPr>
              <a:t>：</a:t>
            </a:r>
            <a:r>
              <a:rPr lang="en-US" altLang="zh-CN" sz="1200" b="1" dirty="0">
                <a:latin typeface="微软雅黑" panose="020B0503020204020204" pitchFamily="34" charset="-122"/>
                <a:ea typeface="微软雅黑" panose="020B0503020204020204" pitchFamily="34" charset="-122"/>
              </a:rPr>
              <a:t>Connect through relay node</a:t>
            </a:r>
            <a:endParaRPr lang="zh-CN" altLang="en-US" sz="1200" b="1" dirty="0">
              <a:latin typeface="微软雅黑" panose="020B0503020204020204" pitchFamily="34" charset="-122"/>
              <a:ea typeface="微软雅黑" panose="020B0503020204020204" pitchFamily="34" charset="-122"/>
            </a:endParaRPr>
          </a:p>
        </p:txBody>
      </p:sp>
      <p:sp>
        <p:nvSpPr>
          <p:cNvPr id="83" name="文本框 82">
            <a:extLst>
              <a:ext uri="{FF2B5EF4-FFF2-40B4-BE49-F238E27FC236}">
                <a16:creationId xmlns:a16="http://schemas.microsoft.com/office/drawing/2014/main" id="{2F78F8DB-EA92-1426-7A49-613D4882AA3B}"/>
              </a:ext>
            </a:extLst>
          </p:cNvPr>
          <p:cNvSpPr txBox="1"/>
          <p:nvPr/>
        </p:nvSpPr>
        <p:spPr>
          <a:xfrm>
            <a:off x="684531" y="5866139"/>
            <a:ext cx="10822937" cy="830997"/>
          </a:xfrm>
          <a:prstGeom prst="rect">
            <a:avLst/>
          </a:prstGeom>
          <a:noFill/>
          <a:ln w="12700">
            <a:prstDash val="sysDash"/>
          </a:ln>
        </p:spPr>
        <p:style>
          <a:lnRef idx="2">
            <a:schemeClr val="accent1"/>
          </a:lnRef>
          <a:fillRef idx="1">
            <a:schemeClr val="lt1"/>
          </a:fillRef>
          <a:effectRef idx="0">
            <a:schemeClr val="accent1"/>
          </a:effectRef>
          <a:fontRef idx="minor">
            <a:schemeClr val="dk1"/>
          </a:fontRef>
        </p:style>
        <p:txBody>
          <a:bodyPr wrap="square" rtlCol="0">
            <a:spAutoFit/>
          </a:bodyPr>
          <a:lstStyle/>
          <a:p>
            <a:pPr marL="285750" indent="-285750">
              <a:buFont typeface="Arial" panose="020B0604020202020204" pitchFamily="34" charset="0"/>
              <a:buChar char="•"/>
            </a:pPr>
            <a:r>
              <a:rPr lang="en-US" altLang="zh-CN" sz="1600" b="1" dirty="0"/>
              <a:t>RAN SI is expected to study and compare different RAN topologies for each use case.</a:t>
            </a:r>
          </a:p>
          <a:p>
            <a:pPr marL="285750" indent="-285750">
              <a:buFont typeface="Arial" panose="020B0604020202020204" pitchFamily="34" charset="0"/>
              <a:buChar char="•"/>
            </a:pPr>
            <a:r>
              <a:rPr lang="en-US" altLang="zh-CN" sz="1600" b="1" dirty="0"/>
              <a:t>RAN SI is expected to provide guidance to the follow-up RAN WG SI.</a:t>
            </a:r>
          </a:p>
          <a:p>
            <a:pPr marL="285750" indent="-285750">
              <a:buFont typeface="Arial" panose="020B0604020202020204" pitchFamily="34" charset="0"/>
              <a:buChar char="•"/>
            </a:pPr>
            <a:r>
              <a:rPr lang="en-US" altLang="zh-CN" sz="1600" b="1" dirty="0"/>
              <a:t>E-IoT should provide better coverage than RFID.</a:t>
            </a:r>
          </a:p>
        </p:txBody>
      </p:sp>
    </p:spTree>
    <p:extLst>
      <p:ext uri="{BB962C8B-B14F-4D97-AF65-F5344CB8AC3E}">
        <p14:creationId xmlns:p14="http://schemas.microsoft.com/office/powerpoint/2010/main" val="9781246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04D431DD-3F0B-44DF-CCBE-D7CDABEB1F2B}"/>
              </a:ext>
            </a:extLst>
          </p:cNvPr>
          <p:cNvSpPr txBox="1"/>
          <p:nvPr/>
        </p:nvSpPr>
        <p:spPr>
          <a:xfrm>
            <a:off x="191344" y="678750"/>
            <a:ext cx="11881320" cy="5816977"/>
          </a:xfrm>
          <a:prstGeom prst="rect">
            <a:avLst/>
          </a:prstGeom>
          <a:noFill/>
        </p:spPr>
        <p:txBody>
          <a:bodyPr wrap="square" lIns="0" tIns="0" rIns="0" bIns="0" rtlCol="0">
            <a:spAutoFit/>
          </a:bodyPr>
          <a:lstStyle/>
          <a:p>
            <a:pPr hangingPunct="0"/>
            <a:r>
              <a:rPr lang="en-GB" altLang="zh-CN" sz="1400" dirty="0">
                <a:latin typeface="Arial" panose="020B0604020202020204" pitchFamily="34" charset="0"/>
                <a:cs typeface="Arial" panose="020B0604020202020204" pitchFamily="34" charset="0"/>
              </a:rPr>
              <a:t>This study targets at a new 3GPP </a:t>
            </a:r>
            <a:r>
              <a:rPr lang="en-GB" altLang="zh-CN" sz="1400" dirty="0" err="1">
                <a:latin typeface="Arial" panose="020B0604020202020204" pitchFamily="34" charset="0"/>
                <a:cs typeface="Arial" panose="020B0604020202020204" pitchFamily="34" charset="0"/>
              </a:rPr>
              <a:t>IoT</a:t>
            </a:r>
            <a:r>
              <a:rPr lang="en-GB" altLang="zh-CN" sz="1400" dirty="0">
                <a:latin typeface="Arial" panose="020B0604020202020204" pitchFamily="34" charset="0"/>
                <a:cs typeface="Arial" panose="020B0604020202020204" pitchFamily="34" charset="0"/>
              </a:rPr>
              <a:t> technology, suitable for cellular deployment, which  relies on ultra-low complexity devices with ultra-low power consumption for the very-low end </a:t>
            </a:r>
            <a:r>
              <a:rPr lang="en-GB" altLang="zh-CN" sz="1400" dirty="0" err="1">
                <a:latin typeface="Arial" panose="020B0604020202020204" pitchFamily="34" charset="0"/>
                <a:cs typeface="Arial" panose="020B0604020202020204" pitchFamily="34" charset="0"/>
              </a:rPr>
              <a:t>IoT</a:t>
            </a:r>
            <a:r>
              <a:rPr lang="en-GB" altLang="zh-CN" sz="1400" dirty="0">
                <a:latin typeface="Arial" panose="020B0604020202020204" pitchFamily="34" charset="0"/>
                <a:cs typeface="Arial" panose="020B0604020202020204" pitchFamily="34" charset="0"/>
              </a:rPr>
              <a:t> applications. In terms of energy storage, the study will consider the following:</a:t>
            </a:r>
            <a:endParaRPr lang="en-US" altLang="zh-CN" sz="1400" dirty="0">
              <a:latin typeface="Arial" panose="020B0604020202020204" pitchFamily="34" charset="0"/>
              <a:cs typeface="Arial" panose="020B0604020202020204" pitchFamily="34" charset="0"/>
            </a:endParaRPr>
          </a:p>
          <a:p>
            <a:pPr marL="628650" lvl="1" indent="-171450" hangingPunct="0">
              <a:buFont typeface="Arial" panose="020B0604020202020204" pitchFamily="34" charset="0"/>
              <a:buChar char="•"/>
            </a:pPr>
            <a:r>
              <a:rPr lang="en-GB" altLang="zh-CN" sz="1400" b="1" dirty="0">
                <a:latin typeface="Arial" panose="020B0604020202020204" pitchFamily="34" charset="0"/>
                <a:cs typeface="Arial" panose="020B0604020202020204" pitchFamily="34" charset="0"/>
              </a:rPr>
              <a:t>Pure </a:t>
            </a:r>
            <a:r>
              <a:rPr lang="en-GB" altLang="zh-CN" sz="1400" b="1" dirty="0" err="1">
                <a:latin typeface="Arial" panose="020B0604020202020204" pitchFamily="34" charset="0"/>
                <a:cs typeface="Arial" panose="020B0604020202020204" pitchFamily="34" charset="0"/>
              </a:rPr>
              <a:t>batteryless</a:t>
            </a:r>
            <a:r>
              <a:rPr lang="en-GB" altLang="zh-CN" sz="1400" b="1" dirty="0">
                <a:latin typeface="Arial" panose="020B0604020202020204" pitchFamily="34" charset="0"/>
                <a:cs typeface="Arial" panose="020B0604020202020204" pitchFamily="34" charset="0"/>
              </a:rPr>
              <a:t> devices with no energy storage capability </a:t>
            </a:r>
            <a:r>
              <a:rPr lang="en-GB" altLang="zh-CN" sz="1400" dirty="0">
                <a:latin typeface="Arial" panose="020B0604020202020204" pitchFamily="34" charset="0"/>
                <a:cs typeface="Arial" panose="020B0604020202020204" pitchFamily="34" charset="0"/>
              </a:rPr>
              <a:t>at all, and completely dependent on the availability of the ambient source of energy it is harvesting</a:t>
            </a:r>
            <a:endParaRPr lang="en-US" altLang="zh-CN" sz="1400" dirty="0">
              <a:latin typeface="Arial" panose="020B0604020202020204" pitchFamily="34" charset="0"/>
              <a:cs typeface="Arial" panose="020B0604020202020204" pitchFamily="34" charset="0"/>
            </a:endParaRPr>
          </a:p>
          <a:p>
            <a:pPr marL="628650" lvl="1" indent="-171450" hangingPunct="0">
              <a:buFont typeface="Arial" panose="020B0604020202020204" pitchFamily="34" charset="0"/>
              <a:buChar char="•"/>
            </a:pPr>
            <a:r>
              <a:rPr lang="en-GB" altLang="zh-CN" sz="1400" b="1" dirty="0">
                <a:latin typeface="Arial" panose="020B0604020202020204" pitchFamily="34" charset="0"/>
                <a:cs typeface="Arial" panose="020B0604020202020204" pitchFamily="34" charset="0"/>
              </a:rPr>
              <a:t>Devices with energy storage capability </a:t>
            </a:r>
            <a:r>
              <a:rPr lang="en-GB" altLang="zh-CN" sz="1400" dirty="0">
                <a:latin typeface="Arial" panose="020B0604020202020204" pitchFamily="34" charset="0"/>
                <a:cs typeface="Arial" panose="020B0604020202020204" pitchFamily="34" charset="0"/>
              </a:rPr>
              <a:t>(e.g. up to that available from ambient sources via energy harvesting) that do not need to be replaced or recharged manually, and which can manage short periods of ambient energy unavailability. </a:t>
            </a:r>
            <a:endParaRPr lang="zh-CN" altLang="zh-CN" sz="1400" dirty="0">
              <a:latin typeface="Arial" panose="020B0604020202020204" pitchFamily="34" charset="0"/>
              <a:cs typeface="Arial" panose="020B0604020202020204" pitchFamily="34" charset="0"/>
            </a:endParaRPr>
          </a:p>
          <a:p>
            <a:pPr hangingPunct="0"/>
            <a:endParaRPr lang="en-US" altLang="zh-CN" sz="1400" dirty="0">
              <a:latin typeface="Arial" panose="020B0604020202020204" pitchFamily="34" charset="0"/>
              <a:cs typeface="Arial" panose="020B0604020202020204" pitchFamily="34" charset="0"/>
            </a:endParaRPr>
          </a:p>
          <a:p>
            <a:pPr marL="171450" indent="-171450" hangingPunct="0">
              <a:buFont typeface="Arial" panose="020B0604020202020204" pitchFamily="34" charset="0"/>
              <a:buChar char="•"/>
            </a:pPr>
            <a:r>
              <a:rPr lang="en-US" altLang="zh-CN" sz="1400" dirty="0">
                <a:latin typeface="Arial" panose="020B0604020202020204" pitchFamily="34" charset="0"/>
                <a:cs typeface="Arial" panose="020B0604020202020204" pitchFamily="34" charset="0"/>
              </a:rPr>
              <a:t>Identify the suitable deployment scenarios</a:t>
            </a:r>
            <a:r>
              <a:rPr lang="en-GB" altLang="zh-CN" sz="1400" dirty="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 and their characteristics, at least for the use cases/services agreed in SA1’s “Study on Ambient power-enabled internet of Things”, comprising among at least the following aspects:</a:t>
            </a:r>
            <a:endParaRPr lang="zh-CN" altLang="zh-CN" sz="1400" dirty="0">
              <a:latin typeface="Arial" panose="020B0604020202020204" pitchFamily="34" charset="0"/>
              <a:cs typeface="Arial" panose="020B0604020202020204" pitchFamily="34" charset="0"/>
            </a:endParaRPr>
          </a:p>
          <a:p>
            <a:pPr marL="628690" lvl="1" indent="-171450">
              <a:buFont typeface="Arial" panose="020B0604020202020204" pitchFamily="34" charset="0"/>
              <a:buChar char="•"/>
            </a:pPr>
            <a:r>
              <a:rPr lang="en-GB" altLang="zh-CN" sz="1400" b="1" dirty="0">
                <a:latin typeface="Arial" panose="020B0604020202020204" pitchFamily="34" charset="0"/>
                <a:cs typeface="Arial" panose="020B0604020202020204" pitchFamily="34" charset="0"/>
              </a:rPr>
              <a:t>Indoor and/or outdoor</a:t>
            </a:r>
            <a:r>
              <a:rPr lang="en-GB" altLang="zh-CN" sz="1400" dirty="0">
                <a:latin typeface="Arial" panose="020B0604020202020204" pitchFamily="34" charset="0"/>
                <a:cs typeface="Arial" panose="020B0604020202020204" pitchFamily="34" charset="0"/>
              </a:rPr>
              <a:t> environments</a:t>
            </a:r>
            <a:endParaRPr lang="zh-CN" altLang="zh-CN" sz="1400" dirty="0">
              <a:latin typeface="Arial" panose="020B0604020202020204" pitchFamily="34" charset="0"/>
              <a:cs typeface="Arial" panose="020B0604020202020204" pitchFamily="34" charset="0"/>
            </a:endParaRPr>
          </a:p>
          <a:p>
            <a:pPr marL="628690" lvl="1" indent="-171450">
              <a:buFont typeface="Arial" panose="020B0604020202020204" pitchFamily="34" charset="0"/>
              <a:buChar char="•"/>
            </a:pPr>
            <a:r>
              <a:rPr lang="en-GB" altLang="zh-CN" sz="1400" b="1" dirty="0">
                <a:latin typeface="Arial" panose="020B0604020202020204" pitchFamily="34" charset="0"/>
                <a:cs typeface="Arial" panose="020B0604020202020204" pitchFamily="34" charset="0"/>
              </a:rPr>
              <a:t>Base station characteristics</a:t>
            </a:r>
            <a:r>
              <a:rPr lang="en-GB" altLang="zh-CN" sz="1400" dirty="0">
                <a:latin typeface="Arial" panose="020B0604020202020204" pitchFamily="34" charset="0"/>
                <a:cs typeface="Arial" panose="020B0604020202020204" pitchFamily="34" charset="0"/>
              </a:rPr>
              <a:t>, e.g. macro, micro, </a:t>
            </a:r>
            <a:r>
              <a:rPr lang="en-GB" altLang="zh-CN" sz="1400" dirty="0" err="1">
                <a:latin typeface="Arial" panose="020B0604020202020204" pitchFamily="34" charset="0"/>
                <a:cs typeface="Arial" panose="020B0604020202020204" pitchFamily="34" charset="0"/>
              </a:rPr>
              <a:t>pico</a:t>
            </a:r>
            <a:r>
              <a:rPr lang="en-GB" altLang="zh-CN" sz="1400" dirty="0">
                <a:latin typeface="Arial" panose="020B0604020202020204" pitchFamily="34" charset="0"/>
                <a:cs typeface="Arial" panose="020B0604020202020204" pitchFamily="34" charset="0"/>
              </a:rPr>
              <a:t> cell-based deployment</a:t>
            </a:r>
          </a:p>
          <a:p>
            <a:pPr marL="628690" lvl="1" indent="-171450">
              <a:buFont typeface="Arial" panose="020B0604020202020204" pitchFamily="34" charset="0"/>
              <a:buChar char="•"/>
            </a:pPr>
            <a:r>
              <a:rPr lang="en-US" altLang="zh-CN" sz="1400" b="1" dirty="0">
                <a:latin typeface="Arial" panose="020B0604020202020204" pitchFamily="34" charset="0"/>
                <a:cs typeface="Arial" panose="020B0604020202020204" pitchFamily="34" charset="0"/>
              </a:rPr>
              <a:t>RAN connectivity topologies</a:t>
            </a:r>
            <a:r>
              <a:rPr lang="en-US" altLang="zh-CN" sz="1400" dirty="0">
                <a:latin typeface="Arial" panose="020B0604020202020204" pitchFamily="34" charset="0"/>
                <a:cs typeface="Arial" panose="020B0604020202020204" pitchFamily="34" charset="0"/>
              </a:rPr>
              <a:t>, including which node(s) serve as reader or activator, e.g., </a:t>
            </a:r>
            <a:r>
              <a:rPr lang="en-US" altLang="zh-CN" sz="1400" dirty="0" err="1">
                <a:latin typeface="Arial" panose="020B0604020202020204" pitchFamily="34" charset="0"/>
                <a:cs typeface="Arial" panose="020B0604020202020204" pitchFamily="34" charset="0"/>
              </a:rPr>
              <a:t>gNB</a:t>
            </a:r>
            <a:r>
              <a:rPr lang="en-US" altLang="zh-CN" sz="1400" dirty="0">
                <a:latin typeface="Arial" panose="020B0604020202020204" pitchFamily="34" charset="0"/>
                <a:cs typeface="Arial" panose="020B0604020202020204" pitchFamily="34" charset="0"/>
              </a:rPr>
              <a:t>, UE, relay.</a:t>
            </a:r>
            <a:endParaRPr lang="zh-CN" altLang="zh-CN" sz="1400" dirty="0">
              <a:latin typeface="Arial" panose="020B0604020202020204" pitchFamily="34" charset="0"/>
              <a:cs typeface="Arial" panose="020B0604020202020204" pitchFamily="34" charset="0"/>
            </a:endParaRPr>
          </a:p>
          <a:p>
            <a:pPr marL="628690" lvl="1" indent="-171450">
              <a:buFont typeface="Arial" panose="020B0604020202020204" pitchFamily="34" charset="0"/>
              <a:buChar char="•"/>
            </a:pPr>
            <a:r>
              <a:rPr lang="en-GB" altLang="zh-CN" sz="1400" b="1" dirty="0">
                <a:latin typeface="Arial" panose="020B0604020202020204" pitchFamily="34" charset="0"/>
                <a:cs typeface="Arial" panose="020B0604020202020204" pitchFamily="34" charset="0"/>
              </a:rPr>
              <a:t>TDD/FDD, and frequency bands </a:t>
            </a:r>
            <a:r>
              <a:rPr lang="en-GB" altLang="zh-CN" sz="1400" dirty="0">
                <a:latin typeface="Arial" panose="020B0604020202020204" pitchFamily="34" charset="0"/>
                <a:cs typeface="Arial" panose="020B0604020202020204" pitchFamily="34" charset="0"/>
              </a:rPr>
              <a:t>in licensed or unlicensed spectrum</a:t>
            </a:r>
            <a:endParaRPr lang="zh-CN" altLang="zh-CN" sz="1400" dirty="0">
              <a:latin typeface="Arial" panose="020B0604020202020204" pitchFamily="34" charset="0"/>
              <a:cs typeface="Arial" panose="020B0604020202020204" pitchFamily="34" charset="0"/>
            </a:endParaRPr>
          </a:p>
          <a:p>
            <a:pPr marL="628690" lvl="1" indent="-171450">
              <a:buFont typeface="Arial" panose="020B0604020202020204" pitchFamily="34" charset="0"/>
              <a:buChar char="•"/>
            </a:pPr>
            <a:r>
              <a:rPr lang="en-GB" altLang="zh-CN" sz="1400" b="1" dirty="0">
                <a:latin typeface="Arial" panose="020B0604020202020204" pitchFamily="34" charset="0"/>
                <a:cs typeface="Arial" panose="020B0604020202020204" pitchFamily="34" charset="0"/>
              </a:rPr>
              <a:t>Coexistence</a:t>
            </a:r>
            <a:r>
              <a:rPr lang="en-GB" altLang="zh-CN" sz="1400" dirty="0">
                <a:latin typeface="Arial" panose="020B0604020202020204" pitchFamily="34" charset="0"/>
                <a:cs typeface="Arial" panose="020B0604020202020204" pitchFamily="34" charset="0"/>
              </a:rPr>
              <a:t> with UEs in frequency bands for existing 3GPP technologies</a:t>
            </a:r>
            <a:endParaRPr lang="zh-CN" altLang="zh-CN" sz="1400" dirty="0">
              <a:latin typeface="Arial" panose="020B0604020202020204" pitchFamily="34" charset="0"/>
              <a:cs typeface="Arial" panose="020B0604020202020204" pitchFamily="34" charset="0"/>
            </a:endParaRPr>
          </a:p>
          <a:p>
            <a:pPr marL="628690" lvl="1" indent="-171450">
              <a:buFont typeface="Arial" panose="020B0604020202020204" pitchFamily="34" charset="0"/>
              <a:buChar char="•"/>
            </a:pPr>
            <a:r>
              <a:rPr lang="en-GB" altLang="zh-CN" sz="1400" dirty="0">
                <a:latin typeface="Arial" panose="020B0604020202020204" pitchFamily="34" charset="0"/>
                <a:cs typeface="Arial" panose="020B0604020202020204" pitchFamily="34" charset="0"/>
              </a:rPr>
              <a:t>Mobile originated and/or mobile terminated traffic assumption</a:t>
            </a:r>
          </a:p>
          <a:p>
            <a:pPr marL="628690" lvl="1" indent="-171450">
              <a:buFont typeface="Arial" panose="020B0604020202020204" pitchFamily="34" charset="0"/>
              <a:buChar char="•"/>
            </a:pPr>
            <a:endParaRPr lang="zh-CN" altLang="zh-CN" sz="14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tLang="zh-CN" sz="1400" dirty="0">
                <a:latin typeface="Arial" panose="020B0604020202020204" pitchFamily="34" charset="0"/>
                <a:cs typeface="Arial" panose="020B0604020202020204" pitchFamily="34" charset="0"/>
              </a:rPr>
              <a:t>Formulate a set of </a:t>
            </a:r>
            <a:r>
              <a:rPr lang="en-US" altLang="zh-CN" sz="1400" b="1" dirty="0">
                <a:latin typeface="Arial" panose="020B0604020202020204" pitchFamily="34" charset="0"/>
                <a:cs typeface="Arial" panose="020B0604020202020204" pitchFamily="34" charset="0"/>
              </a:rPr>
              <a:t>RAN design targets </a:t>
            </a:r>
            <a:r>
              <a:rPr lang="en-US" altLang="zh-CN" sz="1400" dirty="0">
                <a:latin typeface="Arial" panose="020B0604020202020204" pitchFamily="34" charset="0"/>
                <a:cs typeface="Arial" panose="020B0604020202020204" pitchFamily="34" charset="0"/>
              </a:rPr>
              <a:t>based on the requirements from the relevant SA1’s agreed use cases, at least including</a:t>
            </a:r>
            <a:endParaRPr lang="zh-CN" altLang="zh-CN" sz="1400" dirty="0">
              <a:latin typeface="Arial" panose="020B0604020202020204" pitchFamily="34" charset="0"/>
              <a:cs typeface="Arial" panose="020B0604020202020204" pitchFamily="34" charset="0"/>
            </a:endParaRPr>
          </a:p>
          <a:p>
            <a:pPr marL="628690" lvl="1" indent="-171450">
              <a:buFont typeface="Arial" panose="020B0604020202020204" pitchFamily="34" charset="0"/>
              <a:buChar char="•"/>
            </a:pPr>
            <a:r>
              <a:rPr lang="en-GB" altLang="zh-CN" sz="1400" b="1" dirty="0">
                <a:latin typeface="Arial" panose="020B0604020202020204" pitchFamily="34" charset="0"/>
                <a:cs typeface="Arial" panose="020B0604020202020204" pitchFamily="34" charset="0"/>
              </a:rPr>
              <a:t>Power consumption</a:t>
            </a:r>
            <a:endParaRPr lang="zh-CN" altLang="zh-CN" sz="1400" b="1" dirty="0">
              <a:latin typeface="Arial" panose="020B0604020202020204" pitchFamily="34" charset="0"/>
              <a:cs typeface="Arial" panose="020B0604020202020204" pitchFamily="34" charset="0"/>
            </a:endParaRPr>
          </a:p>
          <a:p>
            <a:pPr marL="628690" lvl="1" indent="-171450">
              <a:buFont typeface="Arial" panose="020B0604020202020204" pitchFamily="34" charset="0"/>
              <a:buChar char="•"/>
            </a:pPr>
            <a:r>
              <a:rPr lang="en-GB" altLang="zh-CN" sz="1400" b="1" dirty="0">
                <a:latin typeface="Arial" panose="020B0604020202020204" pitchFamily="34" charset="0"/>
                <a:cs typeface="Arial" panose="020B0604020202020204" pitchFamily="34" charset="0"/>
              </a:rPr>
              <a:t>Complexity</a:t>
            </a:r>
            <a:endParaRPr lang="zh-CN" altLang="zh-CN" sz="1400" b="1" dirty="0">
              <a:latin typeface="Arial" panose="020B0604020202020204" pitchFamily="34" charset="0"/>
              <a:cs typeface="Arial" panose="020B0604020202020204" pitchFamily="34" charset="0"/>
            </a:endParaRPr>
          </a:p>
          <a:p>
            <a:pPr marL="628690" lvl="1" indent="-171450">
              <a:buFont typeface="Arial" panose="020B0604020202020204" pitchFamily="34" charset="0"/>
              <a:buChar char="•"/>
            </a:pPr>
            <a:r>
              <a:rPr lang="en-GB" altLang="zh-CN" sz="1400" b="1" dirty="0">
                <a:latin typeface="Arial" panose="020B0604020202020204" pitchFamily="34" charset="0"/>
                <a:cs typeface="Arial" panose="020B0604020202020204" pitchFamily="34" charset="0"/>
              </a:rPr>
              <a:t>Coverage</a:t>
            </a:r>
            <a:endParaRPr lang="zh-CN" altLang="zh-CN" sz="1400" b="1" dirty="0">
              <a:latin typeface="Arial" panose="020B0604020202020204" pitchFamily="34" charset="0"/>
              <a:cs typeface="Arial" panose="020B0604020202020204" pitchFamily="34" charset="0"/>
            </a:endParaRPr>
          </a:p>
          <a:p>
            <a:pPr marL="628690" lvl="1" indent="-171450">
              <a:buFont typeface="Arial" panose="020B0604020202020204" pitchFamily="34" charset="0"/>
              <a:buChar char="•"/>
            </a:pPr>
            <a:r>
              <a:rPr lang="en-GB" altLang="zh-CN" sz="1400" b="1" dirty="0">
                <a:latin typeface="Arial" panose="020B0604020202020204" pitchFamily="34" charset="0"/>
                <a:cs typeface="Arial" panose="020B0604020202020204" pitchFamily="34" charset="0"/>
              </a:rPr>
              <a:t>Data rate</a:t>
            </a:r>
            <a:endParaRPr lang="zh-CN" altLang="zh-CN" sz="1400" b="1" dirty="0">
              <a:latin typeface="Arial" panose="020B0604020202020204" pitchFamily="34" charset="0"/>
              <a:cs typeface="Arial" panose="020B0604020202020204" pitchFamily="34" charset="0"/>
            </a:endParaRPr>
          </a:p>
          <a:p>
            <a:pPr marL="628690" lvl="1" indent="-171450">
              <a:buFont typeface="Arial" panose="020B0604020202020204" pitchFamily="34" charset="0"/>
              <a:buChar char="•"/>
            </a:pPr>
            <a:r>
              <a:rPr lang="en-GB" altLang="zh-CN" sz="1400" b="1" dirty="0">
                <a:latin typeface="Arial" panose="020B0604020202020204" pitchFamily="34" charset="0"/>
                <a:cs typeface="Arial" panose="020B0604020202020204" pitchFamily="34" charset="0"/>
              </a:rPr>
              <a:t>Positioning accuracy</a:t>
            </a:r>
            <a:endParaRPr lang="en-US" altLang="zh-CN" sz="1400" b="1"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tLang="zh-CN" sz="1400" dirty="0">
                <a:latin typeface="Arial" panose="020B0604020202020204" pitchFamily="34" charset="0"/>
                <a:cs typeface="Arial" panose="020B0604020202020204" pitchFamily="34" charset="0"/>
              </a:rPr>
              <a:t>Compare and assess the feasibility of meeting the design targets for each agreed SA1 use case on the basis of the deployment scenario(s) appropriate to it, and identify assumptions on required functionality to be supported.</a:t>
            </a:r>
          </a:p>
          <a:p>
            <a:r>
              <a:rPr lang="en-US" altLang="zh-CN" sz="1400" dirty="0">
                <a:latin typeface="Arial" panose="020B0604020202020204" pitchFamily="34" charset="0"/>
                <a:cs typeface="Arial" panose="020B0604020202020204" pitchFamily="34" charset="0"/>
              </a:rPr>
              <a:t> </a:t>
            </a:r>
            <a:endParaRPr lang="zh-CN" altLang="zh-CN" sz="1400" dirty="0">
              <a:latin typeface="Arial" panose="020B0604020202020204" pitchFamily="34" charset="0"/>
              <a:cs typeface="Arial" panose="020B0604020202020204" pitchFamily="34" charset="0"/>
            </a:endParaRPr>
          </a:p>
          <a:p>
            <a:r>
              <a:rPr lang="en-US" altLang="zh-CN" sz="1400" dirty="0">
                <a:latin typeface="Arial" panose="020B0604020202020204" pitchFamily="34" charset="0"/>
                <a:cs typeface="Arial" panose="020B0604020202020204" pitchFamily="34" charset="0"/>
              </a:rPr>
              <a:t>NOTE: This study shall target for an </a:t>
            </a:r>
            <a:r>
              <a:rPr lang="en-US" altLang="zh-CN" sz="1400" dirty="0" err="1">
                <a:latin typeface="Arial" panose="020B0604020202020204" pitchFamily="34" charset="0"/>
                <a:cs typeface="Arial" panose="020B0604020202020204" pitchFamily="34" charset="0"/>
              </a:rPr>
              <a:t>IoT</a:t>
            </a:r>
            <a:r>
              <a:rPr lang="en-US" altLang="zh-CN" sz="1400" dirty="0">
                <a:latin typeface="Arial" panose="020B0604020202020204" pitchFamily="34" charset="0"/>
                <a:cs typeface="Arial" panose="020B0604020202020204" pitchFamily="34" charset="0"/>
              </a:rPr>
              <a:t> segment well below the existing 3GPP </a:t>
            </a:r>
            <a:r>
              <a:rPr lang="en-US" altLang="zh-CN" sz="1400" dirty="0" err="1">
                <a:latin typeface="Arial" panose="020B0604020202020204" pitchFamily="34" charset="0"/>
                <a:cs typeface="Arial" panose="020B0604020202020204" pitchFamily="34" charset="0"/>
              </a:rPr>
              <a:t>IoT</a:t>
            </a:r>
            <a:r>
              <a:rPr lang="en-US" altLang="zh-CN" sz="1400" dirty="0">
                <a:latin typeface="Arial" panose="020B0604020202020204" pitchFamily="34" charset="0"/>
                <a:cs typeface="Arial" panose="020B0604020202020204" pitchFamily="34" charset="0"/>
              </a:rPr>
              <a:t> technologies, e.g. NB-</a:t>
            </a:r>
            <a:r>
              <a:rPr lang="en-US" altLang="zh-CN" sz="1400" dirty="0" err="1">
                <a:latin typeface="Arial" panose="020B0604020202020204" pitchFamily="34" charset="0"/>
                <a:cs typeface="Arial" panose="020B0604020202020204" pitchFamily="34" charset="0"/>
              </a:rPr>
              <a:t>IoT</a:t>
            </a:r>
            <a:r>
              <a:rPr lang="en-US" altLang="zh-CN" sz="1400" dirty="0">
                <a:latin typeface="Arial" panose="020B0604020202020204" pitchFamily="34" charset="0"/>
                <a:cs typeface="Arial" panose="020B0604020202020204" pitchFamily="34" charset="0"/>
              </a:rPr>
              <a:t>, </a:t>
            </a:r>
            <a:r>
              <a:rPr lang="en-US" altLang="zh-CN" sz="1400" dirty="0" err="1">
                <a:latin typeface="Arial" panose="020B0604020202020204" pitchFamily="34" charset="0"/>
                <a:cs typeface="Arial" panose="020B0604020202020204" pitchFamily="34" charset="0"/>
              </a:rPr>
              <a:t>eMTC</a:t>
            </a:r>
            <a:r>
              <a:rPr lang="en-US" altLang="zh-CN" sz="1400" dirty="0">
                <a:latin typeface="Arial" panose="020B0604020202020204" pitchFamily="34" charset="0"/>
                <a:cs typeface="Arial" panose="020B0604020202020204" pitchFamily="34" charset="0"/>
              </a:rPr>
              <a:t>, </a:t>
            </a:r>
            <a:r>
              <a:rPr lang="en-US" altLang="zh-CN" sz="1400" dirty="0" err="1">
                <a:latin typeface="Arial" panose="020B0604020202020204" pitchFamily="34" charset="0"/>
                <a:cs typeface="Arial" panose="020B0604020202020204" pitchFamily="34" charset="0"/>
              </a:rPr>
              <a:t>RedCap</a:t>
            </a:r>
            <a:r>
              <a:rPr lang="en-US" altLang="zh-CN" sz="1400" dirty="0">
                <a:latin typeface="Arial" panose="020B0604020202020204" pitchFamily="34" charset="0"/>
                <a:cs typeface="Arial" panose="020B0604020202020204" pitchFamily="34" charset="0"/>
              </a:rPr>
              <a:t>, etc. The study shall not aim to replace existing 3GPP LPWA technologies.</a:t>
            </a:r>
            <a:endParaRPr lang="zh-CN" altLang="zh-CN" sz="1400" dirty="0">
              <a:latin typeface="Arial" panose="020B0604020202020204" pitchFamily="34" charset="0"/>
              <a:cs typeface="Arial" panose="020B0604020202020204" pitchFamily="34" charset="0"/>
            </a:endParaRPr>
          </a:p>
        </p:txBody>
      </p:sp>
      <p:sp>
        <p:nvSpPr>
          <p:cNvPr id="3" name="文本框 2">
            <a:extLst>
              <a:ext uri="{FF2B5EF4-FFF2-40B4-BE49-F238E27FC236}">
                <a16:creationId xmlns:a16="http://schemas.microsoft.com/office/drawing/2014/main" id="{AB4FC528-7F42-6D2F-A251-517FFFF6D22D}"/>
              </a:ext>
            </a:extLst>
          </p:cNvPr>
          <p:cNvSpPr txBox="1"/>
          <p:nvPr/>
        </p:nvSpPr>
        <p:spPr>
          <a:xfrm>
            <a:off x="47328" y="44624"/>
            <a:ext cx="9144000" cy="707886"/>
          </a:xfrm>
          <a:prstGeom prst="rect">
            <a:avLst/>
          </a:prstGeom>
          <a:noFill/>
        </p:spPr>
        <p:txBody>
          <a:bodyPr wrap="square" rtlCol="0">
            <a:spAutoFit/>
          </a:bodyPr>
          <a:lstStyle/>
          <a:p>
            <a:r>
              <a:rPr lang="en-US" altLang="zh-CN" sz="4000" b="1" dirty="0">
                <a:solidFill>
                  <a:schemeClr val="bg1"/>
                </a:solidFill>
              </a:rPr>
              <a:t>R18 RAN SI objectives</a:t>
            </a:r>
            <a:endParaRPr lang="zh-CN" altLang="en-US" sz="4000" b="1" dirty="0">
              <a:solidFill>
                <a:schemeClr val="bg1"/>
              </a:solidFill>
            </a:endParaRPr>
          </a:p>
        </p:txBody>
      </p:sp>
    </p:spTree>
    <p:extLst>
      <p:ext uri="{BB962C8B-B14F-4D97-AF65-F5344CB8AC3E}">
        <p14:creationId xmlns:p14="http://schemas.microsoft.com/office/powerpoint/2010/main" val="3680770644"/>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8787</TotalTime>
  <Words>1561</Words>
  <Application>Microsoft Office PowerPoint</Application>
  <PresentationFormat>宽屏</PresentationFormat>
  <Paragraphs>272</Paragraphs>
  <Slides>10</Slides>
  <Notes>8</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10</vt:i4>
      </vt:variant>
    </vt:vector>
  </HeadingPairs>
  <TitlesOfParts>
    <vt:vector size="18" baseType="lpstr">
      <vt:lpstr>黑体</vt:lpstr>
      <vt:lpstr>华文行楷</vt:lpstr>
      <vt:lpstr>楷体</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dc:title>
  <dc:creator>熊宇</dc:creator>
  <cp:lastModifiedBy>CMCC-Ningyu</cp:lastModifiedBy>
  <cp:revision>1622</cp:revision>
  <dcterms:created xsi:type="dcterms:W3CDTF">2019-05-22T03:08:00Z</dcterms:created>
  <dcterms:modified xsi:type="dcterms:W3CDTF">2022-09-05T07:16:41Z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2052-11.8.2.10912</vt:lpwstr>
  </property>
  <property fmtid="{D5CDD505-2E9C-101B-9397-08002B2CF9AE}" pid="3" name="ICV">
    <vt:lpwstr>57AA23ED913E45E19A18890FD7FD781D</vt:lpwstr>
  </property>
</Properties>
</file>