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8"/>
  </p:notesMasterIdLst>
  <p:sldIdLst>
    <p:sldId id="256" r:id="rId2"/>
    <p:sldId id="282" r:id="rId3"/>
    <p:sldId id="283" r:id="rId4"/>
    <p:sldId id="284" r:id="rId5"/>
    <p:sldId id="285" r:id="rId6"/>
    <p:sldId id="286" r:id="rId7"/>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2905" autoAdjust="0"/>
    <p:restoredTop sz="96357" autoAdjust="0"/>
  </p:normalViewPr>
  <p:slideViewPr>
    <p:cSldViewPr snapToGrid="0">
      <p:cViewPr varScale="1">
        <p:scale>
          <a:sx n="114" d="100"/>
          <a:sy n="114" d="100"/>
        </p:scale>
        <p:origin x="594" y="10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185CE1A-4124-4AE6-90E4-76BAF331BAB1}" type="datetimeFigureOut">
              <a:rPr lang="zh-CN" altLang="en-US" smtClean="0"/>
              <a:t>2022/9/5</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68D8A9A-6104-4EE5-B250-828D92F50413}" type="slidenum">
              <a:rPr lang="zh-CN" altLang="en-US" smtClean="0"/>
              <a:t>‹#›</a:t>
            </a:fld>
            <a:endParaRPr lang="zh-CN" altLang="en-US"/>
          </a:p>
        </p:txBody>
      </p:sp>
    </p:spTree>
    <p:extLst>
      <p:ext uri="{BB962C8B-B14F-4D97-AF65-F5344CB8AC3E}">
        <p14:creationId xmlns:p14="http://schemas.microsoft.com/office/powerpoint/2010/main" val="112074489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22821990-9D4D-49A3-B142-CA0CFEA91909}" type="datetimeFigureOut">
              <a:rPr lang="zh-CN" altLang="en-US" smtClean="0"/>
              <a:t>2022/9/5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D55BAA1-D89A-4F20-A6E5-CA0E06FFEF42}" type="slidenum">
              <a:rPr lang="zh-CN" altLang="en-US" smtClean="0"/>
              <a:t>‹#›</a:t>
            </a:fld>
            <a:endParaRPr lang="zh-CN" altLang="en-US"/>
          </a:p>
        </p:txBody>
      </p:sp>
    </p:spTree>
    <p:extLst>
      <p:ext uri="{BB962C8B-B14F-4D97-AF65-F5344CB8AC3E}">
        <p14:creationId xmlns:p14="http://schemas.microsoft.com/office/powerpoint/2010/main" val="119643306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22821990-9D4D-49A3-B142-CA0CFEA91909}" type="datetimeFigureOut">
              <a:rPr lang="zh-CN" altLang="en-US" smtClean="0"/>
              <a:t>2022/9/5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D55BAA1-D89A-4F20-A6E5-CA0E06FFEF42}" type="slidenum">
              <a:rPr lang="zh-CN" altLang="en-US" smtClean="0"/>
              <a:t>‹#›</a:t>
            </a:fld>
            <a:endParaRPr lang="zh-CN" altLang="en-US"/>
          </a:p>
        </p:txBody>
      </p:sp>
    </p:spTree>
    <p:extLst>
      <p:ext uri="{BB962C8B-B14F-4D97-AF65-F5344CB8AC3E}">
        <p14:creationId xmlns:p14="http://schemas.microsoft.com/office/powerpoint/2010/main" val="85664294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22821990-9D4D-49A3-B142-CA0CFEA91909}" type="datetimeFigureOut">
              <a:rPr lang="zh-CN" altLang="en-US" smtClean="0"/>
              <a:t>2022/9/5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D55BAA1-D89A-4F20-A6E5-CA0E06FFEF42}" type="slidenum">
              <a:rPr lang="zh-CN" altLang="en-US" smtClean="0"/>
              <a:t>‹#›</a:t>
            </a:fld>
            <a:endParaRPr lang="zh-CN" altLang="en-US"/>
          </a:p>
        </p:txBody>
      </p:sp>
    </p:spTree>
    <p:extLst>
      <p:ext uri="{BB962C8B-B14F-4D97-AF65-F5344CB8AC3E}">
        <p14:creationId xmlns:p14="http://schemas.microsoft.com/office/powerpoint/2010/main" val="409630924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22821990-9D4D-49A3-B142-CA0CFEA91909}" type="datetimeFigureOut">
              <a:rPr lang="zh-CN" altLang="en-US" smtClean="0"/>
              <a:t>2022/9/5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D55BAA1-D89A-4F20-A6E5-CA0E06FFEF42}" type="slidenum">
              <a:rPr lang="zh-CN" altLang="en-US" smtClean="0"/>
              <a:t>‹#›</a:t>
            </a:fld>
            <a:endParaRPr lang="zh-CN" altLang="en-US"/>
          </a:p>
        </p:txBody>
      </p:sp>
    </p:spTree>
    <p:extLst>
      <p:ext uri="{BB962C8B-B14F-4D97-AF65-F5344CB8AC3E}">
        <p14:creationId xmlns:p14="http://schemas.microsoft.com/office/powerpoint/2010/main" val="362037016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22821990-9D4D-49A3-B142-CA0CFEA91909}" type="datetimeFigureOut">
              <a:rPr lang="zh-CN" altLang="en-US" smtClean="0"/>
              <a:t>2022/9/5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D55BAA1-D89A-4F20-A6E5-CA0E06FFEF42}" type="slidenum">
              <a:rPr lang="zh-CN" altLang="en-US" smtClean="0"/>
              <a:t>‹#›</a:t>
            </a:fld>
            <a:endParaRPr lang="zh-CN" altLang="en-US"/>
          </a:p>
        </p:txBody>
      </p:sp>
    </p:spTree>
    <p:extLst>
      <p:ext uri="{BB962C8B-B14F-4D97-AF65-F5344CB8AC3E}">
        <p14:creationId xmlns:p14="http://schemas.microsoft.com/office/powerpoint/2010/main" val="92358330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22821990-9D4D-49A3-B142-CA0CFEA91909}" type="datetimeFigureOut">
              <a:rPr lang="zh-CN" altLang="en-US" smtClean="0"/>
              <a:t>2022/9/5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D55BAA1-D89A-4F20-A6E5-CA0E06FFEF42}" type="slidenum">
              <a:rPr lang="zh-CN" altLang="en-US" smtClean="0"/>
              <a:t>‹#›</a:t>
            </a:fld>
            <a:endParaRPr lang="zh-CN" altLang="en-US"/>
          </a:p>
        </p:txBody>
      </p:sp>
    </p:spTree>
    <p:extLst>
      <p:ext uri="{BB962C8B-B14F-4D97-AF65-F5344CB8AC3E}">
        <p14:creationId xmlns:p14="http://schemas.microsoft.com/office/powerpoint/2010/main" val="66898742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22821990-9D4D-49A3-B142-CA0CFEA91909}" type="datetimeFigureOut">
              <a:rPr lang="zh-CN" altLang="en-US" smtClean="0"/>
              <a:t>2022/9/5</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4D55BAA1-D89A-4F20-A6E5-CA0E06FFEF42}" type="slidenum">
              <a:rPr lang="zh-CN" altLang="en-US" smtClean="0"/>
              <a:t>‹#›</a:t>
            </a:fld>
            <a:endParaRPr lang="zh-CN" altLang="en-US"/>
          </a:p>
        </p:txBody>
      </p:sp>
    </p:spTree>
    <p:extLst>
      <p:ext uri="{BB962C8B-B14F-4D97-AF65-F5344CB8AC3E}">
        <p14:creationId xmlns:p14="http://schemas.microsoft.com/office/powerpoint/2010/main" val="47906986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22821990-9D4D-49A3-B142-CA0CFEA91909}" type="datetimeFigureOut">
              <a:rPr lang="zh-CN" altLang="en-US" smtClean="0"/>
              <a:t>2022/9/5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D55BAA1-D89A-4F20-A6E5-CA0E06FFEF42}" type="slidenum">
              <a:rPr lang="zh-CN" altLang="en-US" smtClean="0"/>
              <a:t>‹#›</a:t>
            </a:fld>
            <a:endParaRPr lang="zh-CN" altLang="en-US"/>
          </a:p>
        </p:txBody>
      </p:sp>
    </p:spTree>
    <p:extLst>
      <p:ext uri="{BB962C8B-B14F-4D97-AF65-F5344CB8AC3E}">
        <p14:creationId xmlns:p14="http://schemas.microsoft.com/office/powerpoint/2010/main" val="157327518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22821990-9D4D-49A3-B142-CA0CFEA91909}" type="datetimeFigureOut">
              <a:rPr lang="zh-CN" altLang="en-US" smtClean="0"/>
              <a:t>2022/9/5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4D55BAA1-D89A-4F20-A6E5-CA0E06FFEF42}" type="slidenum">
              <a:rPr lang="zh-CN" altLang="en-US" smtClean="0"/>
              <a:t>‹#›</a:t>
            </a:fld>
            <a:endParaRPr lang="zh-CN" altLang="en-US"/>
          </a:p>
        </p:txBody>
      </p:sp>
    </p:spTree>
    <p:extLst>
      <p:ext uri="{BB962C8B-B14F-4D97-AF65-F5344CB8AC3E}">
        <p14:creationId xmlns:p14="http://schemas.microsoft.com/office/powerpoint/2010/main" val="411487264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22821990-9D4D-49A3-B142-CA0CFEA91909}" type="datetimeFigureOut">
              <a:rPr lang="zh-CN" altLang="en-US" smtClean="0"/>
              <a:t>2022/9/5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D55BAA1-D89A-4F20-A6E5-CA0E06FFEF42}" type="slidenum">
              <a:rPr lang="zh-CN" altLang="en-US" smtClean="0"/>
              <a:t>‹#›</a:t>
            </a:fld>
            <a:endParaRPr lang="zh-CN" altLang="en-US"/>
          </a:p>
        </p:txBody>
      </p:sp>
    </p:spTree>
    <p:extLst>
      <p:ext uri="{BB962C8B-B14F-4D97-AF65-F5344CB8AC3E}">
        <p14:creationId xmlns:p14="http://schemas.microsoft.com/office/powerpoint/2010/main" val="318156848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22821990-9D4D-49A3-B142-CA0CFEA91909}" type="datetimeFigureOut">
              <a:rPr lang="zh-CN" altLang="en-US" smtClean="0"/>
              <a:t>2022/9/5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D55BAA1-D89A-4F20-A6E5-CA0E06FFEF42}" type="slidenum">
              <a:rPr lang="zh-CN" altLang="en-US" smtClean="0"/>
              <a:t>‹#›</a:t>
            </a:fld>
            <a:endParaRPr lang="zh-CN" altLang="en-US"/>
          </a:p>
        </p:txBody>
      </p:sp>
    </p:spTree>
    <p:extLst>
      <p:ext uri="{BB962C8B-B14F-4D97-AF65-F5344CB8AC3E}">
        <p14:creationId xmlns:p14="http://schemas.microsoft.com/office/powerpoint/2010/main" val="416845717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2821990-9D4D-49A3-B142-CA0CFEA91909}" type="datetimeFigureOut">
              <a:rPr lang="zh-CN" altLang="en-US" smtClean="0"/>
              <a:t>2022/9/5</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D55BAA1-D89A-4F20-A6E5-CA0E06FFEF42}" type="slidenum">
              <a:rPr lang="zh-CN" altLang="en-US" smtClean="0"/>
              <a:t>‹#›</a:t>
            </a:fld>
            <a:endParaRPr lang="zh-CN" altLang="en-US"/>
          </a:p>
        </p:txBody>
      </p:sp>
    </p:spTree>
    <p:extLst>
      <p:ext uri="{BB962C8B-B14F-4D97-AF65-F5344CB8AC3E}">
        <p14:creationId xmlns:p14="http://schemas.microsoft.com/office/powerpoint/2010/main" val="127783174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532050"/>
            <a:ext cx="9144000" cy="2387600"/>
          </a:xfrm>
        </p:spPr>
        <p:txBody>
          <a:bodyPr>
            <a:normAutofit/>
          </a:bodyPr>
          <a:lstStyle/>
          <a:p>
            <a:r>
              <a:rPr lang="en-US" altLang="zh-CN" b="1" dirty="0">
                <a:latin typeface="Calibri" panose="020F0502020204030204" pitchFamily="34" charset="0"/>
                <a:cs typeface="Calibri" panose="020F0502020204030204" pitchFamily="34" charset="0"/>
              </a:rPr>
              <a:t>Motivation of </a:t>
            </a:r>
            <a:br>
              <a:rPr lang="en-US" altLang="zh-CN" b="1" dirty="0">
                <a:latin typeface="Calibri" panose="020F0502020204030204" pitchFamily="34" charset="0"/>
                <a:cs typeface="Calibri" panose="020F0502020204030204" pitchFamily="34" charset="0"/>
              </a:rPr>
            </a:br>
            <a:r>
              <a:rPr lang="en-US" altLang="zh-CN" b="1" dirty="0">
                <a:latin typeface="Calibri" panose="020F0502020204030204" pitchFamily="34" charset="0"/>
                <a:cs typeface="Calibri" panose="020F0502020204030204" pitchFamily="34" charset="0"/>
              </a:rPr>
              <a:t>R18 TRP TRS enhancement</a:t>
            </a:r>
            <a:endParaRPr lang="zh-CN" altLang="en-US" b="1" dirty="0">
              <a:latin typeface="Calibri" panose="020F0502020204030204" pitchFamily="34" charset="0"/>
              <a:cs typeface="Calibri" panose="020F0502020204030204" pitchFamily="34" charset="0"/>
            </a:endParaRPr>
          </a:p>
        </p:txBody>
      </p:sp>
      <p:sp>
        <p:nvSpPr>
          <p:cNvPr id="3" name="副标题 2"/>
          <p:cNvSpPr>
            <a:spLocks noGrp="1"/>
          </p:cNvSpPr>
          <p:nvPr>
            <p:ph type="subTitle" idx="1"/>
          </p:nvPr>
        </p:nvSpPr>
        <p:spPr>
          <a:xfrm>
            <a:off x="1524000" y="4460930"/>
            <a:ext cx="9144000" cy="1014984"/>
          </a:xfrm>
        </p:spPr>
        <p:txBody>
          <a:bodyPr>
            <a:normAutofit/>
          </a:bodyPr>
          <a:lstStyle/>
          <a:p>
            <a:r>
              <a:rPr lang="en-US" altLang="zh-CN" sz="2800" b="1" dirty="0">
                <a:latin typeface="Calibri" panose="020F0502020204030204" pitchFamily="34" charset="0"/>
                <a:cs typeface="Calibri" panose="020F0502020204030204" pitchFamily="34" charset="0"/>
              </a:rPr>
              <a:t>OPPO, CAICT</a:t>
            </a:r>
            <a:endParaRPr lang="zh-CN" altLang="en-US" sz="2800" b="1" dirty="0">
              <a:latin typeface="Calibri" panose="020F0502020204030204" pitchFamily="34" charset="0"/>
              <a:cs typeface="Calibri" panose="020F0502020204030204" pitchFamily="34" charset="0"/>
            </a:endParaRPr>
          </a:p>
        </p:txBody>
      </p:sp>
      <p:sp>
        <p:nvSpPr>
          <p:cNvPr id="4" name="文本框 3">
            <a:extLst>
              <a:ext uri="{FF2B5EF4-FFF2-40B4-BE49-F238E27FC236}">
                <a16:creationId xmlns:a16="http://schemas.microsoft.com/office/drawing/2014/main" id="{38631271-11CD-4D88-8E3E-6F21EA1E1AFB}"/>
              </a:ext>
            </a:extLst>
          </p:cNvPr>
          <p:cNvSpPr txBox="1"/>
          <p:nvPr/>
        </p:nvSpPr>
        <p:spPr>
          <a:xfrm>
            <a:off x="219075" y="247650"/>
            <a:ext cx="6018763" cy="830997"/>
          </a:xfrm>
          <a:prstGeom prst="rect">
            <a:avLst/>
          </a:prstGeom>
          <a:noFill/>
        </p:spPr>
        <p:txBody>
          <a:bodyPr wrap="square" rtlCol="0">
            <a:spAutoFit/>
          </a:bodyPr>
          <a:lstStyle/>
          <a:p>
            <a:r>
              <a:rPr lang="en-GB" altLang="zh-CN" sz="2400" b="1" dirty="0">
                <a:latin typeface="Calibri" panose="020F0502020204030204" pitchFamily="34" charset="0"/>
                <a:cs typeface="Calibri" panose="020F0502020204030204" pitchFamily="34" charset="0"/>
              </a:rPr>
              <a:t>3GPP TSG-RAN Meeting #97-e</a:t>
            </a:r>
          </a:p>
          <a:p>
            <a:r>
              <a:rPr lang="en-GB" altLang="zh-CN" sz="2400" b="1" dirty="0">
                <a:latin typeface="Calibri" panose="020F0502020204030204" pitchFamily="34" charset="0"/>
                <a:cs typeface="Calibri" panose="020F0502020204030204" pitchFamily="34" charset="0"/>
              </a:rPr>
              <a:t>Electronic Meeting, 12</a:t>
            </a:r>
            <a:r>
              <a:rPr lang="en-GB" altLang="zh-CN" sz="2400" b="1" baseline="30000" dirty="0">
                <a:latin typeface="Calibri" panose="020F0502020204030204" pitchFamily="34" charset="0"/>
                <a:cs typeface="Calibri" panose="020F0502020204030204" pitchFamily="34" charset="0"/>
              </a:rPr>
              <a:t>th</a:t>
            </a:r>
            <a:r>
              <a:rPr lang="en-GB" altLang="zh-CN" sz="2400" b="1" dirty="0">
                <a:latin typeface="Calibri" panose="020F0502020204030204" pitchFamily="34" charset="0"/>
                <a:cs typeface="Calibri" panose="020F0502020204030204" pitchFamily="34" charset="0"/>
              </a:rPr>
              <a:t> – 16</a:t>
            </a:r>
            <a:r>
              <a:rPr lang="en-GB" altLang="zh-CN" sz="2400" b="1" baseline="30000" dirty="0">
                <a:latin typeface="Calibri" panose="020F0502020204030204" pitchFamily="34" charset="0"/>
                <a:cs typeface="Calibri" panose="020F0502020204030204" pitchFamily="34" charset="0"/>
              </a:rPr>
              <a:t>th</a:t>
            </a:r>
            <a:r>
              <a:rPr lang="en-GB" altLang="zh-CN" sz="2400" b="1" dirty="0">
                <a:latin typeface="Calibri" panose="020F0502020204030204" pitchFamily="34" charset="0"/>
                <a:cs typeface="Calibri" panose="020F0502020204030204" pitchFamily="34" charset="0"/>
              </a:rPr>
              <a:t> Sep., 2022</a:t>
            </a:r>
            <a:endParaRPr lang="zh-CN" altLang="en-US" sz="2400" b="1" dirty="0">
              <a:latin typeface="Calibri" panose="020F0502020204030204" pitchFamily="34" charset="0"/>
              <a:cs typeface="Calibri" panose="020F0502020204030204" pitchFamily="34" charset="0"/>
            </a:endParaRPr>
          </a:p>
        </p:txBody>
      </p:sp>
      <p:sp>
        <p:nvSpPr>
          <p:cNvPr id="5" name="文本框 4">
            <a:extLst>
              <a:ext uri="{FF2B5EF4-FFF2-40B4-BE49-F238E27FC236}">
                <a16:creationId xmlns:a16="http://schemas.microsoft.com/office/drawing/2014/main" id="{E4509BB9-F97F-4AEC-ACB4-0E217ED653D3}"/>
              </a:ext>
            </a:extLst>
          </p:cNvPr>
          <p:cNvSpPr txBox="1"/>
          <p:nvPr/>
        </p:nvSpPr>
        <p:spPr>
          <a:xfrm>
            <a:off x="9372942" y="293816"/>
            <a:ext cx="1548822" cy="461665"/>
          </a:xfrm>
          <a:prstGeom prst="rect">
            <a:avLst/>
          </a:prstGeom>
          <a:noFill/>
        </p:spPr>
        <p:txBody>
          <a:bodyPr wrap="none" rtlCol="0">
            <a:spAutoFit/>
          </a:bodyPr>
          <a:lstStyle/>
          <a:p>
            <a:pPr algn="r"/>
            <a:r>
              <a:rPr lang="en-US" altLang="zh-CN" sz="2400" b="1" dirty="0">
                <a:latin typeface="Calibri" panose="020F0502020204030204" pitchFamily="34" charset="0"/>
                <a:cs typeface="Calibri" panose="020F0502020204030204" pitchFamily="34" charset="0"/>
              </a:rPr>
              <a:t>RP-222071</a:t>
            </a:r>
            <a:endParaRPr lang="zh-CN" altLang="en-US" sz="2400" b="1"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18851169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B8C7FDE-0B7F-4CDF-A30C-9600630C5FAD}"/>
              </a:ext>
            </a:extLst>
          </p:cNvPr>
          <p:cNvSpPr>
            <a:spLocks noGrp="1"/>
          </p:cNvSpPr>
          <p:nvPr>
            <p:ph type="title"/>
          </p:nvPr>
        </p:nvSpPr>
        <p:spPr/>
        <p:txBody>
          <a:bodyPr/>
          <a:lstStyle/>
          <a:p>
            <a:r>
              <a:rPr lang="en-US" altLang="zh-CN" b="1" dirty="0">
                <a:latin typeface="Calibri" panose="020F0502020204030204" pitchFamily="34" charset="0"/>
                <a:cs typeface="Calibri" panose="020F0502020204030204" pitchFamily="34" charset="0"/>
              </a:rPr>
              <a:t>Background</a:t>
            </a:r>
            <a:endParaRPr lang="zh-CN" altLang="en-US" b="1" dirty="0"/>
          </a:p>
        </p:txBody>
      </p:sp>
      <p:sp>
        <p:nvSpPr>
          <p:cNvPr id="3" name="内容占位符 2">
            <a:extLst>
              <a:ext uri="{FF2B5EF4-FFF2-40B4-BE49-F238E27FC236}">
                <a16:creationId xmlns:a16="http://schemas.microsoft.com/office/drawing/2014/main" id="{A18D6E2A-6649-4C7A-8826-9E2F95DE53F9}"/>
              </a:ext>
            </a:extLst>
          </p:cNvPr>
          <p:cNvSpPr>
            <a:spLocks noGrp="1"/>
          </p:cNvSpPr>
          <p:nvPr>
            <p:ph idx="1"/>
          </p:nvPr>
        </p:nvSpPr>
        <p:spPr/>
        <p:txBody>
          <a:bodyPr>
            <a:normAutofit/>
          </a:bodyPr>
          <a:lstStyle/>
          <a:p>
            <a:pPr marL="0" indent="0">
              <a:buNone/>
            </a:pPr>
            <a:r>
              <a:rPr lang="en-US" altLang="zh-CN" sz="2200" b="1" dirty="0">
                <a:latin typeface="Calibri" panose="020F0502020204030204" pitchFamily="34" charset="0"/>
                <a:cs typeface="Calibri" panose="020F0502020204030204" pitchFamily="34" charset="0"/>
              </a:rPr>
              <a:t>R17 </a:t>
            </a:r>
            <a:r>
              <a:rPr lang="en-GB" altLang="zh-CN" sz="2200" b="1" dirty="0">
                <a:latin typeface="Calibri" panose="020F0502020204030204" pitchFamily="34" charset="0"/>
                <a:cs typeface="Calibri" panose="020F0502020204030204" pitchFamily="34" charset="0"/>
              </a:rPr>
              <a:t>UE TRP/TRS WI is </a:t>
            </a:r>
            <a:r>
              <a:rPr lang="en-US" altLang="zh-CN" sz="2200" b="1" dirty="0">
                <a:latin typeface="Calibri" panose="020F0502020204030204" pitchFamily="34" charset="0"/>
                <a:cs typeface="Calibri" panose="020F0502020204030204" pitchFamily="34" charset="0"/>
              </a:rPr>
              <a:t>targeted to be closed in RAN#97e though not all of the objectives included in the WID are complete</a:t>
            </a:r>
            <a:endParaRPr lang="en-GB" altLang="zh-CN" sz="2200" b="1" dirty="0">
              <a:latin typeface="Calibri" panose="020F0502020204030204" pitchFamily="34" charset="0"/>
              <a:cs typeface="Calibri" panose="020F0502020204030204" pitchFamily="34" charset="0"/>
            </a:endParaRPr>
          </a:p>
          <a:p>
            <a:pPr marL="342900" lvl="1" indent="-342900">
              <a:spcBef>
                <a:spcPts val="1000"/>
              </a:spcBef>
              <a:buFontTx/>
              <a:buChar char="-"/>
            </a:pPr>
            <a:r>
              <a:rPr lang="en-GB" altLang="zh-CN" sz="2200" dirty="0">
                <a:latin typeface="Calibri" panose="020F0502020204030204" pitchFamily="34" charset="0"/>
                <a:cs typeface="Calibri" panose="020F0502020204030204" pitchFamily="34" charset="0"/>
              </a:rPr>
              <a:t>High priority objectives have been well managed during process of this WI</a:t>
            </a:r>
          </a:p>
          <a:p>
            <a:pPr marL="800100" lvl="2" indent="-342900">
              <a:spcBef>
                <a:spcPts val="1000"/>
              </a:spcBef>
              <a:buFontTx/>
              <a:buChar char="-"/>
            </a:pPr>
            <a:r>
              <a:rPr lang="en-GB" altLang="zh-CN" sz="1800" dirty="0">
                <a:latin typeface="Calibri" panose="020F0502020204030204" pitchFamily="34" charset="0"/>
                <a:cs typeface="Calibri" panose="020F0502020204030204" pitchFamily="34" charset="0"/>
              </a:rPr>
              <a:t>Core and performance part of NR SA and EN-DC have complete including test methodology and requirements for n41 and n78 bands</a:t>
            </a:r>
          </a:p>
          <a:p>
            <a:pPr marL="342900" lvl="1" indent="-342900">
              <a:spcBef>
                <a:spcPts val="1000"/>
              </a:spcBef>
              <a:buFontTx/>
              <a:buChar char="-"/>
            </a:pPr>
            <a:r>
              <a:rPr lang="en-GB" altLang="zh-CN" sz="2200" dirty="0">
                <a:latin typeface="Calibri" panose="020F0502020204030204" pitchFamily="34" charset="0"/>
                <a:cs typeface="Calibri" panose="020F0502020204030204" pitchFamily="34" charset="0"/>
              </a:rPr>
              <a:t>Some valuable but 2</a:t>
            </a:r>
            <a:r>
              <a:rPr lang="en-GB" altLang="zh-CN" sz="2200" baseline="30000" dirty="0">
                <a:latin typeface="Calibri" panose="020F0502020204030204" pitchFamily="34" charset="0"/>
                <a:cs typeface="Calibri" panose="020F0502020204030204" pitchFamily="34" charset="0"/>
              </a:rPr>
              <a:t>nd</a:t>
            </a:r>
            <a:r>
              <a:rPr lang="en-GB" altLang="zh-CN" sz="2200" dirty="0">
                <a:latin typeface="Calibri" panose="020F0502020204030204" pitchFamily="34" charset="0"/>
                <a:cs typeface="Calibri" panose="020F0502020204030204" pitchFamily="34" charset="0"/>
              </a:rPr>
              <a:t> priority objectives were studied but not finished due to time limitation</a:t>
            </a:r>
          </a:p>
          <a:p>
            <a:pPr marL="800100" lvl="2" indent="-342900">
              <a:spcBef>
                <a:spcPts val="1000"/>
              </a:spcBef>
              <a:buFontTx/>
              <a:buChar char="-"/>
            </a:pPr>
            <a:r>
              <a:rPr lang="en-GB" altLang="zh-CN" sz="1800" dirty="0">
                <a:latin typeface="Calibri" panose="020F0502020204030204" pitchFamily="34" charset="0"/>
                <a:cs typeface="Calibri" panose="020F0502020204030204" pitchFamily="34" charset="0"/>
              </a:rPr>
              <a:t>Multi antenna transmission like </a:t>
            </a:r>
            <a:r>
              <a:rPr lang="en-GB" altLang="zh-CN" sz="1800" dirty="0" err="1">
                <a:latin typeface="Calibri" panose="020F0502020204030204" pitchFamily="34" charset="0"/>
                <a:cs typeface="Calibri" panose="020F0502020204030204" pitchFamily="34" charset="0"/>
              </a:rPr>
              <a:t>TxD</a:t>
            </a:r>
            <a:r>
              <a:rPr lang="en-GB" altLang="zh-CN" sz="1800" dirty="0">
                <a:latin typeface="Calibri" panose="020F0502020204030204" pitchFamily="34" charset="0"/>
                <a:cs typeface="Calibri" panose="020F0502020204030204" pitchFamily="34" charset="0"/>
              </a:rPr>
              <a:t> and one layer two port UL MIMO, transmit antenna switching, etc.</a:t>
            </a:r>
          </a:p>
          <a:p>
            <a:pPr marL="800100" lvl="2" indent="-342900">
              <a:spcBef>
                <a:spcPts val="1000"/>
              </a:spcBef>
              <a:buFontTx/>
              <a:buChar char="-"/>
            </a:pPr>
            <a:r>
              <a:rPr lang="en-US" altLang="zh-CN" sz="1800" dirty="0">
                <a:latin typeface="Calibri" panose="020F0502020204030204" pitchFamily="34" charset="0"/>
                <a:cs typeface="Calibri" panose="020F0502020204030204" pitchFamily="34" charset="0"/>
              </a:rPr>
              <a:t>Reverberation chamber which as an cost effective test method was not included in Rel-17 spec</a:t>
            </a:r>
          </a:p>
          <a:p>
            <a:pPr marL="0" lvl="1" indent="0">
              <a:spcBef>
                <a:spcPts val="1000"/>
              </a:spcBef>
              <a:buNone/>
            </a:pPr>
            <a:r>
              <a:rPr lang="en-GB" altLang="zh-CN" sz="2200" b="1" dirty="0">
                <a:latin typeface="Calibri" panose="020F0502020204030204" pitchFamily="34" charset="0"/>
                <a:cs typeface="Calibri" panose="020F0502020204030204" pitchFamily="34" charset="0"/>
              </a:rPr>
              <a:t>For the lefts of R17 and also some new important features can be further considered as part of new R18 WI after the completion of R17 WI.</a:t>
            </a:r>
          </a:p>
        </p:txBody>
      </p:sp>
    </p:spTree>
    <p:extLst>
      <p:ext uri="{BB962C8B-B14F-4D97-AF65-F5344CB8AC3E}">
        <p14:creationId xmlns:p14="http://schemas.microsoft.com/office/powerpoint/2010/main" val="112329251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94AA475-55B8-4F32-A2A5-617EB28408EF}"/>
              </a:ext>
            </a:extLst>
          </p:cNvPr>
          <p:cNvSpPr>
            <a:spLocks noGrp="1"/>
          </p:cNvSpPr>
          <p:nvPr>
            <p:ph type="title"/>
          </p:nvPr>
        </p:nvSpPr>
        <p:spPr/>
        <p:txBody>
          <a:bodyPr/>
          <a:lstStyle/>
          <a:p>
            <a:r>
              <a:rPr lang="en-US" altLang="zh-CN" b="1" dirty="0">
                <a:latin typeface="Calibri" panose="020F0502020204030204" pitchFamily="34" charset="0"/>
                <a:cs typeface="Calibri" panose="020F0502020204030204" pitchFamily="34" charset="0"/>
              </a:rPr>
              <a:t>Reverberation chamber</a:t>
            </a:r>
            <a:endParaRPr lang="zh-CN" altLang="en-US" b="1" dirty="0">
              <a:latin typeface="Calibri" panose="020F0502020204030204" pitchFamily="34" charset="0"/>
              <a:cs typeface="Calibri" panose="020F0502020204030204" pitchFamily="34" charset="0"/>
            </a:endParaRPr>
          </a:p>
        </p:txBody>
      </p:sp>
      <p:sp>
        <p:nvSpPr>
          <p:cNvPr id="3" name="内容占位符 2">
            <a:extLst>
              <a:ext uri="{FF2B5EF4-FFF2-40B4-BE49-F238E27FC236}">
                <a16:creationId xmlns:a16="http://schemas.microsoft.com/office/drawing/2014/main" id="{FEC0CD2D-2BBB-48EB-B30A-9DEACC3E090E}"/>
              </a:ext>
            </a:extLst>
          </p:cNvPr>
          <p:cNvSpPr>
            <a:spLocks noGrp="1"/>
          </p:cNvSpPr>
          <p:nvPr>
            <p:ph idx="1"/>
          </p:nvPr>
        </p:nvSpPr>
        <p:spPr>
          <a:xfrm>
            <a:off x="838200" y="1825624"/>
            <a:ext cx="10515600" cy="3072301"/>
          </a:xfrm>
        </p:spPr>
        <p:txBody>
          <a:bodyPr>
            <a:normAutofit fontScale="92500"/>
          </a:bodyPr>
          <a:lstStyle/>
          <a:p>
            <a:pPr marL="457200" lvl="1" indent="-457200">
              <a:lnSpc>
                <a:spcPct val="100000"/>
              </a:lnSpc>
              <a:spcBef>
                <a:spcPts val="600"/>
              </a:spcBef>
            </a:pPr>
            <a:r>
              <a:rPr lang="en-GB" altLang="zh-CN" sz="2800" dirty="0">
                <a:latin typeface="Calibri" panose="020F0502020204030204" pitchFamily="34" charset="0"/>
                <a:cs typeface="Calibri" panose="020F0502020204030204" pitchFamily="34" charset="0"/>
              </a:rPr>
              <a:t>Reverberation chamber is a fast and effective test method defined in 3GPP 3G/4G OTA specifications and has shown good alignment with anechoic chamber base method.</a:t>
            </a:r>
          </a:p>
          <a:p>
            <a:pPr marL="457200" lvl="1" indent="-457200">
              <a:lnSpc>
                <a:spcPct val="100000"/>
              </a:lnSpc>
              <a:spcBef>
                <a:spcPts val="600"/>
              </a:spcBef>
            </a:pPr>
            <a:r>
              <a:rPr lang="en-GB" altLang="zh-CN" sz="2800" dirty="0">
                <a:latin typeface="Calibri" panose="020F0502020204030204" pitchFamily="34" charset="0"/>
                <a:cs typeface="Calibri" panose="020F0502020204030204" pitchFamily="34" charset="0"/>
              </a:rPr>
              <a:t>In R17 NR TRP/TRS discussion, Reverberation chamber was preliminarily analysed but not included in the NR specification due to time restriction. </a:t>
            </a:r>
            <a:r>
              <a:rPr lang="en-US" altLang="zh-CN" sz="2800" dirty="0">
                <a:latin typeface="Calibri" panose="020F0502020204030204" pitchFamily="34" charset="0"/>
                <a:cs typeface="Calibri" panose="020F0502020204030204" pitchFamily="34" charset="0"/>
              </a:rPr>
              <a:t>It should be considered as one of the most important items in R18 to </a:t>
            </a:r>
            <a:r>
              <a:rPr lang="en-GB" altLang="zh-CN" sz="2800" dirty="0">
                <a:latin typeface="Calibri" panose="020F0502020204030204" pitchFamily="34" charset="0"/>
                <a:cs typeface="Calibri" panose="020F0502020204030204" pitchFamily="34" charset="0"/>
              </a:rPr>
              <a:t>well utilize existing test systems in industry.</a:t>
            </a:r>
          </a:p>
        </p:txBody>
      </p:sp>
    </p:spTree>
    <p:extLst>
      <p:ext uri="{BB962C8B-B14F-4D97-AF65-F5344CB8AC3E}">
        <p14:creationId xmlns:p14="http://schemas.microsoft.com/office/powerpoint/2010/main" val="216898961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94AA475-55B8-4F32-A2A5-617EB28408EF}"/>
              </a:ext>
            </a:extLst>
          </p:cNvPr>
          <p:cNvSpPr>
            <a:spLocks noGrp="1"/>
          </p:cNvSpPr>
          <p:nvPr>
            <p:ph type="title"/>
          </p:nvPr>
        </p:nvSpPr>
        <p:spPr/>
        <p:txBody>
          <a:bodyPr/>
          <a:lstStyle/>
          <a:p>
            <a:r>
              <a:rPr lang="en-US" altLang="zh-CN" b="1" dirty="0" err="1">
                <a:latin typeface="Calibri" panose="020F0502020204030204" pitchFamily="34" charset="0"/>
                <a:cs typeface="Calibri" panose="020F0502020204030204" pitchFamily="34" charset="0"/>
              </a:rPr>
              <a:t>RedCap</a:t>
            </a:r>
            <a:r>
              <a:rPr lang="en-US" altLang="zh-CN" b="1" dirty="0">
                <a:latin typeface="Calibri" panose="020F0502020204030204" pitchFamily="34" charset="0"/>
                <a:cs typeface="Calibri" panose="020F0502020204030204" pitchFamily="34" charset="0"/>
              </a:rPr>
              <a:t> UE and CA enhancement</a:t>
            </a:r>
            <a:endParaRPr lang="zh-CN" altLang="en-US" b="1" dirty="0">
              <a:latin typeface="Calibri" panose="020F0502020204030204" pitchFamily="34" charset="0"/>
              <a:cs typeface="Calibri" panose="020F0502020204030204" pitchFamily="34" charset="0"/>
            </a:endParaRPr>
          </a:p>
        </p:txBody>
      </p:sp>
      <p:sp>
        <p:nvSpPr>
          <p:cNvPr id="3" name="内容占位符 2">
            <a:extLst>
              <a:ext uri="{FF2B5EF4-FFF2-40B4-BE49-F238E27FC236}">
                <a16:creationId xmlns:a16="http://schemas.microsoft.com/office/drawing/2014/main" id="{FEC0CD2D-2BBB-48EB-B30A-9DEACC3E090E}"/>
              </a:ext>
            </a:extLst>
          </p:cNvPr>
          <p:cNvSpPr>
            <a:spLocks noGrp="1"/>
          </p:cNvSpPr>
          <p:nvPr>
            <p:ph idx="1"/>
          </p:nvPr>
        </p:nvSpPr>
        <p:spPr>
          <a:xfrm>
            <a:off x="838200" y="1825625"/>
            <a:ext cx="10515600" cy="4113448"/>
          </a:xfrm>
        </p:spPr>
        <p:txBody>
          <a:bodyPr>
            <a:normAutofit/>
          </a:bodyPr>
          <a:lstStyle/>
          <a:p>
            <a:pPr marL="457200" lvl="1" indent="-457200">
              <a:lnSpc>
                <a:spcPct val="100000"/>
              </a:lnSpc>
              <a:spcBef>
                <a:spcPts val="600"/>
              </a:spcBef>
            </a:pPr>
            <a:r>
              <a:rPr lang="en-US" altLang="zh-CN" sz="2800" dirty="0">
                <a:latin typeface="Calibri" panose="020F0502020204030204" pitchFamily="34" charset="0"/>
                <a:cs typeface="Calibri" panose="020F0502020204030204" pitchFamily="34" charset="0"/>
              </a:rPr>
              <a:t>Redcap as one of the important feature can be applied in many compact devices, like wearable devices. </a:t>
            </a:r>
          </a:p>
          <a:p>
            <a:pPr marL="914400" lvl="2" indent="-457200">
              <a:lnSpc>
                <a:spcPct val="100000"/>
              </a:lnSpc>
              <a:spcBef>
                <a:spcPts val="600"/>
              </a:spcBef>
            </a:pPr>
            <a:r>
              <a:rPr lang="en-US" altLang="zh-CN" sz="2400" dirty="0">
                <a:latin typeface="Calibri" panose="020F0502020204030204" pitchFamily="34" charset="0"/>
                <a:cs typeface="Calibri" panose="020F0502020204030204" pitchFamily="34" charset="0"/>
              </a:rPr>
              <a:t>OTA test methods to verify its antenna performance currently are not supported. Test configurations, suitable test phantoms need to be studied in NR to serve the upcoming Redcap UEs in R18 timeframe.</a:t>
            </a:r>
          </a:p>
          <a:p>
            <a:pPr marL="457200" lvl="1" indent="-457200">
              <a:lnSpc>
                <a:spcPct val="100000"/>
              </a:lnSpc>
              <a:spcBef>
                <a:spcPts val="600"/>
              </a:spcBef>
            </a:pPr>
            <a:r>
              <a:rPr lang="en-US" altLang="zh-CN" sz="2800" dirty="0">
                <a:latin typeface="Calibri" panose="020F0502020204030204" pitchFamily="34" charset="0"/>
                <a:cs typeface="Calibri" panose="020F0502020204030204" pitchFamily="34" charset="0"/>
              </a:rPr>
              <a:t>Commercial devices with CA are launched into the market. The new Rel-18 WI should cover the test method for UE with CA.</a:t>
            </a:r>
          </a:p>
          <a:p>
            <a:pPr marL="914400" lvl="2" indent="-457200">
              <a:lnSpc>
                <a:spcPct val="100000"/>
              </a:lnSpc>
              <a:spcBef>
                <a:spcPts val="600"/>
              </a:spcBef>
            </a:pPr>
            <a:r>
              <a:rPr lang="en-US" altLang="zh-CN" sz="2400" dirty="0">
                <a:latin typeface="Calibri" panose="020F0502020204030204" pitchFamily="34" charset="0"/>
                <a:cs typeface="Calibri" panose="020F0502020204030204" pitchFamily="34" charset="0"/>
              </a:rPr>
              <a:t>Test procedures and test system implementations need to be defined for inter-band CA scenario.</a:t>
            </a:r>
          </a:p>
        </p:txBody>
      </p:sp>
    </p:spTree>
    <p:extLst>
      <p:ext uri="{BB962C8B-B14F-4D97-AF65-F5344CB8AC3E}">
        <p14:creationId xmlns:p14="http://schemas.microsoft.com/office/powerpoint/2010/main" val="233223470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94AA475-55B8-4F32-A2A5-617EB28408EF}"/>
              </a:ext>
            </a:extLst>
          </p:cNvPr>
          <p:cNvSpPr>
            <a:spLocks noGrp="1"/>
          </p:cNvSpPr>
          <p:nvPr>
            <p:ph type="title"/>
          </p:nvPr>
        </p:nvSpPr>
        <p:spPr/>
        <p:txBody>
          <a:bodyPr/>
          <a:lstStyle/>
          <a:p>
            <a:r>
              <a:rPr lang="en-US" altLang="zh-CN" b="1" dirty="0" err="1">
                <a:latin typeface="Calibri" panose="020F0502020204030204" pitchFamily="34" charset="0"/>
                <a:cs typeface="Calibri" panose="020F0502020204030204" pitchFamily="34" charset="0"/>
              </a:rPr>
              <a:t>TxD</a:t>
            </a:r>
            <a:r>
              <a:rPr lang="en-US" altLang="zh-CN" b="1" dirty="0">
                <a:latin typeface="Calibri" panose="020F0502020204030204" pitchFamily="34" charset="0"/>
                <a:cs typeface="Calibri" panose="020F0502020204030204" pitchFamily="34" charset="0"/>
              </a:rPr>
              <a:t> and UL MIMO OTA</a:t>
            </a:r>
            <a:endParaRPr lang="zh-CN" altLang="en-US" b="1" dirty="0">
              <a:latin typeface="Calibri" panose="020F0502020204030204" pitchFamily="34" charset="0"/>
              <a:cs typeface="Calibri" panose="020F0502020204030204" pitchFamily="34" charset="0"/>
            </a:endParaRPr>
          </a:p>
        </p:txBody>
      </p:sp>
      <p:sp>
        <p:nvSpPr>
          <p:cNvPr id="3" name="内容占位符 2">
            <a:extLst>
              <a:ext uri="{FF2B5EF4-FFF2-40B4-BE49-F238E27FC236}">
                <a16:creationId xmlns:a16="http://schemas.microsoft.com/office/drawing/2014/main" id="{FEC0CD2D-2BBB-48EB-B30A-9DEACC3E090E}"/>
              </a:ext>
            </a:extLst>
          </p:cNvPr>
          <p:cNvSpPr>
            <a:spLocks noGrp="1"/>
          </p:cNvSpPr>
          <p:nvPr>
            <p:ph idx="1"/>
          </p:nvPr>
        </p:nvSpPr>
        <p:spPr>
          <a:xfrm>
            <a:off x="838200" y="1825625"/>
            <a:ext cx="10515600" cy="4113448"/>
          </a:xfrm>
        </p:spPr>
        <p:txBody>
          <a:bodyPr>
            <a:normAutofit fontScale="92500" lnSpcReduction="10000"/>
          </a:bodyPr>
          <a:lstStyle/>
          <a:p>
            <a:pPr marL="457200" lvl="1" indent="-457200">
              <a:lnSpc>
                <a:spcPct val="100000"/>
              </a:lnSpc>
              <a:spcBef>
                <a:spcPts val="600"/>
              </a:spcBef>
            </a:pPr>
            <a:r>
              <a:rPr lang="en-US" altLang="zh-CN" sz="2800" dirty="0">
                <a:latin typeface="Calibri" panose="020F0502020204030204" pitchFamily="34" charset="0"/>
                <a:cs typeface="Calibri" panose="020F0502020204030204" pitchFamily="34" charset="0"/>
              </a:rPr>
              <a:t>Multi antenna transmission is one of the important feature in boosting UL coverage and throughputs. And current UEs have widely support these features.</a:t>
            </a:r>
          </a:p>
          <a:p>
            <a:pPr marL="457200" lvl="1" indent="-457200">
              <a:lnSpc>
                <a:spcPct val="100000"/>
              </a:lnSpc>
              <a:spcBef>
                <a:spcPts val="600"/>
              </a:spcBef>
            </a:pPr>
            <a:r>
              <a:rPr lang="en-US" altLang="zh-CN" sz="2800" dirty="0">
                <a:latin typeface="Calibri" panose="020F0502020204030204" pitchFamily="34" charset="0"/>
                <a:cs typeface="Calibri" panose="020F0502020204030204" pitchFamily="34" charset="0"/>
              </a:rPr>
              <a:t>R17 TRP only consider UE with 1Tx in the TRP test, though </a:t>
            </a:r>
            <a:r>
              <a:rPr lang="en-US" altLang="zh-CN" sz="2800" dirty="0" err="1">
                <a:latin typeface="Calibri" panose="020F0502020204030204" pitchFamily="34" charset="0"/>
                <a:cs typeface="Calibri" panose="020F0502020204030204" pitchFamily="34" charset="0"/>
              </a:rPr>
              <a:t>TxD</a:t>
            </a:r>
            <a:r>
              <a:rPr lang="en-US" altLang="zh-CN" sz="2800" dirty="0">
                <a:latin typeface="Calibri" panose="020F0502020204030204" pitchFamily="34" charset="0"/>
                <a:cs typeface="Calibri" panose="020F0502020204030204" pitchFamily="34" charset="0"/>
              </a:rPr>
              <a:t> was one of the objective in the WID. </a:t>
            </a:r>
          </a:p>
          <a:p>
            <a:pPr marL="914400" lvl="2" indent="-457200">
              <a:lnSpc>
                <a:spcPct val="100000"/>
              </a:lnSpc>
              <a:spcBef>
                <a:spcPts val="600"/>
              </a:spcBef>
            </a:pPr>
            <a:r>
              <a:rPr lang="en-US" altLang="zh-CN" sz="2400" dirty="0" err="1">
                <a:latin typeface="Calibri" panose="020F0502020204030204" pitchFamily="34" charset="0"/>
                <a:cs typeface="Calibri" panose="020F0502020204030204" pitchFamily="34" charset="0"/>
              </a:rPr>
              <a:t>TxD</a:t>
            </a:r>
            <a:r>
              <a:rPr lang="en-US" altLang="zh-CN" sz="2400" dirty="0">
                <a:latin typeface="Calibri" panose="020F0502020204030204" pitchFamily="34" charset="0"/>
                <a:cs typeface="Calibri" panose="020F0502020204030204" pitchFamily="34" charset="0"/>
              </a:rPr>
              <a:t> was put on 2</a:t>
            </a:r>
            <a:r>
              <a:rPr lang="en-US" altLang="zh-CN" sz="2400" baseline="30000" dirty="0">
                <a:latin typeface="Calibri" panose="020F0502020204030204" pitchFamily="34" charset="0"/>
                <a:cs typeface="Calibri" panose="020F0502020204030204" pitchFamily="34" charset="0"/>
              </a:rPr>
              <a:t>nd</a:t>
            </a:r>
            <a:r>
              <a:rPr lang="en-US" altLang="zh-CN" sz="2400" dirty="0">
                <a:latin typeface="Calibri" panose="020F0502020204030204" pitchFamily="34" charset="0"/>
                <a:cs typeface="Calibri" panose="020F0502020204030204" pitchFamily="34" charset="0"/>
              </a:rPr>
              <a:t> priority due to core RF requirements were discussed in parallel in R17. Now </a:t>
            </a:r>
            <a:r>
              <a:rPr lang="en-US" altLang="zh-CN" sz="2400" dirty="0" err="1">
                <a:latin typeface="Calibri" panose="020F0502020204030204" pitchFamily="34" charset="0"/>
                <a:cs typeface="Calibri" panose="020F0502020204030204" pitchFamily="34" charset="0"/>
              </a:rPr>
              <a:t>TxD</a:t>
            </a:r>
            <a:r>
              <a:rPr lang="en-US" altLang="zh-CN" sz="2400" dirty="0">
                <a:latin typeface="Calibri" panose="020F0502020204030204" pitchFamily="34" charset="0"/>
                <a:cs typeface="Calibri" panose="020F0502020204030204" pitchFamily="34" charset="0"/>
              </a:rPr>
              <a:t> feature was specified in the RF specification, the OTA test discussion can be resumed in R18.</a:t>
            </a:r>
          </a:p>
          <a:p>
            <a:pPr marL="457200" lvl="1" indent="-457200">
              <a:lnSpc>
                <a:spcPct val="100000"/>
              </a:lnSpc>
              <a:spcBef>
                <a:spcPts val="600"/>
              </a:spcBef>
            </a:pPr>
            <a:r>
              <a:rPr lang="en-US" altLang="zh-CN" sz="2800" dirty="0">
                <a:latin typeface="Calibri" panose="020F0502020204030204" pitchFamily="34" charset="0"/>
                <a:cs typeface="Calibri" panose="020F0502020204030204" pitchFamily="34" charset="0"/>
              </a:rPr>
              <a:t>Similarly, single layer with 2 port UL MIMO which was considered as one of the basic transmission in the cell edge scenario during R17 TRP/TRS discussion can also be further studied in R18.</a:t>
            </a:r>
          </a:p>
        </p:txBody>
      </p:sp>
    </p:spTree>
    <p:extLst>
      <p:ext uri="{BB962C8B-B14F-4D97-AF65-F5344CB8AC3E}">
        <p14:creationId xmlns:p14="http://schemas.microsoft.com/office/powerpoint/2010/main" val="64994800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94AA475-55B8-4F32-A2A5-617EB28408EF}"/>
              </a:ext>
            </a:extLst>
          </p:cNvPr>
          <p:cNvSpPr>
            <a:spLocks noGrp="1"/>
          </p:cNvSpPr>
          <p:nvPr>
            <p:ph type="title"/>
          </p:nvPr>
        </p:nvSpPr>
        <p:spPr/>
        <p:txBody>
          <a:bodyPr/>
          <a:lstStyle/>
          <a:p>
            <a:r>
              <a:rPr lang="en-US" altLang="zh-CN" b="1" dirty="0">
                <a:latin typeface="Calibri" panose="020F0502020204030204" pitchFamily="34" charset="0"/>
                <a:cs typeface="Calibri" panose="020F0502020204030204" pitchFamily="34" charset="0"/>
              </a:rPr>
              <a:t>Conclusion</a:t>
            </a:r>
            <a:endParaRPr lang="zh-CN" altLang="en-US" b="1" dirty="0">
              <a:latin typeface="Calibri" panose="020F0502020204030204" pitchFamily="34" charset="0"/>
              <a:cs typeface="Calibri" panose="020F0502020204030204" pitchFamily="34" charset="0"/>
            </a:endParaRPr>
          </a:p>
        </p:txBody>
      </p:sp>
      <p:sp>
        <p:nvSpPr>
          <p:cNvPr id="3" name="内容占位符 2">
            <a:extLst>
              <a:ext uri="{FF2B5EF4-FFF2-40B4-BE49-F238E27FC236}">
                <a16:creationId xmlns:a16="http://schemas.microsoft.com/office/drawing/2014/main" id="{FEC0CD2D-2BBB-48EB-B30A-9DEACC3E090E}"/>
              </a:ext>
            </a:extLst>
          </p:cNvPr>
          <p:cNvSpPr>
            <a:spLocks noGrp="1"/>
          </p:cNvSpPr>
          <p:nvPr>
            <p:ph idx="1"/>
          </p:nvPr>
        </p:nvSpPr>
        <p:spPr>
          <a:xfrm>
            <a:off x="838200" y="1825625"/>
            <a:ext cx="10515600" cy="3778470"/>
          </a:xfrm>
        </p:spPr>
        <p:txBody>
          <a:bodyPr>
            <a:normAutofit fontScale="92500"/>
          </a:bodyPr>
          <a:lstStyle/>
          <a:p>
            <a:pPr marL="0" lvl="1" indent="0">
              <a:lnSpc>
                <a:spcPct val="100000"/>
              </a:lnSpc>
              <a:spcBef>
                <a:spcPts val="600"/>
              </a:spcBef>
              <a:buNone/>
            </a:pPr>
            <a:r>
              <a:rPr lang="en-US" altLang="zh-CN" sz="2800" dirty="0">
                <a:latin typeface="Calibri" panose="020F0502020204030204" pitchFamily="34" charset="0"/>
                <a:cs typeface="Calibri" panose="020F0502020204030204" pitchFamily="34" charset="0"/>
              </a:rPr>
              <a:t>Following items can be further studied in R18 as the R17 leftovers or new demands from industry:</a:t>
            </a:r>
          </a:p>
          <a:p>
            <a:pPr marL="457200" lvl="1" indent="-457200">
              <a:lnSpc>
                <a:spcPct val="100000"/>
              </a:lnSpc>
              <a:spcBef>
                <a:spcPts val="600"/>
              </a:spcBef>
            </a:pPr>
            <a:r>
              <a:rPr lang="en-US" altLang="zh-CN" sz="2800" dirty="0">
                <a:latin typeface="Calibri" panose="020F0502020204030204" pitchFamily="34" charset="0"/>
                <a:cs typeface="Calibri" panose="020F0502020204030204" pitchFamily="34" charset="0"/>
              </a:rPr>
              <a:t>Introduce reverberation chamber based method in NR</a:t>
            </a:r>
          </a:p>
          <a:p>
            <a:pPr marL="457200" lvl="1" indent="-457200">
              <a:lnSpc>
                <a:spcPct val="100000"/>
              </a:lnSpc>
              <a:spcBef>
                <a:spcPts val="600"/>
              </a:spcBef>
            </a:pPr>
            <a:r>
              <a:rPr lang="en-US" altLang="zh-CN" sz="2800" dirty="0">
                <a:latin typeface="Calibri" panose="020F0502020204030204" pitchFamily="34" charset="0"/>
                <a:cs typeface="Calibri" panose="020F0502020204030204" pitchFamily="34" charset="0"/>
              </a:rPr>
              <a:t>Specify test methods for </a:t>
            </a:r>
            <a:r>
              <a:rPr lang="en-US" altLang="zh-CN" sz="2800" dirty="0" err="1">
                <a:latin typeface="Calibri" panose="020F0502020204030204" pitchFamily="34" charset="0"/>
                <a:cs typeface="Calibri" panose="020F0502020204030204" pitchFamily="34" charset="0"/>
              </a:rPr>
              <a:t>RedCap</a:t>
            </a:r>
            <a:r>
              <a:rPr lang="en-US" altLang="zh-CN" sz="2800" dirty="0">
                <a:latin typeface="Calibri" panose="020F0502020204030204" pitchFamily="34" charset="0"/>
                <a:cs typeface="Calibri" panose="020F0502020204030204" pitchFamily="34" charset="0"/>
              </a:rPr>
              <a:t> UEs</a:t>
            </a:r>
          </a:p>
          <a:p>
            <a:pPr marL="457200" lvl="1" indent="-457200">
              <a:lnSpc>
                <a:spcPct val="100000"/>
              </a:lnSpc>
              <a:spcBef>
                <a:spcPts val="600"/>
              </a:spcBef>
            </a:pPr>
            <a:r>
              <a:rPr lang="en-US" altLang="zh-CN" sz="2800" dirty="0">
                <a:latin typeface="Calibri" panose="020F0502020204030204" pitchFamily="34" charset="0"/>
                <a:cs typeface="Calibri" panose="020F0502020204030204" pitchFamily="34" charset="0"/>
              </a:rPr>
              <a:t>Study TRP tests for UE with multi-antenna, e.g. </a:t>
            </a:r>
            <a:r>
              <a:rPr lang="en-US" altLang="zh-CN" sz="2800" dirty="0" err="1">
                <a:latin typeface="Calibri" panose="020F0502020204030204" pitchFamily="34" charset="0"/>
                <a:cs typeface="Calibri" panose="020F0502020204030204" pitchFamily="34" charset="0"/>
              </a:rPr>
              <a:t>TxD</a:t>
            </a:r>
            <a:r>
              <a:rPr lang="en-US" altLang="zh-CN" sz="2800" dirty="0">
                <a:latin typeface="Calibri" panose="020F0502020204030204" pitchFamily="34" charset="0"/>
                <a:cs typeface="Calibri" panose="020F0502020204030204" pitchFamily="34" charset="0"/>
              </a:rPr>
              <a:t> and/or UL MIMO</a:t>
            </a:r>
          </a:p>
          <a:p>
            <a:pPr marL="457200" lvl="1" indent="-457200">
              <a:lnSpc>
                <a:spcPct val="100000"/>
              </a:lnSpc>
              <a:spcBef>
                <a:spcPts val="600"/>
              </a:spcBef>
            </a:pPr>
            <a:r>
              <a:rPr lang="en-US" altLang="zh-CN" sz="2800" dirty="0">
                <a:latin typeface="Calibri" panose="020F0502020204030204" pitchFamily="34" charset="0"/>
                <a:cs typeface="Calibri" panose="020F0502020204030204" pitchFamily="34" charset="0"/>
              </a:rPr>
              <a:t>Study OTA tests for inter-band CA</a:t>
            </a:r>
          </a:p>
          <a:p>
            <a:pPr marL="457200" lvl="1" indent="-457200">
              <a:lnSpc>
                <a:spcPct val="100000"/>
              </a:lnSpc>
              <a:spcBef>
                <a:spcPts val="600"/>
              </a:spcBef>
            </a:pPr>
            <a:r>
              <a:rPr lang="en-US" altLang="zh-CN" sz="2800" dirty="0">
                <a:latin typeface="Calibri" panose="020F0502020204030204" pitchFamily="34" charset="0"/>
                <a:cs typeface="Calibri" panose="020F0502020204030204" pitchFamily="34" charset="0"/>
              </a:rPr>
              <a:t>New UE types like tablet or new NR bands can be considered based on operator requests</a:t>
            </a:r>
          </a:p>
        </p:txBody>
      </p:sp>
    </p:spTree>
    <p:extLst>
      <p:ext uri="{BB962C8B-B14F-4D97-AF65-F5344CB8AC3E}">
        <p14:creationId xmlns:p14="http://schemas.microsoft.com/office/powerpoint/2010/main" val="697385245"/>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6812</TotalTime>
  <Words>538</Words>
  <Application>Microsoft Office PowerPoint</Application>
  <PresentationFormat>宽屏</PresentationFormat>
  <Paragraphs>33</Paragraphs>
  <Slides>6</Slides>
  <Notes>0</Notes>
  <HiddenSlides>0</HiddenSlides>
  <MMClips>0</MMClips>
  <ScaleCrop>false</ScaleCrop>
  <HeadingPairs>
    <vt:vector size="6" baseType="variant">
      <vt:variant>
        <vt:lpstr>已用的字体</vt:lpstr>
      </vt:variant>
      <vt:variant>
        <vt:i4>4</vt:i4>
      </vt:variant>
      <vt:variant>
        <vt:lpstr>主题</vt:lpstr>
      </vt:variant>
      <vt:variant>
        <vt:i4>1</vt:i4>
      </vt:variant>
      <vt:variant>
        <vt:lpstr>幻灯片标题</vt:lpstr>
      </vt:variant>
      <vt:variant>
        <vt:i4>6</vt:i4>
      </vt:variant>
    </vt:vector>
  </HeadingPairs>
  <TitlesOfParts>
    <vt:vector size="11" baseType="lpstr">
      <vt:lpstr>等线</vt:lpstr>
      <vt:lpstr>等线 Light</vt:lpstr>
      <vt:lpstr>Arial</vt:lpstr>
      <vt:lpstr>Calibri</vt:lpstr>
      <vt:lpstr>Office 主题​​</vt:lpstr>
      <vt:lpstr>Motivation of  R18 TRP TRS enhancement</vt:lpstr>
      <vt:lpstr>Background</vt:lpstr>
      <vt:lpstr>Reverberation chamber</vt:lpstr>
      <vt:lpstr>RedCap UE and CA enhancement</vt:lpstr>
      <vt:lpstr>TxD and UL MIMO OTA</vt:lpstr>
      <vt:lpstr>Conclusion</vt:lpstr>
    </vt:vector>
  </TitlesOfParts>
  <Company>P R C</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3Tx contents</dc:title>
  <dc:creator>OPPO</dc:creator>
  <cp:lastModifiedBy>OPPO-JQ</cp:lastModifiedBy>
  <cp:revision>161</cp:revision>
  <dcterms:created xsi:type="dcterms:W3CDTF">2021-12-24T04:09:28Z</dcterms:created>
  <dcterms:modified xsi:type="dcterms:W3CDTF">2022-09-05T12:30:02Z</dcterms:modified>
</cp:coreProperties>
</file>