
<file path=[Content_Types].xml><?xml version="1.0" encoding="utf-8"?>
<Types xmlns="http://schemas.openxmlformats.org/package/2006/content-types">
  <Default Extension="png" ContentType="image/pn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595" r:id="rId2"/>
    <p:sldId id="640" r:id="rId3"/>
    <p:sldId id="641" r:id="rId4"/>
    <p:sldId id="648" r:id="rId5"/>
    <p:sldId id="647" r:id="rId6"/>
    <p:sldId id="617"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0074"/>
    <a:srgbClr val="7E025B"/>
    <a:srgbClr val="70AC2E"/>
    <a:srgbClr val="FF6700"/>
    <a:srgbClr val="E88134"/>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20" autoAdjust="0"/>
  </p:normalViewPr>
  <p:slideViewPr>
    <p:cSldViewPr snapToGrid="0">
      <p:cViewPr varScale="1">
        <p:scale>
          <a:sx n="69" d="100"/>
          <a:sy n="69" d="100"/>
        </p:scale>
        <p:origin x="524" y="4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20E202B6-9194-4A80-9703-C99DF06C52A5}"/>
    <pc:docChg chg="undo custSel modSld">
      <pc:chgData name="Shvodian, Bill" userId="24ddce14-b8f7-4f54-af74-631294b67ab0" providerId="ADAL" clId="{20E202B6-9194-4A80-9703-C99DF06C52A5}" dt="2021-08-31T16:49:35.280" v="183" actId="20577"/>
      <pc:docMkLst>
        <pc:docMk/>
      </pc:docMkLst>
      <pc:sldChg chg="modSp mod">
        <pc:chgData name="Shvodian, Bill" userId="24ddce14-b8f7-4f54-af74-631294b67ab0" providerId="ADAL" clId="{20E202B6-9194-4A80-9703-C99DF06C52A5}" dt="2021-08-31T16:49:35.280" v="183" actId="20577"/>
        <pc:sldMkLst>
          <pc:docMk/>
          <pc:sldMk cId="1819122060" sldId="595"/>
        </pc:sldMkLst>
        <pc:spChg chg="mod">
          <ac:chgData name="Shvodian, Bill" userId="24ddce14-b8f7-4f54-af74-631294b67ab0" providerId="ADAL" clId="{20E202B6-9194-4A80-9703-C99DF06C52A5}" dt="2021-08-31T16:49:35.280" v="183" actId="20577"/>
          <ac:spMkLst>
            <pc:docMk/>
            <pc:sldMk cId="1819122060" sldId="595"/>
            <ac:spMk id="3" creationId="{00000000-0000-0000-0000-000000000000}"/>
          </ac:spMkLst>
        </pc:spChg>
      </pc:sldChg>
      <pc:sldChg chg="modSp mod">
        <pc:chgData name="Shvodian, Bill" userId="24ddce14-b8f7-4f54-af74-631294b67ab0" providerId="ADAL" clId="{20E202B6-9194-4A80-9703-C99DF06C52A5}" dt="2021-08-31T16:44:27.436" v="157" actId="207"/>
        <pc:sldMkLst>
          <pc:docMk/>
          <pc:sldMk cId="2594428964" sldId="640"/>
        </pc:sldMkLst>
        <pc:spChg chg="mod">
          <ac:chgData name="Shvodian, Bill" userId="24ddce14-b8f7-4f54-af74-631294b67ab0" providerId="ADAL" clId="{20E202B6-9194-4A80-9703-C99DF06C52A5}" dt="2021-08-31T16:44:27.436" v="157" actId="207"/>
          <ac:spMkLst>
            <pc:docMk/>
            <pc:sldMk cId="2594428964" sldId="640"/>
            <ac:spMk id="3" creationId="{E98700F1-F359-4F17-8E87-0857FF8BC2CC}"/>
          </ac:spMkLst>
        </pc:spChg>
      </pc:sldChg>
      <pc:sldChg chg="modSp mod">
        <pc:chgData name="Shvodian, Bill" userId="24ddce14-b8f7-4f54-af74-631294b67ab0" providerId="ADAL" clId="{20E202B6-9194-4A80-9703-C99DF06C52A5}" dt="2021-08-31T16:45:02.074" v="158" actId="20577"/>
        <pc:sldMkLst>
          <pc:docMk/>
          <pc:sldMk cId="2805064898" sldId="641"/>
        </pc:sldMkLst>
        <pc:spChg chg="mod">
          <ac:chgData name="Shvodian, Bill" userId="24ddce14-b8f7-4f54-af74-631294b67ab0" providerId="ADAL" clId="{20E202B6-9194-4A80-9703-C99DF06C52A5}" dt="2021-08-31T16:45:02.074" v="158" actId="20577"/>
          <ac:spMkLst>
            <pc:docMk/>
            <pc:sldMk cId="2805064898" sldId="641"/>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9/5/2022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2022/9/5</a:t>
            </a:fld>
            <a:endParaRPr lang="zh-CN" altLang="en-US"/>
          </a:p>
        </p:txBody>
      </p:sp>
      <p:pic>
        <p:nvPicPr>
          <p:cNvPr id="11" name="图片 10">
            <a:extLst>
              <a:ext uri="{FF2B5EF4-FFF2-40B4-BE49-F238E27FC236}">
                <a16:creationId xmlns:a16="http://schemas.microsoft.com/office/drawing/2014/main" id="{668B479B-CEB8-4C8F-AEC5-BBD6D37388CF}"/>
              </a:ext>
            </a:extLst>
          </p:cNvPr>
          <p:cNvPicPr>
            <a:picLocks noChangeAspect="1"/>
          </p:cNvPicPr>
          <p:nvPr userDrawn="1"/>
        </p:nvPicPr>
        <p:blipFill>
          <a:blip r:embed="rId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a:extLst>
              <a:ext uri="{FF2B5EF4-FFF2-40B4-BE49-F238E27FC236}">
                <a16:creationId xmlns:a16="http://schemas.microsoft.com/office/drawing/2014/main" id="{C60C31C4-2604-440C-909F-497026ED8C96}"/>
              </a:ext>
            </a:extLst>
          </p:cNvPr>
          <p:cNvSpPr txBox="1">
            <a:spLocks/>
          </p:cNvSpPr>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dirty="0"/>
          </a:p>
        </p:txBody>
      </p:sp>
    </p:spTree>
    <p:extLst>
      <p:ext uri="{BB962C8B-B14F-4D97-AF65-F5344CB8AC3E}">
        <p14:creationId xmlns:p14="http://schemas.microsoft.com/office/powerpoint/2010/main" val="1346615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a:extLst>
              <a:ext uri="{FF2B5EF4-FFF2-40B4-BE49-F238E27FC236}">
                <a16:creationId xmlns:a16="http://schemas.microsoft.com/office/drawing/2014/main" id="{6C83D193-4582-48AB-9D3E-143C0429C48B}"/>
              </a:ext>
            </a:extLst>
          </p:cNvPr>
          <p:cNvSpPr txBox="1">
            <a:spLocks/>
          </p:cNvSpPr>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a:p>
        </p:txBody>
      </p:sp>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2022/9/5</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2022/9/5</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2022/9/5</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a:extLst>
              <a:ext uri="{FF2B5EF4-FFF2-40B4-BE49-F238E27FC236}">
                <a16:creationId xmlns:a16="http://schemas.microsoft.com/office/drawing/2014/main" id="{FACC168D-EEA7-4D55-9D9D-2F9938A4843C}"/>
              </a:ext>
            </a:extLst>
          </p:cNvPr>
          <p:cNvPicPr>
            <a:picLocks noChangeAspect="1"/>
          </p:cNvPicPr>
          <p:nvPr userDrawn="1"/>
        </p:nvPicPr>
        <p:blipFill>
          <a:blip r:embed="rId13"/>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wmf"/></Relationships>
</file>

<file path=ppt/slides/_rels/slide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52975" y="1896804"/>
            <a:ext cx="10813306" cy="957232"/>
          </a:xfrm>
        </p:spPr>
        <p:txBody>
          <a:bodyPr>
            <a:normAutofit fontScale="90000"/>
          </a:bodyPr>
          <a:lstStyle/>
          <a:p>
            <a:r>
              <a:rPr lang="en-US" altLang="zh-CN" sz="4800" dirty="0"/>
              <a:t>RAN level guidance required for sensing</a:t>
            </a:r>
            <a:endParaRPr lang="zh-CN" altLang="en-US" sz="4800" dirty="0"/>
          </a:p>
        </p:txBody>
      </p:sp>
      <p:sp>
        <p:nvSpPr>
          <p:cNvPr id="4" name="文本框 3">
            <a:extLst>
              <a:ext uri="{FF2B5EF4-FFF2-40B4-BE49-F238E27FC236}">
                <a16:creationId xmlns:a16="http://schemas.microsoft.com/office/drawing/2014/main" id="{A788B121-866E-4D1B-915D-42FD5C41608C}"/>
              </a:ext>
            </a:extLst>
          </p:cNvPr>
          <p:cNvSpPr txBox="1"/>
          <p:nvPr/>
        </p:nvSpPr>
        <p:spPr>
          <a:xfrm>
            <a:off x="187568" y="113213"/>
            <a:ext cx="11019693" cy="1200329"/>
          </a:xfrm>
          <a:prstGeom prst="rect">
            <a:avLst/>
          </a:prstGeom>
          <a:noFill/>
        </p:spPr>
        <p:txBody>
          <a:bodyPr wrap="square">
            <a:spAutoFit/>
          </a:bodyPr>
          <a:lstStyle/>
          <a:p>
            <a:pPr hangingPunct="1"/>
            <a:r>
              <a:rPr lang="en-GB" altLang="zh-CN" sz="2400" dirty="0">
                <a:solidFill>
                  <a:schemeClr val="tx1">
                    <a:lumMod val="75000"/>
                    <a:lumOff val="25000"/>
                  </a:schemeClr>
                </a:solidFill>
                <a:ea typeface="Arial Unicode MS" panose="020B0604020202020204" pitchFamily="34" charset="-122"/>
              </a:rPr>
              <a:t>3GPP TSG RAN</a:t>
            </a:r>
            <a:r>
              <a:rPr lang="en-US" altLang="zh-CN" sz="2400" dirty="0">
                <a:solidFill>
                  <a:schemeClr val="tx1">
                    <a:lumMod val="75000"/>
                    <a:lumOff val="25000"/>
                  </a:schemeClr>
                </a:solidFill>
                <a:ea typeface="Arial Unicode MS" panose="020B0604020202020204" pitchFamily="34" charset="-122"/>
              </a:rPr>
              <a:t>#97-e</a:t>
            </a:r>
            <a:r>
              <a:rPr lang="en-GB" altLang="zh-CN" sz="2400" dirty="0">
                <a:solidFill>
                  <a:schemeClr val="tx1">
                    <a:lumMod val="75000"/>
                    <a:lumOff val="25000"/>
                  </a:schemeClr>
                </a:solidFill>
                <a:ea typeface="Arial Unicode MS" panose="020B0604020202020204" pitchFamily="34" charset="-122"/>
              </a:rPr>
              <a:t>															</a:t>
            </a:r>
            <a:endParaRPr lang="en-US" altLang="zh-CN" sz="2400" dirty="0">
              <a:solidFill>
                <a:schemeClr val="tx1">
                  <a:lumMod val="75000"/>
                  <a:lumOff val="25000"/>
                </a:schemeClr>
              </a:solidFill>
              <a:ea typeface="Arial Unicode MS" panose="020B0604020202020204" pitchFamily="34" charset="-122"/>
            </a:endParaRPr>
          </a:p>
          <a:p>
            <a:pPr hangingPunct="1"/>
            <a:r>
              <a:rPr lang="en-US" altLang="zh-CN" sz="2400" dirty="0">
                <a:solidFill>
                  <a:schemeClr val="tx1">
                    <a:lumMod val="75000"/>
                    <a:lumOff val="25000"/>
                  </a:schemeClr>
                </a:solidFill>
                <a:ea typeface="Arial Unicode MS" panose="020B0604020202020204" pitchFamily="34" charset="-122"/>
              </a:rPr>
              <a:t>Electronic Meeting, 12</a:t>
            </a:r>
            <a:r>
              <a:rPr lang="en-US" altLang="zh-CN" sz="2400" baseline="30000" dirty="0">
                <a:solidFill>
                  <a:schemeClr val="tx1">
                    <a:lumMod val="75000"/>
                    <a:lumOff val="25000"/>
                  </a:schemeClr>
                </a:solidFill>
                <a:ea typeface="Arial Unicode MS" panose="020B0604020202020204" pitchFamily="34" charset="-122"/>
              </a:rPr>
              <a:t>th</a:t>
            </a:r>
            <a:r>
              <a:rPr lang="en-US" altLang="zh-CN" sz="2400" dirty="0">
                <a:solidFill>
                  <a:schemeClr val="tx1">
                    <a:lumMod val="75000"/>
                    <a:lumOff val="25000"/>
                  </a:schemeClr>
                </a:solidFill>
                <a:ea typeface="Arial Unicode MS" panose="020B0604020202020204" pitchFamily="34" charset="-122"/>
              </a:rPr>
              <a:t> – 16</a:t>
            </a:r>
            <a:r>
              <a:rPr lang="en-US" altLang="zh-CN" sz="2400" baseline="30000" dirty="0">
                <a:solidFill>
                  <a:schemeClr val="tx1">
                    <a:lumMod val="75000"/>
                    <a:lumOff val="25000"/>
                  </a:schemeClr>
                </a:solidFill>
                <a:ea typeface="Arial Unicode MS" panose="020B0604020202020204" pitchFamily="34" charset="-122"/>
              </a:rPr>
              <a:t>th</a:t>
            </a:r>
            <a:r>
              <a:rPr lang="en-US" altLang="zh-CN" sz="2400" dirty="0">
                <a:solidFill>
                  <a:schemeClr val="tx1">
                    <a:lumMod val="75000"/>
                    <a:lumOff val="25000"/>
                  </a:schemeClr>
                </a:solidFill>
                <a:ea typeface="Arial Unicode MS" panose="020B0604020202020204" pitchFamily="34" charset="-122"/>
              </a:rPr>
              <a:t> September, 2022</a:t>
            </a:r>
            <a:endParaRPr lang="zh-CN" altLang="en-US" sz="2400" dirty="0">
              <a:solidFill>
                <a:schemeClr val="tx1">
                  <a:lumMod val="75000"/>
                  <a:lumOff val="25000"/>
                </a:schemeClr>
              </a:solidFill>
              <a:ea typeface="Arial Unicode MS" panose="020B0604020202020204" pitchFamily="34" charset="-122"/>
            </a:endParaRPr>
          </a:p>
        </p:txBody>
      </p:sp>
      <p:sp>
        <p:nvSpPr>
          <p:cNvPr id="6" name="文本框 5">
            <a:extLst>
              <a:ext uri="{FF2B5EF4-FFF2-40B4-BE49-F238E27FC236}">
                <a16:creationId xmlns:a16="http://schemas.microsoft.com/office/drawing/2014/main" id="{507F31BB-0D13-44CE-A80F-356286B1FCCB}"/>
              </a:ext>
            </a:extLst>
          </p:cNvPr>
          <p:cNvSpPr txBox="1"/>
          <p:nvPr/>
        </p:nvSpPr>
        <p:spPr>
          <a:xfrm>
            <a:off x="9293290" y="113213"/>
            <a:ext cx="1913971" cy="461665"/>
          </a:xfrm>
          <a:prstGeom prst="rect">
            <a:avLst/>
          </a:prstGeom>
          <a:noFill/>
        </p:spPr>
        <p:txBody>
          <a:bodyPr wrap="square">
            <a:spAutoFit/>
          </a:bodyPr>
          <a:lstStyle/>
          <a:p>
            <a:r>
              <a:rPr lang="en-US" sz="2400" dirty="0">
                <a:solidFill>
                  <a:schemeClr val="tx1">
                    <a:lumMod val="75000"/>
                    <a:lumOff val="25000"/>
                  </a:schemeClr>
                </a:solidFill>
                <a:ea typeface="Arial Unicode MS" panose="020B0604020202020204" pitchFamily="34" charset="-122"/>
              </a:rPr>
              <a:t>RP-221942</a:t>
            </a:r>
            <a:endParaRPr lang="zh-CN" altLang="en-US" sz="2400" dirty="0">
              <a:solidFill>
                <a:schemeClr val="tx1">
                  <a:lumMod val="75000"/>
                  <a:lumOff val="25000"/>
                </a:schemeClr>
              </a:solidFill>
              <a:ea typeface="Arial Unicode MS" panose="020B0604020202020204" pitchFamily="34" charset="-122"/>
            </a:endParaRPr>
          </a:p>
        </p:txBody>
      </p:sp>
      <p:sp>
        <p:nvSpPr>
          <p:cNvPr id="3" name="文本框 2"/>
          <p:cNvSpPr txBox="1"/>
          <p:nvPr/>
        </p:nvSpPr>
        <p:spPr>
          <a:xfrm>
            <a:off x="1270489" y="3852796"/>
            <a:ext cx="9378278" cy="584775"/>
          </a:xfrm>
          <a:prstGeom prst="rect">
            <a:avLst/>
          </a:prstGeom>
          <a:noFill/>
        </p:spPr>
        <p:txBody>
          <a:bodyPr wrap="square" rtlCol="0">
            <a:spAutoFit/>
          </a:bodyPr>
          <a:lstStyle/>
          <a:p>
            <a:pPr algn="ctr"/>
            <a:r>
              <a:rPr lang="en-US" altLang="zh-CN" sz="3200" dirty="0"/>
              <a:t>Xiaomi</a:t>
            </a:r>
            <a:endParaRPr lang="zh-CN" altLang="en-US" sz="3200" dirty="0"/>
          </a:p>
        </p:txBody>
      </p:sp>
    </p:spTree>
    <p:extLst>
      <p:ext uri="{BB962C8B-B14F-4D97-AF65-F5344CB8AC3E}">
        <p14:creationId xmlns:p14="http://schemas.microsoft.com/office/powerpoint/2010/main" val="18191220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99753" y="0"/>
            <a:ext cx="11055927" cy="811851"/>
          </a:xfrm>
        </p:spPr>
        <p:txBody>
          <a:bodyPr>
            <a:noAutofit/>
          </a:bodyPr>
          <a:lstStyle/>
          <a:p>
            <a:r>
              <a:rPr lang="en-US" altLang="zh-CN" sz="2800" dirty="0"/>
              <a:t>Difficulties found in SA1 sensing SI</a:t>
            </a:r>
            <a:endParaRPr lang="zh-CN" altLang="en-US" sz="2800" dirty="0"/>
          </a:p>
        </p:txBody>
      </p:sp>
      <p:sp>
        <p:nvSpPr>
          <p:cNvPr id="8" name="Rectangle 7">
            <a:extLst>
              <a:ext uri="{FF2B5EF4-FFF2-40B4-BE49-F238E27FC236}">
                <a16:creationId xmlns:a16="http://schemas.microsoft.com/office/drawing/2014/main" id="{E3912BA8-0D23-4697-A2C2-119CFC3C640D}"/>
              </a:ext>
            </a:extLst>
          </p:cNvPr>
          <p:cNvSpPr/>
          <p:nvPr/>
        </p:nvSpPr>
        <p:spPr>
          <a:xfrm>
            <a:off x="295835" y="5937966"/>
            <a:ext cx="11473703" cy="923330"/>
          </a:xfrm>
          <a:prstGeom prst="rect">
            <a:avLst/>
          </a:prstGeom>
        </p:spPr>
        <p:txBody>
          <a:bodyPr wrap="square">
            <a:spAutoFit/>
          </a:bodyPr>
          <a:lstStyle/>
          <a:p>
            <a:r>
              <a:rPr lang="en-GB" b="1" dirty="0">
                <a:latin typeface="Times New Roman" panose="02020603050405020304" pitchFamily="18" charset="0"/>
                <a:ea typeface="SimSun" panose="02010600030101010101" pitchFamily="2" charset="-122"/>
              </a:rPr>
              <a:t>Observation 1: The use cases/requirements applicable for different sensing solutions are different. However it is difficult for SA1 to evaluate which sensing solution is feasible for which use case. Some coordination between RAN and SA1 is needed.</a:t>
            </a:r>
          </a:p>
        </p:txBody>
      </p:sp>
      <p:sp>
        <p:nvSpPr>
          <p:cNvPr id="3" name="Rectangle 2">
            <a:extLst>
              <a:ext uri="{FF2B5EF4-FFF2-40B4-BE49-F238E27FC236}">
                <a16:creationId xmlns:a16="http://schemas.microsoft.com/office/drawing/2014/main" id="{4C050F42-0143-4418-9C64-D7568BEC8C7C}"/>
              </a:ext>
            </a:extLst>
          </p:cNvPr>
          <p:cNvSpPr/>
          <p:nvPr/>
        </p:nvSpPr>
        <p:spPr>
          <a:xfrm>
            <a:off x="295835" y="1005423"/>
            <a:ext cx="6096000" cy="4685898"/>
          </a:xfrm>
          <a:prstGeom prst="rect">
            <a:avLst/>
          </a:prstGeom>
        </p:spPr>
        <p:txBody>
          <a:bodyPr wrap="square">
            <a:spAutoFit/>
          </a:bodyPr>
          <a:lstStyle/>
          <a:p>
            <a:pPr hangingPunct="0">
              <a:spcAft>
                <a:spcPts val="900"/>
              </a:spcAft>
            </a:pPr>
            <a:r>
              <a:rPr lang="en-GB" dirty="0">
                <a:latin typeface="Times New Roman" panose="02020603050405020304" pitchFamily="18" charset="0"/>
                <a:ea typeface="DengXian" panose="02010600030101010101" pitchFamily="2" charset="-122"/>
              </a:rPr>
              <a:t>The following sensing options have been discussed in SA1:</a:t>
            </a: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r>
              <a:rPr lang="en-US" dirty="0">
                <a:latin typeface="Times New Roman" panose="02020603050405020304" pitchFamily="18" charset="0"/>
                <a:ea typeface="DengXian" panose="02010600030101010101" pitchFamily="2" charset="-122"/>
              </a:rPr>
              <a:t>Sensing </a:t>
            </a:r>
            <a:r>
              <a:rPr lang="en-GB" dirty="0">
                <a:latin typeface="Times New Roman" panose="02020603050405020304" pitchFamily="18" charset="0"/>
                <a:ea typeface="DengXian" panose="02010600030101010101" pitchFamily="2" charset="-122"/>
              </a:rPr>
              <a:t>option</a:t>
            </a:r>
            <a:r>
              <a:rPr lang="en-US" dirty="0">
                <a:latin typeface="Times New Roman" panose="02020603050405020304" pitchFamily="18" charset="0"/>
                <a:ea typeface="DengXian" panose="02010600030101010101" pitchFamily="2" charset="-122"/>
              </a:rPr>
              <a:t> 1: </a:t>
            </a:r>
            <a:r>
              <a:rPr lang="en-GB" dirty="0">
                <a:latin typeface="Times New Roman" panose="02020603050405020304" pitchFamily="18" charset="0"/>
                <a:ea typeface="DengXian" panose="02010600030101010101" pitchFamily="2" charset="-122"/>
              </a:rPr>
              <a:t>UE acting as both transmitter and </a:t>
            </a:r>
            <a:r>
              <a:rPr lang="en-GB" dirty="0" smtClean="0">
                <a:latin typeface="Times New Roman" panose="02020603050405020304" pitchFamily="18" charset="0"/>
                <a:ea typeface="DengXian" panose="02010600030101010101" pitchFamily="2" charset="-122"/>
              </a:rPr>
              <a:t>receiver</a:t>
            </a:r>
            <a:endParaRPr lang="en-GB"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r>
              <a:rPr lang="en-US" dirty="0">
                <a:latin typeface="Times New Roman" panose="02020603050405020304" pitchFamily="18" charset="0"/>
                <a:ea typeface="DengXian" panose="02010600030101010101" pitchFamily="2" charset="-122"/>
              </a:rPr>
              <a:t>Sensing </a:t>
            </a:r>
            <a:r>
              <a:rPr lang="en-GB" dirty="0">
                <a:latin typeface="Times New Roman" panose="02020603050405020304" pitchFamily="18" charset="0"/>
                <a:ea typeface="DengXian" panose="02010600030101010101" pitchFamily="2" charset="-122"/>
              </a:rPr>
              <a:t>option</a:t>
            </a:r>
            <a:r>
              <a:rPr lang="en-US" dirty="0">
                <a:latin typeface="Times New Roman" panose="02020603050405020304" pitchFamily="18" charset="0"/>
                <a:ea typeface="DengXian" panose="02010600030101010101" pitchFamily="2" charset="-122"/>
              </a:rPr>
              <a:t> 2: </a:t>
            </a:r>
            <a:r>
              <a:rPr lang="en-GB" dirty="0" err="1">
                <a:latin typeface="Times New Roman" panose="02020603050405020304" pitchFamily="18" charset="0"/>
                <a:ea typeface="DengXian" panose="02010600030101010101" pitchFamily="2" charset="-122"/>
              </a:rPr>
              <a:t>gNB</a:t>
            </a:r>
            <a:r>
              <a:rPr lang="en-GB" dirty="0">
                <a:latin typeface="Times New Roman" panose="02020603050405020304" pitchFamily="18" charset="0"/>
                <a:ea typeface="DengXian" panose="02010600030101010101" pitchFamily="2" charset="-122"/>
              </a:rPr>
              <a:t> acting as both transmitter and receiver</a:t>
            </a: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r>
              <a:rPr lang="en-US" dirty="0">
                <a:latin typeface="Times New Roman" panose="02020603050405020304" pitchFamily="18" charset="0"/>
                <a:ea typeface="DengXian" panose="02010600030101010101" pitchFamily="2" charset="-122"/>
              </a:rPr>
              <a:t>Sensing </a:t>
            </a:r>
            <a:r>
              <a:rPr lang="en-GB" dirty="0">
                <a:latin typeface="Times New Roman" panose="02020603050405020304" pitchFamily="18" charset="0"/>
                <a:ea typeface="DengXian" panose="02010600030101010101" pitchFamily="2" charset="-122"/>
              </a:rPr>
              <a:t>option</a:t>
            </a:r>
            <a:r>
              <a:rPr lang="en-US" dirty="0">
                <a:latin typeface="Times New Roman" panose="02020603050405020304" pitchFamily="18" charset="0"/>
                <a:ea typeface="DengXian" panose="02010600030101010101" pitchFamily="2" charset="-122"/>
              </a:rPr>
              <a:t> 3: UE as </a:t>
            </a:r>
            <a:r>
              <a:rPr lang="en-US" dirty="0" smtClean="0">
                <a:latin typeface="Times New Roman" panose="02020603050405020304" pitchFamily="18" charset="0"/>
                <a:ea typeface="DengXian" panose="02010600030101010101" pitchFamily="2" charset="-122"/>
              </a:rPr>
              <a:t>transmitter</a:t>
            </a:r>
            <a:r>
              <a:rPr lang="en-US" dirty="0">
                <a:latin typeface="Times New Roman" panose="02020603050405020304" pitchFamily="18" charset="0"/>
                <a:ea typeface="DengXian" panose="02010600030101010101" pitchFamily="2" charset="-122"/>
              </a:rPr>
              <a:t>, gNB as </a:t>
            </a:r>
            <a:r>
              <a:rPr lang="en-US" dirty="0" smtClean="0">
                <a:latin typeface="Times New Roman" panose="02020603050405020304" pitchFamily="18" charset="0"/>
                <a:ea typeface="DengXian" panose="02010600030101010101" pitchFamily="2" charset="-122"/>
              </a:rPr>
              <a:t>receiver</a:t>
            </a: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p:txBody>
      </p:sp>
      <p:pic>
        <p:nvPicPr>
          <p:cNvPr id="6" name="Picture 5">
            <a:extLst>
              <a:ext uri="{FF2B5EF4-FFF2-40B4-BE49-F238E27FC236}">
                <a16:creationId xmlns:a16="http://schemas.microsoft.com/office/drawing/2014/main" id="{5F28A2C5-BFD7-4908-B62C-8FDD1B849DDE}"/>
              </a:ext>
            </a:extLst>
          </p:cNvPr>
          <p:cNvPicPr>
            <a:picLocks noChangeAspect="1"/>
          </p:cNvPicPr>
          <p:nvPr/>
        </p:nvPicPr>
        <p:blipFill>
          <a:blip r:embed="rId2"/>
          <a:stretch>
            <a:fillRect/>
          </a:stretch>
        </p:blipFill>
        <p:spPr>
          <a:xfrm>
            <a:off x="2347408" y="1800562"/>
            <a:ext cx="1313745" cy="969532"/>
          </a:xfrm>
          <a:prstGeom prst="rect">
            <a:avLst/>
          </a:prstGeom>
        </p:spPr>
      </p:pic>
      <p:pic>
        <p:nvPicPr>
          <p:cNvPr id="7" name="Picture 6">
            <a:extLst>
              <a:ext uri="{FF2B5EF4-FFF2-40B4-BE49-F238E27FC236}">
                <a16:creationId xmlns:a16="http://schemas.microsoft.com/office/drawing/2014/main" id="{E472D2AE-420A-45B5-A924-D4B120FA1340}"/>
              </a:ext>
            </a:extLst>
          </p:cNvPr>
          <p:cNvPicPr>
            <a:picLocks noChangeAspect="1"/>
          </p:cNvPicPr>
          <p:nvPr/>
        </p:nvPicPr>
        <p:blipFill>
          <a:blip r:embed="rId3"/>
          <a:stretch>
            <a:fillRect/>
          </a:stretch>
        </p:blipFill>
        <p:spPr>
          <a:xfrm>
            <a:off x="2489773" y="3496290"/>
            <a:ext cx="1171380" cy="843254"/>
          </a:xfrm>
          <a:prstGeom prst="rect">
            <a:avLst/>
          </a:prstGeom>
        </p:spPr>
      </p:pic>
      <p:sp>
        <p:nvSpPr>
          <p:cNvPr id="11" name="Rectangle 10">
            <a:extLst>
              <a:ext uri="{FF2B5EF4-FFF2-40B4-BE49-F238E27FC236}">
                <a16:creationId xmlns:a16="http://schemas.microsoft.com/office/drawing/2014/main" id="{649D2B54-D45C-4C43-BF44-43A3364B585E}"/>
              </a:ext>
            </a:extLst>
          </p:cNvPr>
          <p:cNvSpPr/>
          <p:nvPr/>
        </p:nvSpPr>
        <p:spPr>
          <a:xfrm>
            <a:off x="6199094" y="1370292"/>
            <a:ext cx="6096000" cy="3508653"/>
          </a:xfrm>
          <a:prstGeom prst="rect">
            <a:avLst/>
          </a:prstGeom>
        </p:spPr>
        <p:txBody>
          <a:bodyPr>
            <a:spAutoFit/>
          </a:bodyPr>
          <a:lstStyle/>
          <a:p>
            <a:pPr marL="360680" marR="0" indent="-180340" hangingPunct="0">
              <a:spcBef>
                <a:spcPts val="0"/>
              </a:spcBef>
              <a:spcAft>
                <a:spcPts val="900"/>
              </a:spcAft>
            </a:pPr>
            <a:r>
              <a:rPr lang="en-US" dirty="0">
                <a:latin typeface="Times New Roman" panose="02020603050405020304" pitchFamily="18" charset="0"/>
                <a:ea typeface="DengXian" panose="02010600030101010101" pitchFamily="2" charset="-122"/>
              </a:rPr>
              <a:t>Sensing </a:t>
            </a:r>
            <a:r>
              <a:rPr lang="en-GB" dirty="0">
                <a:latin typeface="Times New Roman" panose="02020603050405020304" pitchFamily="18" charset="0"/>
                <a:ea typeface="DengXian" panose="02010600030101010101" pitchFamily="2" charset="-122"/>
              </a:rPr>
              <a:t>option</a:t>
            </a:r>
            <a:r>
              <a:rPr lang="en-US" dirty="0">
                <a:latin typeface="Times New Roman" panose="02020603050405020304" pitchFamily="18" charset="0"/>
                <a:ea typeface="DengXian" panose="02010600030101010101" pitchFamily="2" charset="-122"/>
              </a:rPr>
              <a:t> 4: UE as </a:t>
            </a:r>
            <a:r>
              <a:rPr lang="en-US" dirty="0" smtClean="0">
                <a:latin typeface="Times New Roman" panose="02020603050405020304" pitchFamily="18" charset="0"/>
                <a:ea typeface="DengXian" panose="02010600030101010101" pitchFamily="2" charset="-122"/>
              </a:rPr>
              <a:t>transmitter</a:t>
            </a:r>
            <a:r>
              <a:rPr lang="en-US" dirty="0">
                <a:latin typeface="Times New Roman" panose="02020603050405020304" pitchFamily="18" charset="0"/>
                <a:ea typeface="DengXian" panose="02010600030101010101" pitchFamily="2" charset="-122"/>
              </a:rPr>
              <a:t>, other UE as </a:t>
            </a:r>
            <a:r>
              <a:rPr lang="en-US" dirty="0" smtClean="0">
                <a:latin typeface="Times New Roman" panose="02020603050405020304" pitchFamily="18" charset="0"/>
                <a:ea typeface="DengXian" panose="02010600030101010101" pitchFamily="2" charset="-122"/>
              </a:rPr>
              <a:t>receiver</a:t>
            </a: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r>
              <a:rPr lang="en-US" dirty="0">
                <a:latin typeface="Times New Roman" panose="02020603050405020304" pitchFamily="18" charset="0"/>
                <a:ea typeface="DengXian" panose="02010600030101010101" pitchFamily="2" charset="-122"/>
              </a:rPr>
              <a:t>Sensing </a:t>
            </a:r>
            <a:r>
              <a:rPr lang="en-GB" dirty="0">
                <a:latin typeface="Times New Roman" panose="02020603050405020304" pitchFamily="18" charset="0"/>
                <a:ea typeface="DengXian" panose="02010600030101010101" pitchFamily="2" charset="-122"/>
              </a:rPr>
              <a:t>option</a:t>
            </a:r>
            <a:r>
              <a:rPr lang="en-US" dirty="0">
                <a:latin typeface="Times New Roman" panose="02020603050405020304" pitchFamily="18" charset="0"/>
                <a:ea typeface="DengXian" panose="02010600030101010101" pitchFamily="2" charset="-122"/>
              </a:rPr>
              <a:t> 5: </a:t>
            </a:r>
            <a:r>
              <a:rPr lang="en-GB" dirty="0">
                <a:latin typeface="Times New Roman" panose="02020603050405020304" pitchFamily="18" charset="0"/>
                <a:ea typeface="DengXian" panose="02010600030101010101" pitchFamily="2" charset="-122"/>
              </a:rPr>
              <a:t>gNB as </a:t>
            </a:r>
            <a:r>
              <a:rPr lang="en-GB" dirty="0" smtClean="0">
                <a:latin typeface="Times New Roman" panose="02020603050405020304" pitchFamily="18" charset="0"/>
                <a:ea typeface="DengXian" panose="02010600030101010101" pitchFamily="2" charset="-122"/>
              </a:rPr>
              <a:t>transmitter</a:t>
            </a:r>
            <a:r>
              <a:rPr lang="en-GB" dirty="0">
                <a:latin typeface="Times New Roman" panose="02020603050405020304" pitchFamily="18" charset="0"/>
                <a:ea typeface="DengXian" panose="02010600030101010101" pitchFamily="2" charset="-122"/>
              </a:rPr>
              <a:t>, UE as </a:t>
            </a:r>
            <a:r>
              <a:rPr lang="en-GB" dirty="0" smtClean="0">
                <a:latin typeface="Times New Roman" panose="02020603050405020304" pitchFamily="18" charset="0"/>
                <a:ea typeface="DengXian" panose="02010600030101010101" pitchFamily="2" charset="-122"/>
              </a:rPr>
              <a:t>receiver</a:t>
            </a:r>
            <a:endParaRPr lang="en-GB"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endParaRPr lang="en-US" dirty="0">
              <a:latin typeface="Times New Roman" panose="02020603050405020304" pitchFamily="18" charset="0"/>
              <a:ea typeface="DengXian" panose="02010600030101010101" pitchFamily="2" charset="-122"/>
            </a:endParaRPr>
          </a:p>
          <a:p>
            <a:pPr marL="360680" marR="0" indent="-180340" hangingPunct="0">
              <a:spcBef>
                <a:spcPts val="0"/>
              </a:spcBef>
              <a:spcAft>
                <a:spcPts val="900"/>
              </a:spcAft>
            </a:pPr>
            <a:r>
              <a:rPr lang="en-US" dirty="0">
                <a:latin typeface="Times New Roman" panose="02020603050405020304" pitchFamily="18" charset="0"/>
                <a:ea typeface="DengXian" panose="02010600030101010101" pitchFamily="2" charset="-122"/>
              </a:rPr>
              <a:t>Sensing </a:t>
            </a:r>
            <a:r>
              <a:rPr lang="en-GB" dirty="0">
                <a:latin typeface="Times New Roman" panose="02020603050405020304" pitchFamily="18" charset="0"/>
                <a:ea typeface="DengXian" panose="02010600030101010101" pitchFamily="2" charset="-122"/>
              </a:rPr>
              <a:t>option</a:t>
            </a:r>
            <a:r>
              <a:rPr lang="en-US" dirty="0">
                <a:latin typeface="Times New Roman" panose="02020603050405020304" pitchFamily="18" charset="0"/>
                <a:ea typeface="DengXian" panose="02010600030101010101" pitchFamily="2" charset="-122"/>
              </a:rPr>
              <a:t> 6: </a:t>
            </a:r>
            <a:r>
              <a:rPr lang="en-GB" dirty="0" err="1">
                <a:latin typeface="Times New Roman" panose="02020603050405020304" pitchFamily="18" charset="0"/>
                <a:ea typeface="DengXian" panose="02010600030101010101" pitchFamily="2" charset="-122"/>
              </a:rPr>
              <a:t>gNB</a:t>
            </a:r>
            <a:r>
              <a:rPr lang="en-US" dirty="0">
                <a:latin typeface="Times New Roman" panose="02020603050405020304" pitchFamily="18" charset="0"/>
                <a:ea typeface="DengXian" panose="02010600030101010101" pitchFamily="2" charset="-122"/>
              </a:rPr>
              <a:t> as </a:t>
            </a:r>
            <a:r>
              <a:rPr lang="en-US" dirty="0" smtClean="0">
                <a:latin typeface="Times New Roman" panose="02020603050405020304" pitchFamily="18" charset="0"/>
                <a:ea typeface="DengXian" panose="02010600030101010101" pitchFamily="2" charset="-122"/>
              </a:rPr>
              <a:t>transmitter</a:t>
            </a:r>
            <a:r>
              <a:rPr lang="en-US" dirty="0">
                <a:latin typeface="Times New Roman" panose="02020603050405020304" pitchFamily="18" charset="0"/>
                <a:ea typeface="DengXian" panose="02010600030101010101" pitchFamily="2" charset="-122"/>
              </a:rPr>
              <a:t>, other </a:t>
            </a:r>
            <a:r>
              <a:rPr lang="en-GB" dirty="0" err="1">
                <a:latin typeface="Times New Roman" panose="02020603050405020304" pitchFamily="18" charset="0"/>
                <a:ea typeface="DengXian" panose="02010600030101010101" pitchFamily="2" charset="-122"/>
              </a:rPr>
              <a:t>gNB</a:t>
            </a:r>
            <a:r>
              <a:rPr lang="en-US" dirty="0">
                <a:latin typeface="Times New Roman" panose="02020603050405020304" pitchFamily="18" charset="0"/>
                <a:ea typeface="DengXian" panose="02010600030101010101" pitchFamily="2" charset="-122"/>
              </a:rPr>
              <a:t> as </a:t>
            </a:r>
            <a:r>
              <a:rPr lang="en-US" dirty="0" smtClean="0">
                <a:latin typeface="Times New Roman" panose="02020603050405020304" pitchFamily="18" charset="0"/>
                <a:ea typeface="DengXian" panose="02010600030101010101" pitchFamily="2" charset="-122"/>
              </a:rPr>
              <a:t>receiver</a:t>
            </a:r>
            <a:endParaRPr lang="en-US" dirty="0"/>
          </a:p>
        </p:txBody>
      </p:sp>
      <p:pic>
        <p:nvPicPr>
          <p:cNvPr id="12" name="Picture 11">
            <a:extLst>
              <a:ext uri="{FF2B5EF4-FFF2-40B4-BE49-F238E27FC236}">
                <a16:creationId xmlns:a16="http://schemas.microsoft.com/office/drawing/2014/main" id="{6AA34B76-4967-4CDA-90DD-BB12EE52CBE7}"/>
              </a:ext>
            </a:extLst>
          </p:cNvPr>
          <p:cNvPicPr>
            <a:picLocks noChangeAspect="1"/>
          </p:cNvPicPr>
          <p:nvPr/>
        </p:nvPicPr>
        <p:blipFill>
          <a:blip r:embed="rId4"/>
          <a:stretch>
            <a:fillRect/>
          </a:stretch>
        </p:blipFill>
        <p:spPr>
          <a:xfrm>
            <a:off x="2410019" y="4875963"/>
            <a:ext cx="1346795" cy="959542"/>
          </a:xfrm>
          <a:prstGeom prst="rect">
            <a:avLst/>
          </a:prstGeom>
        </p:spPr>
      </p:pic>
      <p:pic>
        <p:nvPicPr>
          <p:cNvPr id="13" name="Picture 12">
            <a:extLst>
              <a:ext uri="{FF2B5EF4-FFF2-40B4-BE49-F238E27FC236}">
                <a16:creationId xmlns:a16="http://schemas.microsoft.com/office/drawing/2014/main" id="{4681192B-575A-4413-B613-0D054699972E}"/>
              </a:ext>
            </a:extLst>
          </p:cNvPr>
          <p:cNvPicPr>
            <a:picLocks noChangeAspect="1"/>
          </p:cNvPicPr>
          <p:nvPr/>
        </p:nvPicPr>
        <p:blipFill>
          <a:blip r:embed="rId5"/>
          <a:stretch>
            <a:fillRect/>
          </a:stretch>
        </p:blipFill>
        <p:spPr>
          <a:xfrm>
            <a:off x="8073053" y="1800562"/>
            <a:ext cx="1940523" cy="948230"/>
          </a:xfrm>
          <a:prstGeom prst="rect">
            <a:avLst/>
          </a:prstGeom>
        </p:spPr>
      </p:pic>
      <p:pic>
        <p:nvPicPr>
          <p:cNvPr id="14" name="Picture 13">
            <a:extLst>
              <a:ext uri="{FF2B5EF4-FFF2-40B4-BE49-F238E27FC236}">
                <a16:creationId xmlns:a16="http://schemas.microsoft.com/office/drawing/2014/main" id="{9DB3C004-FD06-4457-AD23-71BDB6CA55EF}"/>
              </a:ext>
            </a:extLst>
          </p:cNvPr>
          <p:cNvPicPr>
            <a:picLocks noChangeAspect="1"/>
          </p:cNvPicPr>
          <p:nvPr/>
        </p:nvPicPr>
        <p:blipFill>
          <a:blip r:embed="rId6"/>
          <a:stretch>
            <a:fillRect/>
          </a:stretch>
        </p:blipFill>
        <p:spPr>
          <a:xfrm>
            <a:off x="7930999" y="3307233"/>
            <a:ext cx="2224629" cy="1182278"/>
          </a:xfrm>
          <a:prstGeom prst="rect">
            <a:avLst/>
          </a:prstGeom>
        </p:spPr>
      </p:pic>
      <p:pic>
        <p:nvPicPr>
          <p:cNvPr id="15" name="Picture 14">
            <a:extLst>
              <a:ext uri="{FF2B5EF4-FFF2-40B4-BE49-F238E27FC236}">
                <a16:creationId xmlns:a16="http://schemas.microsoft.com/office/drawing/2014/main" id="{DE2A16AC-AE4A-4F9A-8AFB-CEA577A01C7A}"/>
              </a:ext>
            </a:extLst>
          </p:cNvPr>
          <p:cNvPicPr>
            <a:picLocks noChangeAspect="1"/>
          </p:cNvPicPr>
          <p:nvPr/>
        </p:nvPicPr>
        <p:blipFill>
          <a:blip r:embed="rId7"/>
          <a:stretch>
            <a:fillRect/>
          </a:stretch>
        </p:blipFill>
        <p:spPr>
          <a:xfrm>
            <a:off x="8156665" y="4948357"/>
            <a:ext cx="1773295" cy="925198"/>
          </a:xfrm>
          <a:prstGeom prst="rect">
            <a:avLst/>
          </a:prstGeom>
        </p:spPr>
      </p:pic>
    </p:spTree>
    <p:extLst>
      <p:ext uri="{BB962C8B-B14F-4D97-AF65-F5344CB8AC3E}">
        <p14:creationId xmlns:p14="http://schemas.microsoft.com/office/powerpoint/2010/main" val="25944289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753" y="163163"/>
            <a:ext cx="10058400" cy="811851"/>
          </a:xfrm>
        </p:spPr>
        <p:txBody>
          <a:bodyPr>
            <a:normAutofit/>
          </a:bodyPr>
          <a:lstStyle/>
          <a:p>
            <a:r>
              <a:rPr lang="en-US" altLang="zh-CN" sz="2800" dirty="0"/>
              <a:t>Difficulties found for channel model used for sensing evaluation</a:t>
            </a:r>
            <a:endParaRPr lang="en-US" sz="2800" dirty="0"/>
          </a:p>
        </p:txBody>
      </p:sp>
      <p:sp>
        <p:nvSpPr>
          <p:cNvPr id="4" name="内容占位符 2">
            <a:extLst>
              <a:ext uri="{FF2B5EF4-FFF2-40B4-BE49-F238E27FC236}">
                <a16:creationId xmlns:a16="http://schemas.microsoft.com/office/drawing/2014/main" id="{E98700F1-F359-4F17-8E87-0857FF8BC2CC}"/>
              </a:ext>
            </a:extLst>
          </p:cNvPr>
          <p:cNvSpPr txBox="1">
            <a:spLocks/>
          </p:cNvSpPr>
          <p:nvPr/>
        </p:nvSpPr>
        <p:spPr>
          <a:xfrm>
            <a:off x="210669" y="6319323"/>
            <a:ext cx="11900648" cy="373775"/>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hangingPunct="0"/>
            <a:r>
              <a:rPr lang="en-US" altLang="zh-CN" sz="1400" b="1" dirty="0"/>
              <a:t>Observation 2: It is difficult to use the channel model(s) given in 38.901 to evaluate the sensing feasibility/performance. </a:t>
            </a:r>
            <a:endParaRPr lang="zh-CN" altLang="zh-CN" sz="1400" dirty="0"/>
          </a:p>
        </p:txBody>
      </p:sp>
      <p:sp>
        <p:nvSpPr>
          <p:cNvPr id="5" name="Rectangle 4">
            <a:extLst>
              <a:ext uri="{FF2B5EF4-FFF2-40B4-BE49-F238E27FC236}">
                <a16:creationId xmlns:a16="http://schemas.microsoft.com/office/drawing/2014/main" id="{EDCA4663-6AAA-4E2B-AA33-1EBFDF4182A2}"/>
              </a:ext>
            </a:extLst>
          </p:cNvPr>
          <p:cNvSpPr/>
          <p:nvPr/>
        </p:nvSpPr>
        <p:spPr>
          <a:xfrm>
            <a:off x="210669" y="3553106"/>
            <a:ext cx="11291047" cy="2746906"/>
          </a:xfrm>
          <a:prstGeom prst="rect">
            <a:avLst/>
          </a:prstGeom>
        </p:spPr>
        <p:txBody>
          <a:bodyPr wrap="square">
            <a:spAutoFit/>
          </a:bodyPr>
          <a:lstStyle/>
          <a:p>
            <a:pPr hangingPunct="0">
              <a:spcAft>
                <a:spcPts val="900"/>
              </a:spcAft>
            </a:pPr>
            <a:r>
              <a:rPr lang="en-US" sz="1200" dirty="0">
                <a:latin typeface="Times New Roman" panose="02020603050405020304" pitchFamily="18" charset="0"/>
                <a:ea typeface="DengXian" panose="02010600030101010101" pitchFamily="2" charset="-122"/>
              </a:rPr>
              <a:t>We found the following difficulties while reusing the channel model(s) (including TDL (</a:t>
            </a:r>
            <a:r>
              <a:rPr lang="en-GB" sz="1200" dirty="0">
                <a:latin typeface="Times New Roman" panose="02020603050405020304" pitchFamily="18" charset="0"/>
                <a:ea typeface="DengXian" panose="02010600030101010101" pitchFamily="2" charset="-122"/>
              </a:rPr>
              <a:t>Tapped Delay Line</a:t>
            </a:r>
            <a:r>
              <a:rPr lang="en-US" sz="1200" dirty="0">
                <a:latin typeface="Times New Roman" panose="02020603050405020304" pitchFamily="18" charset="0"/>
                <a:ea typeface="DengXian" panose="02010600030101010101" pitchFamily="2" charset="-122"/>
              </a:rPr>
              <a:t>), CDL (</a:t>
            </a:r>
            <a:r>
              <a:rPr lang="en-GB" sz="1200" dirty="0">
                <a:latin typeface="Times New Roman" panose="02020603050405020304" pitchFamily="18" charset="0"/>
                <a:ea typeface="DengXian" panose="02010600030101010101" pitchFamily="2" charset="-122"/>
              </a:rPr>
              <a:t>Clustered Delay Line</a:t>
            </a:r>
            <a:r>
              <a:rPr lang="en-US" sz="1200" dirty="0">
                <a:latin typeface="Times New Roman" panose="02020603050405020304" pitchFamily="18" charset="0"/>
                <a:ea typeface="DengXian" panose="02010600030101010101" pitchFamily="2" charset="-122"/>
              </a:rPr>
              <a:t>), fast fading model and so on) given in 38.901:</a:t>
            </a:r>
          </a:p>
          <a:p>
            <a:pPr marL="285750" indent="-285750" hangingPunct="0">
              <a:spcAft>
                <a:spcPts val="900"/>
              </a:spcAft>
              <a:buFont typeface="Wingdings" panose="05000000000000000000" pitchFamily="2" charset="2"/>
              <a:buChar char="Ø"/>
            </a:pPr>
            <a:r>
              <a:rPr lang="en-US" sz="1200" dirty="0">
                <a:latin typeface="Times New Roman" panose="02020603050405020304" pitchFamily="18" charset="0"/>
                <a:ea typeface="DengXian" panose="02010600030101010101" pitchFamily="2" charset="-122"/>
              </a:rPr>
              <a:t>It is difficult to define the interference caused by the environment (e.g. reflection interference caused by environment object), especially for RX/TX collocated sensing.</a:t>
            </a:r>
          </a:p>
          <a:p>
            <a:pPr marL="742950" lvl="1" indent="-285750" hangingPunct="0">
              <a:spcAft>
                <a:spcPts val="900"/>
              </a:spcAft>
              <a:buFont typeface="Wingdings" panose="05000000000000000000" pitchFamily="2" charset="2"/>
              <a:buChar char="§"/>
            </a:pPr>
            <a:r>
              <a:rPr lang="en-US" sz="1200" dirty="0">
                <a:latin typeface="Times New Roman" panose="02020603050405020304" pitchFamily="18" charset="0"/>
                <a:ea typeface="DengXian" panose="02010600030101010101" pitchFamily="2" charset="-122"/>
              </a:rPr>
              <a:t>The LOS channel of reflection from the environment object causes strong interference to the receiver.</a:t>
            </a:r>
          </a:p>
          <a:p>
            <a:pPr marL="742950" lvl="1" indent="-285750" hangingPunct="0">
              <a:spcAft>
                <a:spcPts val="900"/>
              </a:spcAft>
              <a:buFont typeface="Wingdings" panose="05000000000000000000" pitchFamily="2" charset="2"/>
              <a:buChar char="§"/>
            </a:pPr>
            <a:r>
              <a:rPr lang="en-US" sz="1200" dirty="0">
                <a:latin typeface="Times New Roman" panose="02020603050405020304" pitchFamily="18" charset="0"/>
                <a:ea typeface="DengXian" panose="02010600030101010101" pitchFamily="2" charset="-122"/>
              </a:rPr>
              <a:t>It is difficult to define the location of the environment object, which is critical to determine the environment interference to the receiver.</a:t>
            </a:r>
          </a:p>
          <a:p>
            <a:pPr marL="1200150" lvl="2" indent="-285750" hangingPunct="0">
              <a:spcAft>
                <a:spcPts val="900"/>
              </a:spcAft>
              <a:buFont typeface="Arial" panose="020B0604020202020204" pitchFamily="34" charset="0"/>
              <a:buChar char="•"/>
            </a:pPr>
            <a:r>
              <a:rPr lang="en-US" sz="1200" dirty="0">
                <a:latin typeface="Times New Roman" panose="02020603050405020304" pitchFamily="18" charset="0"/>
                <a:ea typeface="DengXian" panose="02010600030101010101" pitchFamily="2" charset="-122"/>
              </a:rPr>
              <a:t>It is difficult to use TDL to locate the environment object, as TDL has no angle information.</a:t>
            </a:r>
          </a:p>
          <a:p>
            <a:pPr marL="1200150" lvl="2" indent="-285750" hangingPunct="0">
              <a:spcAft>
                <a:spcPts val="900"/>
              </a:spcAft>
              <a:buFont typeface="Arial" panose="020B0604020202020204" pitchFamily="34" charset="0"/>
              <a:buChar char="•"/>
            </a:pPr>
            <a:r>
              <a:rPr lang="en-US" sz="1200" dirty="0">
                <a:latin typeface="Times New Roman" panose="02020603050405020304" pitchFamily="18" charset="0"/>
                <a:ea typeface="DengXian" panose="02010600030101010101" pitchFamily="2" charset="-122"/>
              </a:rPr>
              <a:t>It is difficult to </a:t>
            </a:r>
            <a:r>
              <a:rPr lang="en-US" altLang="zh-CN" sz="1200" dirty="0">
                <a:latin typeface="Times New Roman" panose="02020603050405020304" pitchFamily="18" charset="0"/>
                <a:ea typeface="DengXian" panose="02010600030101010101" pitchFamily="2" charset="-122"/>
              </a:rPr>
              <a:t>use CDL/fast fading model to locate the environment object, as the angle from CDL/fast fading model is based on statistics (which could be based on one or more reflections for one cluster).</a:t>
            </a:r>
            <a:endParaRPr lang="en-US" sz="1200" dirty="0">
              <a:latin typeface="Times New Roman" panose="02020603050405020304" pitchFamily="18" charset="0"/>
              <a:ea typeface="DengXian" panose="02010600030101010101" pitchFamily="2" charset="-122"/>
            </a:endParaRPr>
          </a:p>
          <a:p>
            <a:pPr marL="285750" indent="-285750" hangingPunct="0">
              <a:spcAft>
                <a:spcPts val="900"/>
              </a:spcAft>
              <a:buFont typeface="Wingdings" panose="05000000000000000000" pitchFamily="2" charset="2"/>
              <a:buChar char="Ø"/>
            </a:pPr>
            <a:r>
              <a:rPr lang="en-US" sz="1200" dirty="0">
                <a:latin typeface="Times New Roman" panose="02020603050405020304" pitchFamily="18" charset="0"/>
                <a:ea typeface="DengXian" panose="02010600030101010101" pitchFamily="2" charset="-122"/>
              </a:rPr>
              <a:t>It is difficult to define the sensing target/object, especially when the target is not a UE.</a:t>
            </a:r>
          </a:p>
          <a:p>
            <a:pPr marL="285750" indent="-285750" hangingPunct="0">
              <a:spcAft>
                <a:spcPts val="900"/>
              </a:spcAft>
              <a:buFont typeface="Wingdings" panose="05000000000000000000" pitchFamily="2" charset="2"/>
              <a:buChar char="Ø"/>
            </a:pPr>
            <a:r>
              <a:rPr lang="en-US" sz="1200" dirty="0">
                <a:latin typeface="Times New Roman" panose="02020603050405020304" pitchFamily="18" charset="0"/>
                <a:ea typeface="DengXian" panose="02010600030101010101" pitchFamily="2" charset="-122"/>
              </a:rPr>
              <a:t>The RCS(s) (</a:t>
            </a:r>
            <a:r>
              <a:rPr lang="en-GB" sz="1200" dirty="0">
                <a:latin typeface="Times New Roman" panose="02020603050405020304" pitchFamily="18" charset="0"/>
                <a:ea typeface="DengXian" panose="02010600030101010101" pitchFamily="2" charset="-122"/>
              </a:rPr>
              <a:t>Radar cross-section</a:t>
            </a:r>
            <a:r>
              <a:rPr lang="en-US" sz="1200" dirty="0">
                <a:latin typeface="Times New Roman" panose="02020603050405020304" pitchFamily="18" charset="0"/>
                <a:ea typeface="DengXian" panose="02010600030101010101" pitchFamily="2" charset="-122"/>
              </a:rPr>
              <a:t>) for many substances and frequencies are missing.</a:t>
            </a:r>
          </a:p>
        </p:txBody>
      </p:sp>
      <p:pic>
        <p:nvPicPr>
          <p:cNvPr id="3" name="Picture 2">
            <a:extLst>
              <a:ext uri="{FF2B5EF4-FFF2-40B4-BE49-F238E27FC236}">
                <a16:creationId xmlns:a16="http://schemas.microsoft.com/office/drawing/2014/main" id="{A3D5D972-7F38-498E-94B7-F82A92220B79}"/>
              </a:ext>
            </a:extLst>
          </p:cNvPr>
          <p:cNvPicPr>
            <a:picLocks noChangeAspect="1"/>
          </p:cNvPicPr>
          <p:nvPr/>
        </p:nvPicPr>
        <p:blipFill>
          <a:blip r:embed="rId2"/>
          <a:stretch>
            <a:fillRect/>
          </a:stretch>
        </p:blipFill>
        <p:spPr>
          <a:xfrm>
            <a:off x="2970456" y="966050"/>
            <a:ext cx="5189536" cy="2578092"/>
          </a:xfrm>
          <a:prstGeom prst="rect">
            <a:avLst/>
          </a:prstGeom>
        </p:spPr>
      </p:pic>
    </p:spTree>
    <p:extLst>
      <p:ext uri="{BB962C8B-B14F-4D97-AF65-F5344CB8AC3E}">
        <p14:creationId xmlns:p14="http://schemas.microsoft.com/office/powerpoint/2010/main" val="2805064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3BE6D-66F7-42A6-AB7B-7FB29EF33D45}"/>
              </a:ext>
            </a:extLst>
          </p:cNvPr>
          <p:cNvSpPr>
            <a:spLocks noGrp="1"/>
          </p:cNvSpPr>
          <p:nvPr>
            <p:ph type="title"/>
          </p:nvPr>
        </p:nvSpPr>
        <p:spPr>
          <a:xfrm>
            <a:off x="85165" y="79721"/>
            <a:ext cx="12070976" cy="811851"/>
          </a:xfrm>
        </p:spPr>
        <p:txBody>
          <a:bodyPr>
            <a:noAutofit/>
          </a:bodyPr>
          <a:lstStyle/>
          <a:p>
            <a:r>
              <a:rPr lang="en-US" sz="2800" dirty="0"/>
              <a:t>Difficulties found for sensing scenarios used for sensing evaluation</a:t>
            </a:r>
          </a:p>
        </p:txBody>
      </p:sp>
      <p:sp>
        <p:nvSpPr>
          <p:cNvPr id="3" name="Content Placeholder 2">
            <a:extLst>
              <a:ext uri="{FF2B5EF4-FFF2-40B4-BE49-F238E27FC236}">
                <a16:creationId xmlns:a16="http://schemas.microsoft.com/office/drawing/2014/main" id="{7B67A94E-A067-4A61-984A-A4F80AF6A799}"/>
              </a:ext>
            </a:extLst>
          </p:cNvPr>
          <p:cNvSpPr>
            <a:spLocks noGrp="1"/>
          </p:cNvSpPr>
          <p:nvPr>
            <p:ph idx="1"/>
          </p:nvPr>
        </p:nvSpPr>
        <p:spPr/>
        <p:txBody>
          <a:bodyPr/>
          <a:lstStyle/>
          <a:p>
            <a:r>
              <a:rPr lang="en-US" altLang="zh-CN" dirty="0"/>
              <a:t>NR/LTE</a:t>
            </a:r>
          </a:p>
          <a:p>
            <a:pPr lvl="1"/>
            <a:r>
              <a:rPr lang="en-US" altLang="zh-CN" dirty="0"/>
              <a:t>Sensing under the framework of NR or LTE or both</a:t>
            </a:r>
          </a:p>
          <a:p>
            <a:r>
              <a:rPr lang="en-US" altLang="zh-CN" dirty="0"/>
              <a:t>Frequency range</a:t>
            </a:r>
          </a:p>
          <a:p>
            <a:pPr lvl="1"/>
            <a:r>
              <a:rPr lang="en-US" altLang="zh-CN" dirty="0"/>
              <a:t>Sensing operated at FR1 or FR2 or higher</a:t>
            </a:r>
          </a:p>
          <a:p>
            <a:r>
              <a:rPr lang="en-US" dirty="0"/>
              <a:t>Waveform</a:t>
            </a:r>
          </a:p>
          <a:p>
            <a:pPr lvl="1"/>
            <a:r>
              <a:rPr lang="en-US" dirty="0"/>
              <a:t>Sensing using OFDM or others</a:t>
            </a:r>
          </a:p>
        </p:txBody>
      </p:sp>
      <p:sp>
        <p:nvSpPr>
          <p:cNvPr id="4" name="内容占位符 2">
            <a:extLst>
              <a:ext uri="{FF2B5EF4-FFF2-40B4-BE49-F238E27FC236}">
                <a16:creationId xmlns:a16="http://schemas.microsoft.com/office/drawing/2014/main" id="{F209536F-EDBB-4191-8860-12527423FEC3}"/>
              </a:ext>
            </a:extLst>
          </p:cNvPr>
          <p:cNvSpPr txBox="1">
            <a:spLocks/>
          </p:cNvSpPr>
          <p:nvPr/>
        </p:nvSpPr>
        <p:spPr>
          <a:xfrm>
            <a:off x="255493" y="4405358"/>
            <a:ext cx="11900648" cy="373775"/>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hangingPunct="0"/>
            <a:r>
              <a:rPr lang="en-US" altLang="zh-CN" b="1" dirty="0"/>
              <a:t>Observation 3: It is difficult to evaluate the sensing feasibility/performance before determining RAT, frequency </a:t>
            </a:r>
            <a:r>
              <a:rPr lang="en-US" altLang="zh-CN" b="1" dirty="0" smtClean="0"/>
              <a:t>range, </a:t>
            </a:r>
            <a:r>
              <a:rPr lang="en-US" altLang="zh-CN" b="1" dirty="0"/>
              <a:t>and waveform.</a:t>
            </a:r>
            <a:endParaRPr lang="zh-CN" altLang="zh-CN" dirty="0"/>
          </a:p>
        </p:txBody>
      </p:sp>
    </p:spTree>
    <p:extLst>
      <p:ext uri="{BB962C8B-B14F-4D97-AF65-F5344CB8AC3E}">
        <p14:creationId xmlns:p14="http://schemas.microsoft.com/office/powerpoint/2010/main" val="35325670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dirty="0"/>
              <a:t>Conclusion</a:t>
            </a:r>
            <a:endParaRPr lang="en-US" dirty="0"/>
          </a:p>
        </p:txBody>
      </p:sp>
      <p:sp>
        <p:nvSpPr>
          <p:cNvPr id="9" name="内容占位符 2">
            <a:extLst>
              <a:ext uri="{FF2B5EF4-FFF2-40B4-BE49-F238E27FC236}">
                <a16:creationId xmlns:a16="http://schemas.microsoft.com/office/drawing/2014/main" id="{E98700F1-F359-4F17-8E87-0857FF8BC2CC}"/>
              </a:ext>
            </a:extLst>
          </p:cNvPr>
          <p:cNvSpPr>
            <a:spLocks noGrp="1"/>
          </p:cNvSpPr>
          <p:nvPr>
            <p:ph idx="1"/>
          </p:nvPr>
        </p:nvSpPr>
        <p:spPr>
          <a:xfrm>
            <a:off x="99753" y="1027084"/>
            <a:ext cx="12053454" cy="2983346"/>
          </a:xfrm>
        </p:spPr>
        <p:txBody>
          <a:bodyPr>
            <a:noAutofit/>
          </a:bodyPr>
          <a:lstStyle/>
          <a:p>
            <a:pPr hangingPunct="0"/>
            <a:r>
              <a:rPr lang="en-GB" sz="1800" b="1" dirty="0"/>
              <a:t>Observation 1: The use cases/requirements applicable for different sensing solutions are different. However it is difficult for SA1 to evaluate which sensing solution is feasible for which use case. Some coordination between RAN and SA1 is needed.</a:t>
            </a:r>
          </a:p>
          <a:p>
            <a:pPr hangingPunct="0"/>
            <a:r>
              <a:rPr lang="en-US" altLang="zh-CN" sz="1800" b="1" dirty="0"/>
              <a:t>Observation 2: It is difficult to use the channel model(s) given in 38.901 to evaluate the sensing feasibility/performance. </a:t>
            </a:r>
            <a:endParaRPr lang="zh-CN" altLang="zh-CN" sz="1800" b="1" dirty="0"/>
          </a:p>
          <a:p>
            <a:pPr hangingPunct="0"/>
            <a:r>
              <a:rPr lang="en-US" altLang="zh-CN" sz="1800" b="1" dirty="0"/>
              <a:t>Observation 3: It is difficult to evaluate the sensing feasibility/performance before determining RAT, frequency </a:t>
            </a:r>
            <a:r>
              <a:rPr lang="en-US" altLang="zh-CN" sz="1800" b="1" dirty="0" smtClean="0"/>
              <a:t>range, </a:t>
            </a:r>
            <a:r>
              <a:rPr lang="en-US" altLang="zh-CN" sz="1800" b="1" dirty="0"/>
              <a:t>and waveform.</a:t>
            </a:r>
            <a:endParaRPr lang="zh-CN" altLang="zh-CN" sz="1800" b="1" dirty="0"/>
          </a:p>
          <a:p>
            <a:pPr hangingPunct="0"/>
            <a:endParaRPr lang="en-US" altLang="zh-CN" b="1" dirty="0"/>
          </a:p>
          <a:p>
            <a:pPr hangingPunct="0"/>
            <a:endParaRPr lang="en-US" altLang="zh-CN" b="1" dirty="0"/>
          </a:p>
          <a:p>
            <a:pPr hangingPunct="0"/>
            <a:r>
              <a:rPr lang="en-US" altLang="zh-CN" b="1" dirty="0"/>
              <a:t>Proposal: RAN is kindly requested to evaluate the feasibility of the candidate sensing solutions as discussed in SA1, so as to facilitate the study of the </a:t>
            </a:r>
            <a:r>
              <a:rPr lang="en-US" altLang="zh-CN" b="1" dirty="0" smtClean="0"/>
              <a:t>sensing </a:t>
            </a:r>
            <a:r>
              <a:rPr lang="en-US" altLang="zh-CN" b="1" dirty="0"/>
              <a:t>techniques in SA1. Some RAN-level guidance (e.g. channel model, RAT, frequency </a:t>
            </a:r>
            <a:r>
              <a:rPr lang="en-US" altLang="zh-CN" b="1" dirty="0" smtClean="0"/>
              <a:t>range, </a:t>
            </a:r>
            <a:r>
              <a:rPr lang="en-US" altLang="zh-CN" b="1" dirty="0"/>
              <a:t>and waveform) is required for such evaluation.</a:t>
            </a:r>
          </a:p>
          <a:p>
            <a:pPr marL="0" indent="0" hangingPunct="0">
              <a:buNone/>
            </a:pPr>
            <a:endParaRPr lang="zh-CN" altLang="zh-CN" dirty="0"/>
          </a:p>
        </p:txBody>
      </p:sp>
    </p:spTree>
    <p:extLst>
      <p:ext uri="{BB962C8B-B14F-4D97-AF65-F5344CB8AC3E}">
        <p14:creationId xmlns:p14="http://schemas.microsoft.com/office/powerpoint/2010/main" val="24736620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6909" y="1187677"/>
            <a:ext cx="10310191" cy="2387600"/>
          </a:xfrm>
        </p:spPr>
        <p:txBody>
          <a:bodyPr/>
          <a:lstStyle/>
          <a:p>
            <a:r>
              <a:rPr lang="en-US" altLang="zh-CN" dirty="0"/>
              <a:t>Thanks</a:t>
            </a:r>
            <a:endParaRPr lang="en-GB" altLang="zh-CN" dirty="0"/>
          </a:p>
        </p:txBody>
      </p:sp>
    </p:spTree>
    <p:extLst>
      <p:ext uri="{BB962C8B-B14F-4D97-AF65-F5344CB8AC3E}">
        <p14:creationId xmlns:p14="http://schemas.microsoft.com/office/powerpoint/2010/main" val="3377599262"/>
      </p:ext>
    </p:extLst>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110346</TotalTime>
  <Words>583</Words>
  <Application>Microsoft Office PowerPoint</Application>
  <PresentationFormat>宽屏</PresentationFormat>
  <Paragraphs>52</Paragraphs>
  <Slides>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Arial Unicode MS</vt:lpstr>
      <vt:lpstr>DengXian</vt:lpstr>
      <vt:lpstr>宋体</vt:lpstr>
      <vt:lpstr>宋体</vt:lpstr>
      <vt:lpstr>Arial</vt:lpstr>
      <vt:lpstr>Calibri</vt:lpstr>
      <vt:lpstr>Calibri Light</vt:lpstr>
      <vt:lpstr>Times New Roman</vt:lpstr>
      <vt:lpstr>Wingdings</vt:lpstr>
      <vt:lpstr>回顾</vt:lpstr>
      <vt:lpstr>RAN level guidance required for sensing</vt:lpstr>
      <vt:lpstr>Difficulties found in SA1 sensing SI</vt:lpstr>
      <vt:lpstr>Difficulties found for channel model used for sensing evaluation</vt:lpstr>
      <vt:lpstr>Difficulties found for sensing scenarios used for sensing evaluation</vt:lpstr>
      <vt:lpstr>Conclusion</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Xiaomi-Zhenyu Zhang</cp:lastModifiedBy>
  <cp:revision>1636</cp:revision>
  <dcterms:created xsi:type="dcterms:W3CDTF">2018-04-28T02:54:17Z</dcterms:created>
  <dcterms:modified xsi:type="dcterms:W3CDTF">2022-09-05T11:41:13Z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590babbcacb41798a893ea8af3f1e99">
    <vt:lpwstr>CWM1Bu6r+WSazsUfjIoFcIk/FI+pBv/fV+7MfpP1nVb9FFR4HDpvPF6XiNre6wzu+bu3h30ufW/i00yOrDaCJneOg==</vt:lpwstr>
  </property>
  <property fmtid="{D5CDD505-2E9C-101B-9397-08002B2CF9AE}" pid="3" name="CWMe50c1ef6c64b46e7b29bc816992fb9a1">
    <vt:lpwstr>CWMp6/KW5AkdVo1VvNvn5vU6x+5LXFRZP0UcdD5r+vU/vDWhYwmJ4+feX+iyk9uBX6/q2IsPNBx/LHkz90I7sjI6Q==</vt:lpwstr>
  </property>
</Properties>
</file>