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35"/>
  </p:notesMasterIdLst>
  <p:handoutMasterIdLst>
    <p:handoutMasterId r:id="rId36"/>
  </p:handoutMasterIdLst>
  <p:sldIdLst>
    <p:sldId id="934" r:id="rId5"/>
    <p:sldId id="928" r:id="rId6"/>
    <p:sldId id="1058" r:id="rId7"/>
    <p:sldId id="979" r:id="rId8"/>
    <p:sldId id="1068" r:id="rId9"/>
    <p:sldId id="1067" r:id="rId10"/>
    <p:sldId id="1069" r:id="rId11"/>
    <p:sldId id="1070" r:id="rId12"/>
    <p:sldId id="1071" r:id="rId13"/>
    <p:sldId id="1072" r:id="rId14"/>
    <p:sldId id="1073" r:id="rId15"/>
    <p:sldId id="1074" r:id="rId16"/>
    <p:sldId id="1075" r:id="rId17"/>
    <p:sldId id="1076" r:id="rId18"/>
    <p:sldId id="1078" r:id="rId19"/>
    <p:sldId id="1077" r:id="rId20"/>
    <p:sldId id="1079" r:id="rId21"/>
    <p:sldId id="1064" r:id="rId22"/>
    <p:sldId id="1080" r:id="rId23"/>
    <p:sldId id="1081" r:id="rId24"/>
    <p:sldId id="1082" r:id="rId25"/>
    <p:sldId id="1083" r:id="rId26"/>
    <p:sldId id="1084" r:id="rId27"/>
    <p:sldId id="984" r:id="rId28"/>
    <p:sldId id="1085" r:id="rId29"/>
    <p:sldId id="995" r:id="rId30"/>
    <p:sldId id="1030" r:id="rId31"/>
    <p:sldId id="1056" r:id="rId32"/>
    <p:sldId id="1086" r:id="rId33"/>
    <p:sldId id="985" r:id="rId3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D0D8E8"/>
    <a:srgbClr val="339966"/>
    <a:srgbClr val="00CC99"/>
    <a:srgbClr val="00FFCC"/>
    <a:srgbClr val="00FF00"/>
    <a:srgbClr val="FF3300"/>
    <a:srgbClr val="D1DAE9"/>
    <a:srgbClr val="72AF2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62" autoAdjust="0"/>
    <p:restoredTop sz="96683" autoAdjust="0"/>
  </p:normalViewPr>
  <p:slideViewPr>
    <p:cSldViewPr snapToGrid="0">
      <p:cViewPr>
        <p:scale>
          <a:sx n="100" d="100"/>
          <a:sy n="100" d="100"/>
        </p:scale>
        <p:origin x="36" y="1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  <c:pt idx="15">
                  <c:v>382</c:v>
                </c:pt>
                <c:pt idx="16">
                  <c:v>452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0614832"/>
        <c:axId val="340612112"/>
      </c:barChart>
      <c:catAx>
        <c:axId val="3406148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40612112"/>
        <c:crosses val="autoZero"/>
        <c:auto val="1"/>
        <c:lblAlgn val="ctr"/>
        <c:lblOffset val="100"/>
        <c:noMultiLvlLbl val="0"/>
      </c:catAx>
      <c:valAx>
        <c:axId val="34061211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406148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  <c:pt idx="15">
                  <c:v>3628</c:v>
                </c:pt>
                <c:pt idx="16">
                  <c:v>3619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0612656"/>
        <c:axId val="340613200"/>
      </c:barChart>
      <c:catAx>
        <c:axId val="3406126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40613200"/>
        <c:crosses val="autoZero"/>
        <c:auto val="1"/>
        <c:lblAlgn val="ctr"/>
        <c:lblOffset val="100"/>
        <c:noMultiLvlLbl val="0"/>
      </c:catAx>
      <c:valAx>
        <c:axId val="3406132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4061265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59105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4190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54831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60408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0596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32853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13041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293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RAN/TSG_RAN/TSGR_97e/Docs/RP-222287.zip" TargetMode="External"/><Relationship Id="rId4" Type="http://schemas.openxmlformats.org/officeDocument/2006/relationships/hyperlink" Target="https://www.3gpp.org/ftp/TSG_RAN/TSG_RAN/TSGR_97e/Docs/RP-222106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RAN/TSG_RAN/TSGR_97e/Docs/RP-221912.zip" TargetMode="External"/><Relationship Id="rId4" Type="http://schemas.openxmlformats.org/officeDocument/2006/relationships/hyperlink" Target="https://www.3gpp.org/ftp/TSG_RAN/TSG_RAN/TSGR_97e/Docs/RP-222427.zi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RAN/TSG_RAN/TSGR_97e/Docs/RP-222181.zip" TargetMode="External"/><Relationship Id="rId4" Type="http://schemas.openxmlformats.org/officeDocument/2006/relationships/hyperlink" Target="https://www.3gpp.org/ftp/TSG_RAN/TSG_RAN/TSGR_97e/Docs/RP-222065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www.3gpp.org/ftp/TSG_RAN/TSG_RAN/TSGR_97e/Docs/RP-222302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97e/Docs/RP-222426.zip" TargetMode="External"/><Relationship Id="rId5" Type="http://schemas.openxmlformats.org/officeDocument/2006/relationships/hyperlink" Target="https://www.3gpp.org/ftp/TSG_RAN/TSG_RAN/TSGR_97e/Docs/RP-222216.zip" TargetMode="External"/><Relationship Id="rId4" Type="http://schemas.openxmlformats.org/officeDocument/2006/relationships/hyperlink" Target="https://www.3gpp.org/ftp/TSG_RAN/TSG_RAN/TSGR_97e/Docs/RP-222215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RAN/TSG_RAN/TSGR_97e/Docs/RP-222511.zip" TargetMode="External"/><Relationship Id="rId4" Type="http://schemas.openxmlformats.org/officeDocument/2006/relationships/hyperlink" Target="https://www.3gpp.org/ftp/TSG_RAN/TSG_RAN/TSGR_97e/Docs/RP-222361.zip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7e/Docs/RP-221912.zip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7e/Docs/RP-22191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/>
              <a:t>3GPP RAN WG4 Chair</a:t>
            </a:r>
          </a:p>
          <a:p>
            <a:r>
              <a:rPr lang="en-US" dirty="0">
                <a:latin typeface="+mj-ea"/>
                <a:ea typeface="+mj-ea"/>
              </a:rPr>
              <a:t>Xizeng </a:t>
            </a:r>
            <a:r>
              <a:rPr lang="en-US" dirty="0" smtClean="0"/>
              <a:t>Dai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97-e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September 12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16,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Item: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RP-221892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RAN1~3-led NR </a:t>
            </a:r>
            <a:r>
              <a:rPr lang="en-US" b="1" dirty="0"/>
              <a:t>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272391"/>
              </p:ext>
            </p:extLst>
          </p:nvPr>
        </p:nvGraphicFramePr>
        <p:xfrm>
          <a:off x="147034" y="1292373"/>
          <a:ext cx="11925909" cy="1981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2"/>
                <a:gridCol w="1477775"/>
                <a:gridCol w="814726"/>
                <a:gridCol w="3297907"/>
                <a:gridCol w="936068"/>
                <a:gridCol w="1967477"/>
                <a:gridCol w="1820133"/>
                <a:gridCol w="1022741"/>
              </a:tblGrid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NR_ENDC_SON_MDT_enh2-Core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RP-222122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Status report for WI on further enhancement of data collection for SONMDT in NR standalone and MR-DC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(12/23 10%, n/a)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 RAN4 impact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NR_QoE_enh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RP-222219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Status report for Enhancement on NR </a:t>
                      </a:r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QoE</a:t>
                      </a:r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management and optimizations for diverse services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China Unicom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(12/23 10%, n/a)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 RAN4 impact</a:t>
                      </a:r>
                      <a:endParaRPr lang="zh-CN" alt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NR_mobile_IAB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RP-222159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NR_mobile_IAB; rapporteur: Qualcomm, Samsung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Qualcomm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5%, 06/24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5%,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 on mobile IAB (KT Corp., LG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Uplus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, SK Telecom, ETRI, AT&amp;T)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NR_AIML_NGRAN-Core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RP-222123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Status report for WI on Artificial Intelligence (AI)/Machine Learning (ML) for NG-RAN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CMCC, Ericsson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(06/23 0%, n/a)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(06/23 10%, n/a)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 RAN4 impact</a:t>
                      </a:r>
                      <a:endParaRPr lang="zh-CN" alt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IoT_NTN_enh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IoT NTN Enhancements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Mediatek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3%, 06/24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10%, 06/24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718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RAN4-led NR </a:t>
            </a:r>
            <a:r>
              <a:rPr lang="en-US" b="1" dirty="0"/>
              <a:t>and LTE </a:t>
            </a:r>
            <a:r>
              <a:rPr lang="en-US" b="1" dirty="0" smtClean="0"/>
              <a:t>non-spectrum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240636"/>
              </p:ext>
            </p:extLst>
          </p:nvPr>
        </p:nvGraphicFramePr>
        <p:xfrm>
          <a:off x="147034" y="1292373"/>
          <a:ext cx="11925909" cy="612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2"/>
                <a:gridCol w="1477775"/>
                <a:gridCol w="814726"/>
                <a:gridCol w="3297907"/>
                <a:gridCol w="936068"/>
                <a:gridCol w="1967477"/>
                <a:gridCol w="1820133"/>
                <a:gridCol w="1022741"/>
              </a:tblGrid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NR_ENDC_SON_MDT_enh2-Core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on further enhancement of data collection for SONMDT in NR standalone and MR-DC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10%,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TU changed (No RAN4 TU)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035871"/>
              </p:ext>
            </p:extLst>
          </p:nvPr>
        </p:nvGraphicFramePr>
        <p:xfrm>
          <a:off x="147034" y="1292373"/>
          <a:ext cx="11925910" cy="518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9930"/>
                <a:gridCol w="1462836"/>
                <a:gridCol w="819150"/>
                <a:gridCol w="3305175"/>
                <a:gridCol w="928688"/>
                <a:gridCol w="1971675"/>
                <a:gridCol w="1811300"/>
                <a:gridCol w="1027156"/>
              </a:tblGrid>
              <a:tr h="19021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9021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FS_NR_eff_BW_util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Study on efficient utilization of licensed spectrum that is not aligned with existing NR channel bandwidths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(09/22 85%)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</a:t>
                      </a:r>
                      <a:r>
                        <a:rPr lang="zh-CN" altLang="en-US" sz="1000" u="none" strike="noStrike"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85%)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TU changed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FS_NR_FR2_OTA_enh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RP-222277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SI Study on NR frequency range 2 (FR2) Over-the-Air (OTA) testing enhancements; rapporteur: Qualcomm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Qualcomm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SID for Study on NR frequency range 2 (FR2) Over-the-Air (OTA) testing enhancements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7464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FS_SimBC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SID: Study on simplification of band combination specification for NR and LTE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ZTE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(06/23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(06/23 15%)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SI: Study on simplification of band combination specification for NR and LTE; rapporteur: ZTE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7464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FS_NR_BS_RF_evo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RP-222500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SI: NR base station (BS) RF requirement evolution; rapporteur: 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(06/23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(06/23 10%)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274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RP-222501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WID revision: NR BS RF requirement evolution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21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FS_NR_700800900_combo_enh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RP-222387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SI Study on enhancement for 700/800/900MHz band combinations for NR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CATT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(03/23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(03/23 20%)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2746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NR_FR1_lessthan_5MHz_BW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NR support for dedicated spectrum less than 5MHz for FR1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Nokia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NR_ENDC_RF_FR1_enh2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RF requirements enhancement for NR frequency range 1; rapporteur: 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Huawei, NTT DOCOMO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10%, 06/24 10%)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NR_RF_FR2_req_Ph3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RP-222059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on NR RF requirements enhancement for frequency range 2 (FR2), Phase 3; Rapporteur: Nokia, Xiaomi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Nokia, Xiaomi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0%, 03/24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10%, 03/24 10%)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WID: NR RF requirements enhancement for frequency range 2 (FR2), Phase 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746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NR_FR2_multiRX_DL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RP-221936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NR_FR2_multiRx_DL; rapporteur: Qualcomm, vivo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Qualcomm, vivo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(09/23 0%, 03/24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(09/23 10%, 03/24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NR_HST_FR2_enh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Enhanced NR support for high speed train scenario in frequency range 2 (FR2)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Samsung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(09/23 0%, 03/24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(09/23 0%, 03/24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 on enhanced NR support for high speed train scenario in frequency range 2 (FR2)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033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RAN4-led NR </a:t>
            </a:r>
            <a:r>
              <a:rPr lang="en-US" b="1" dirty="0"/>
              <a:t>and LTE </a:t>
            </a:r>
            <a:r>
              <a:rPr lang="en-US" b="1" dirty="0" smtClean="0"/>
              <a:t>non-spectrum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034" y="1292373"/>
          <a:ext cx="11925909" cy="612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2"/>
                <a:gridCol w="1477775"/>
                <a:gridCol w="814726"/>
                <a:gridCol w="3297907"/>
                <a:gridCol w="936068"/>
                <a:gridCol w="1967477"/>
                <a:gridCol w="1820133"/>
                <a:gridCol w="1022741"/>
              </a:tblGrid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NR_ENDC_SON_MDT_enh2-Core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on further enhancement of data collection for SONMDT in NR standalone and MR-DC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10%,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TU changed (No RAN4 TU)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745425"/>
              </p:ext>
            </p:extLst>
          </p:nvPr>
        </p:nvGraphicFramePr>
        <p:xfrm>
          <a:off x="147034" y="1292373"/>
          <a:ext cx="11925910" cy="381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9930"/>
                <a:gridCol w="1462836"/>
                <a:gridCol w="819150"/>
                <a:gridCol w="3305175"/>
                <a:gridCol w="928688"/>
                <a:gridCol w="1971675"/>
                <a:gridCol w="1811300"/>
                <a:gridCol w="1027156"/>
              </a:tblGrid>
              <a:tr h="19021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9021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NR_RRM_enh3-Core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of Even Further RRM enhancement for NR and MR-DC; rapporteur: Apple, OPPO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Apple, OPPO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5%,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NR_MG_enh2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RP-222334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Report: WI Further Enhancements on NR and MR-DC Measurement Gaps and Measurements without Gaps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MediaTek, Intel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RP-222356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WID on Further Enhancements on NR and MR-DC Measurement Gaps and Measurements without Gaps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746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NR_LTE_EMC_enh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WI on BS/UE EMC enhancements for NR and LTE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(09/23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(09/23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2746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NR_ATG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Air-to-ground network for NR; rapporteur CMCC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03/24 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5%, 03/24 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90216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NonCol_intraB_ENDC_NR_CA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Support of intra-band non-collocated EN-DC/NR-CA deployment; rapporteur: KDDI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KDDI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(09/23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(09/23 10%,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274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WI: Support of intra-band non-collocated EN-DC/NR-CA deployment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216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NR_demod_enh3-Perf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of WI: Perf. part: NR demodulation performance evolution; rapporteur: China Telecom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(n/a, 12/23 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(n/a, 12/23 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274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 on NR demodulation performance evolution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21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LTE_NBIOT_eMTC_NTN_req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NB-IoT/eMTC core &amp; performance requirements for Non-Terrestrial Networks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Mediatek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0%, 06/23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(12/22 50%, 06/23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4511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FS_FR2_enhTestMethods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Study on enhanced test methods for FR2 NR UEs [RAN4 SI: FS_FR2_enhTestMethods]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Apple, vivo, Intel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(06/22 100% closed)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93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RAN4-led NR </a:t>
            </a:r>
            <a:r>
              <a:rPr lang="en-US" b="1" dirty="0"/>
              <a:t>and LTE </a:t>
            </a:r>
            <a:r>
              <a:rPr lang="en-US" b="1" dirty="0" smtClean="0"/>
              <a:t>spectrum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034" y="1292373"/>
          <a:ext cx="11925909" cy="612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2"/>
                <a:gridCol w="1477775"/>
                <a:gridCol w="814726"/>
                <a:gridCol w="3297907"/>
                <a:gridCol w="936068"/>
                <a:gridCol w="1967477"/>
                <a:gridCol w="1820133"/>
                <a:gridCol w="1022741"/>
              </a:tblGrid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NR_ENDC_SON_MDT_enh2-Core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on further enhancement of data collection for SONMDT in NR standalone and MR-DC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10%,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TU changed (No RAN4 TU)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263815"/>
              </p:ext>
            </p:extLst>
          </p:nvPr>
        </p:nvGraphicFramePr>
        <p:xfrm>
          <a:off x="147030" y="1292373"/>
          <a:ext cx="11925914" cy="47398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9930"/>
                <a:gridCol w="1467600"/>
                <a:gridCol w="800100"/>
                <a:gridCol w="3309937"/>
                <a:gridCol w="852491"/>
                <a:gridCol w="2119313"/>
                <a:gridCol w="1749387"/>
                <a:gridCol w="1027156"/>
              </a:tblGrid>
              <a:tr h="1069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06921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NR_6GHz_add_bands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RP-222497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Introduction of additional 6GHz NR licensed bands; rapporteur: 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716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RP-222498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WID revision: Introduction of additional 6GHz NR licensed bands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648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NR_bands_UL_MIMO_R18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RP-222508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WI: Additional NR bands for UL-MIMO in Rel-18; rapporteur: Huawei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Huawei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716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RP-222509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WID revision: Additional NR bands for UL-MIMO in Rel-18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648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NR_600MHz_APT-Core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 Core part: APT 600MHz NR band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Spark NZ Ltd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0%, 03/23 0%</a:t>
                      </a:r>
                      <a:r>
                        <a:rPr lang="zh-CN" altLang="en-US" sz="1000" u="none" strike="noStrike">
                          <a:effectLst/>
                          <a:latin typeface="+mj-ea"/>
                          <a:ea typeface="+mj-ea"/>
                        </a:rPr>
                        <a:t>）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10%, 03/23 10%</a:t>
                      </a:r>
                      <a:r>
                        <a:rPr lang="zh-CN" altLang="en-US" sz="1000" u="none" strike="noStrike">
                          <a:effectLst/>
                          <a:latin typeface="+mj-ea"/>
                          <a:ea typeface="+mj-ea"/>
                        </a:rPr>
                        <a:t>）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06921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DC_R18_1BLTE_1BNR_2DL2UL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WI: Rel-18 Dual Connectivity (DC) of 1 band LTE (1DL/1UL) and 1 NR band (1DL/1UL); rapporteur: CHTTL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CHTTL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5%,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069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WID: Rel-18 Dual Connectivity (DC) of 1 band LTE (1DL/1UL) and 1 NR band (1DL/1UL)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194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DC_R18_2BLTE_1BNR_3DL2UL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RP-222504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Rel-18 Dual Connectivity (DC) of 2 bands LTE inter-band CA (2DL/1UL) and 1 NR band (1DL/1UL); rapporteur: 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Huawei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10%, 12/23 10%)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069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RP-222505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WID revision: Rel-18 Dual Connectivity (DC) of 2 bands LTE inter-band CA (2DL/1UL) and 1 NR band (1DL/1UL)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648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DC_R18_xBLTE_1BNR_yDL2UL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SR for WI on DC of x bands LTE inter-band CA (x345) and 1 NR band, Rapporteur: Nokia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Nokia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5%, 12/23 5%)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716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Rel-18 WID on DC of x bands LTE inter-band CA (x345) and 1 NR band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194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DC_R18_xBLTE_2BNR_yDL2UL-Core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RP-221944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WID on Rel-18 Dual Connectivity (DC) of x bands (x=1,2,3,4) LTE inter-band CA (xDL/1UL) and 2 bands NR inter-band CA (2DL/1UL)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LGE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5%, 12/23 5%)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4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RP-221945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on Rel-18 Dual Connectivity (DC) of x bands (x=1,2,3,4) LTE inter-band CA (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xDL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/1UL) and 2 bands NR (2DL/1UL); Rapporteur: LG Electronics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98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RAN4-led NR </a:t>
            </a:r>
            <a:r>
              <a:rPr lang="en-US" b="1" dirty="0"/>
              <a:t>and LTE </a:t>
            </a:r>
            <a:r>
              <a:rPr lang="en-US" b="1" dirty="0" smtClean="0"/>
              <a:t>spectrum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034" y="1292373"/>
          <a:ext cx="11925909" cy="612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2"/>
                <a:gridCol w="1477775"/>
                <a:gridCol w="814726"/>
                <a:gridCol w="3297907"/>
                <a:gridCol w="936068"/>
                <a:gridCol w="1967477"/>
                <a:gridCol w="1820133"/>
                <a:gridCol w="1022741"/>
              </a:tblGrid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NR_ENDC_SON_MDT_enh2-Core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on further enhancement of data collection for SONMDT in NR standalone and MR-DC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10%,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TU changed (No RAN4 TU)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519292"/>
              </p:ext>
            </p:extLst>
          </p:nvPr>
        </p:nvGraphicFramePr>
        <p:xfrm>
          <a:off x="147030" y="1292373"/>
          <a:ext cx="11925913" cy="45841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9930"/>
                <a:gridCol w="1467600"/>
                <a:gridCol w="800100"/>
                <a:gridCol w="3309937"/>
                <a:gridCol w="947738"/>
                <a:gridCol w="1952625"/>
                <a:gridCol w="1820827"/>
                <a:gridCol w="1027156"/>
              </a:tblGrid>
              <a:tr h="1069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42194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DC_R18_xBLTE_yBNR_zDL2UL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 on Rel-18 Dual Connectivity (DC) of x bands (x=1,2,3) LTE inter-band CA (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xDL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/1UL) and y bands (3&lt;=y&lt;=5 and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x+y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 &lt;= 6) NR inter-band CA (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yDL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/1UL)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ZTE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5%, 12/23</a:t>
                      </a:r>
                      <a:r>
                        <a:rPr lang="zh-CN" altLang="en-US" sz="1000" u="none" strike="noStrike"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774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WI: Rel-18 Dual Connectivity (DC) of x bands (x=1,2,3) LTE inter-band CA (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xDL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/1UL) and y bands (3&lt;=y&lt;=5 and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x+y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 &lt;= 6) NR inter-band CA (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yDL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/1UL); Rapporteur; ZTE Corporation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6921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DC_R18_xBLTE_yBNR_zDL3UL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RP-222237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Rel-18 WID: Dual Connectivity (DC) of x LTE bands and y NR bands with z bands DL and 3 bands 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Samsung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5%, 12/23</a:t>
                      </a:r>
                      <a:r>
                        <a:rPr lang="zh-CN" altLang="en-US" sz="1000" u="none" strike="noStrike" dirty="0"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5%)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069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RP-222238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WI: Rel-18 Dual Connectivity (DC) of x LTE bands and y NR bands with z bands DL and 3 bands 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648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NR_CA_R18_Intra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of WI NR_CA_R18_Intra; rapporteur: 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716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WID: Basket Rel-18 WID NR_CA_R17_Intra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6921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NR_CADC_R18_2BDL_xBUL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WID:Rel-18 NR Inter-band Carrier Aggregation/Dual Connectivity for 2 bands DL with x bands UL (x=1,2)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ZTE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5%, 12/23</a:t>
                      </a:r>
                      <a:r>
                        <a:rPr lang="zh-CN" altLang="en-US" sz="1000" u="none" strike="noStrike" dirty="0"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5%)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4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RP-222080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WID:Rel-18 NR Inter-band Carrier Aggregation/Dual Connectivity for 2 bands DL with x bands UL (x=1,2)  Rapporteur; ZTE Corporation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6921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NR_CADC_R18_3BDL_xBUL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WID on Rel-18 NR Inter-band Carrier Aggregation/Dual Connectivity for 3 bands DL with x bands UL (x=1,2)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ZTE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4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WI:  Rel-18 NR Inter-band Carrier Aggregation/Dual Connectivity for 3 bands DL with x bands UL (x=1,2); Rapporteur; ZTE Corporation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81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RAN4-led NR </a:t>
            </a:r>
            <a:r>
              <a:rPr lang="en-US" b="1" dirty="0"/>
              <a:t>and LTE </a:t>
            </a:r>
            <a:r>
              <a:rPr lang="en-US" b="1" dirty="0" smtClean="0"/>
              <a:t>spectrum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034" y="1292373"/>
          <a:ext cx="11925909" cy="612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2"/>
                <a:gridCol w="1477775"/>
                <a:gridCol w="814726"/>
                <a:gridCol w="3297907"/>
                <a:gridCol w="936068"/>
                <a:gridCol w="1967477"/>
                <a:gridCol w="1820133"/>
                <a:gridCol w="1022741"/>
              </a:tblGrid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NR_ENDC_SON_MDT_enh2-Core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on further enhancement of data collection for SONMDT in NR standalone and MR-DC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10%,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TU changed (No RAN4 TU)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956221"/>
              </p:ext>
            </p:extLst>
          </p:nvPr>
        </p:nvGraphicFramePr>
        <p:xfrm>
          <a:off x="147030" y="1292373"/>
          <a:ext cx="11925913" cy="51959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9930"/>
                <a:gridCol w="1467600"/>
                <a:gridCol w="800100"/>
                <a:gridCol w="3309937"/>
                <a:gridCol w="947738"/>
                <a:gridCol w="1952625"/>
                <a:gridCol w="1820827"/>
                <a:gridCol w="1027156"/>
              </a:tblGrid>
              <a:tr h="1069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06921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NR_CADC_R18_yBDL_xBUL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RP-222317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 of WI NR_CADC_R18_yBDL_xBUL (y=4,5,6, x=1,2); rapporteur: 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0%, 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25%, 12/23 25%)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</a:tr>
              <a:tr h="716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RP-222318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Basket Rel-18 WID NR_CADC_R18_yBDL_xBUL (y=4,5,6, x=1,2)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467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NR_SUL_combos_R18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RP-222506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 for WI: Rel-18 Band combinations for SA NR supplementary uplink (SUL), NSA NR SUL, NSA NR SUL with UL sharing from the UE perspective (ULSUP); rapporteur: Huawei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10%, 12/23 10%)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</a:tr>
              <a:tr h="14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RP-222507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revision: Rel-18 Band combinations for SA NR supplementary uplink (SUL), NSA NR SUL, NSA NR SUL with UL sharing from the UE perspective (ULSUP)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69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LTE_NR_HPUE_FWVM_R18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RP-222058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status report for High-power UE operation for fixed-wireless/vehicle-mounted use cases in LTE bands and NR bands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10%,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</a:tr>
              <a:tr h="1069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NR_RAIL_HPUE_n100_n101-Core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 for WI: Core part: High Power UE support for NR bands n100 and n101 for Rail Mobile Radio (RMR) in Europe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</a:tr>
              <a:tr h="71648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NR_LTE_V2X_PC5_combos_R18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RP-222385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 for Rel-18 band combinations for Uu and V2X concurrent operation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0%, 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5%, 12/23 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</a:tr>
              <a:tr h="716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RP-222386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SR for Rel-18 band combinations for </a:t>
                      </a:r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Uu</a:t>
                      </a:r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and V2X concurrent operation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648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NR_unlic_enh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RP-222174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Enhancements of NR shared spectrum bands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(03/23 0%, 03/23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(03/23 15%, 03/23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Perf. part is missing from SR</a:t>
                      </a:r>
                      <a:endParaRPr lang="en-US" sz="10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</a:tr>
              <a:tr h="716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RP-222175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 for Enhancements of NR shared spectrum bands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6921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DL_intrpt_combos_TxSW_R18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RP-222288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Rel-18 downlink interruption for NR and EN-DC band combinations at dynamic Tx Switching in Uplink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0%, 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(12/23 10%, 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</a:tr>
              <a:tr h="14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RP-222289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 of WI: Rel-18 downlink interruption for NR and EN-DC band combinations at dynamic </a:t>
                      </a:r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in Uplink; rapporteur: China Telecom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70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RAN4-led NR </a:t>
            </a:r>
            <a:r>
              <a:rPr lang="en-US" b="1" dirty="0"/>
              <a:t>and LTE </a:t>
            </a:r>
            <a:r>
              <a:rPr lang="en-US" b="1" dirty="0" smtClean="0"/>
              <a:t>spectrum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034" y="1292373"/>
          <a:ext cx="11925909" cy="612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2"/>
                <a:gridCol w="1477775"/>
                <a:gridCol w="814726"/>
                <a:gridCol w="3297907"/>
                <a:gridCol w="936068"/>
                <a:gridCol w="1967477"/>
                <a:gridCol w="1820133"/>
                <a:gridCol w="1022741"/>
              </a:tblGrid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NR_ENDC_SON_MDT_enh2-Core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on further enhancement of data collection for SONMDT in NR standalone and MR-DC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10%,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TU changed (No RAN4 TU)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648" marR="1648" marT="1648" marB="0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117748"/>
              </p:ext>
            </p:extLst>
          </p:nvPr>
        </p:nvGraphicFramePr>
        <p:xfrm>
          <a:off x="147030" y="1292373"/>
          <a:ext cx="11925913" cy="25985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9930"/>
                <a:gridCol w="1467600"/>
                <a:gridCol w="800100"/>
                <a:gridCol w="3309937"/>
                <a:gridCol w="947738"/>
                <a:gridCol w="1952625"/>
                <a:gridCol w="1820827"/>
                <a:gridCol w="1027156"/>
              </a:tblGrid>
              <a:tr h="1069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069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LTE_terr_bcast_bands_part2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RP-222224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 on New bands and bandwidth allocation for LTE based 5G terrestrial broadcast - part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Qualcomm, EBU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(06/23 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(06/23 15%,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06921"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LTE_terr_bcast_bands_part2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New bands and bandwidth allocation for 5G terrestrial broadcast - part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69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LTE_TDD_1670_1675MHz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RP-221933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 Introduction of LTE TDD band in 1670-1675 MHz; rapporteur: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Ligado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 Networks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Ligado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(12/22 15%, 12/22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(12/22 50%, 12/22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42194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  <a:latin typeface="+mj-ea"/>
                          <a:ea typeface="+mj-ea"/>
                        </a:rPr>
                        <a:t>LTE_CA_R18_xBDL_yBUL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RP-222502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WI: Rel-18 LTE-Advanced Carrier Aggregation for x bands (2&lt;=x&lt;= 6) DL with y bands (y=1, 2) UL; rapporteur: Huawei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20%, 12/23 20%)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  <a:tr h="106921">
                <a:tc vMerge="1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RP-222503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WID revision: Rel-18 LTE-Advanced Carrier Aggregation for x bands (2&lt;=x&lt;= 6) DL with y bands (y=1, 2) 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19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LTE_CA_intra_B8-Core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RP-222125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LTE intra-band contiguous Carrier Aggregation for band 8; rapporteur 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(09/22 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(09/22 99%, n/a)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Need </a:t>
                      </a:r>
                      <a:r>
                        <a:rPr lang="en-US" sz="1000" u="none" strike="noStrike" dirty="0" smtClean="0">
                          <a:effectLst/>
                          <a:latin typeface="+mj-ea"/>
                          <a:ea typeface="+mj-ea"/>
                        </a:rPr>
                        <a:t>discuss 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how to handle WI together with LTE basket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WIs.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102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94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new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WI/SI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proposals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New Rel-18 spectrum related WI 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HPUE basket WIs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Other basket WIs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Spectrum WIs</a:t>
            </a:r>
            <a:endParaRPr lang="en-US" altLang="zh-CN" sz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5800" y="1992106"/>
          <a:ext cx="11133034" cy="1219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1410"/>
                <a:gridCol w="6827895"/>
                <a:gridCol w="2593729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RP-222083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New WID on high power for FR1 for FDD single band(s) with power class 2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China Unicom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RP-222084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New WID on high power for FR1 for NR_CADC_R18_yBDL_xBUL with power class 2 and high power on FDD band(s)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China Unicom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hlinkClick r:id="rId4"/>
                        </a:rPr>
                        <a:t>RP-222106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New WID on high power for FR1 for DC_R18_xBLTE_yBNR_zDLnUL with power class PC2 and PC1.5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Ericsson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hlinkClick r:id="rId5"/>
                        </a:rPr>
                        <a:t>RP-222287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New WID: High power UE for FR1 NR CA/DC or NR SUL (supplementary uplink) band combination with y bands downlink (1&lt;y&lt;=6) and x bands uplink (x=1,2) and power class z (z&lt;3) and high power on TDD band(s)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China Telecom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RP-222351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WID on High power UE (power class 1.5) for NR TDD bands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CMCC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RP-222512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High power for FR1 for NR_CA_R18_intra with power class 2 and 1.5 on TDD band(s)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Huawei, HiSilicon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RP-222341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Discussion on potential basket WID for HPUE FDD bands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effectLst/>
                        </a:rPr>
                        <a:t>MediaTek</a:t>
                      </a:r>
                      <a:r>
                        <a:rPr lang="en-US" sz="1000" kern="0" dirty="0">
                          <a:effectLst/>
                        </a:rPr>
                        <a:t> Inc.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5800" y="3708106"/>
          <a:ext cx="11133033" cy="609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1409"/>
                <a:gridCol w="6827895"/>
                <a:gridCol w="2593729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RP-222012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Basket WID: adding new channel bandwidth(s) support to existing NR bands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Ericsson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RP-222451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Proposed new WID: 4Rx support for NR FR1 bands (&lt;2.6GHz) in Rel-18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ZTE, Sanechips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RP-222452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Motivation on basket WID on 4Rx support for NR FR1 bands (&lt;2.6GHz) in Rel-18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ZTE, Sanechips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RP-222514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New WID: Simultaneous Rx/Tx band combinations for NR CA/DC, NR SUL and LTE/NR DC in Rel-18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Huawei, HiSilicon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85799" y="4767736"/>
          <a:ext cx="11133034" cy="30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RP-222130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New WID: NR CA band combinations with dual SUL bands in Rel-18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CMCC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RP-222131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Motivation on NR CA band combinations with dual SUL bands in Rel-18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CMCC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13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new WI/SI proposals </a:t>
            </a:r>
            <a:r>
              <a:rPr lang="en-US" altLang="zh-CN" b="1" dirty="0" smtClean="0"/>
              <a:t>(</a:t>
            </a:r>
            <a:r>
              <a:rPr lang="en-US" altLang="zh-CN" b="1" dirty="0"/>
              <a:t>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New Rel-18 non-spectrum related WI 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MRP requirements for LTE intra-band non-contiguous CA with gap &gt;35MHz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TRP/TRS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MIMO OTA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High power UE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07814"/>
              </p:ext>
            </p:extLst>
          </p:nvPr>
        </p:nvGraphicFramePr>
        <p:xfrm>
          <a:off x="685799" y="1990891"/>
          <a:ext cx="11133034" cy="30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RP-222307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MPR requirements for LTE </a:t>
                      </a:r>
                      <a:r>
                        <a:rPr lang="en-US" sz="1000" kern="0" dirty="0" err="1">
                          <a:effectLst/>
                        </a:rPr>
                        <a:t>itrabCA</a:t>
                      </a:r>
                      <a:r>
                        <a:rPr lang="en-US" sz="1000" kern="0" dirty="0">
                          <a:effectLst/>
                        </a:rPr>
                        <a:t> with &gt;35 MHz CC gap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Vodafone Ireland Plc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RP-222370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Motivation for MPR requirements for LTE </a:t>
                      </a:r>
                      <a:r>
                        <a:rPr lang="en-US" sz="1000" kern="0" dirty="0" err="1">
                          <a:effectLst/>
                        </a:rPr>
                        <a:t>itrabCA</a:t>
                      </a:r>
                      <a:r>
                        <a:rPr lang="en-US" sz="1000" kern="0" dirty="0">
                          <a:effectLst/>
                        </a:rPr>
                        <a:t> with &gt;35 MHz CC gap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Vodafone Ireland Plc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974594"/>
              </p:ext>
            </p:extLst>
          </p:nvPr>
        </p:nvGraphicFramePr>
        <p:xfrm>
          <a:off x="685799" y="2878925"/>
          <a:ext cx="11133034" cy="1371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RP-222071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Motivation of R18 FR1 TRP TRS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OPPO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RP-222072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R18 New WID on FR1 TRP TRS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OPPO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RP-222073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R18 motivation of introducing high capability handheld UE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OPPO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RP-222074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R18 New WI on high capability handheld UE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OPPO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RP-222141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Motivation for new WID: Rel-18 TRP/TRS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vivo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RP-222142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New WID: Rel-18 TRP/TRS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vivo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RP-222178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Motivation paper for NR FR1 TRP TRS work in Rel-18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Apple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RP-222179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New  WID: Continuation of  UE  TRP  (Total  Radiated  Power)  and  TRS  (Total Radiated Sensitivity) requirements and test methodologies for FR1 (NR SA and EN-DC)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Apple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325325"/>
              </p:ext>
            </p:extLst>
          </p:nvPr>
        </p:nvGraphicFramePr>
        <p:xfrm>
          <a:off x="685799" y="4743818"/>
          <a:ext cx="11133034" cy="30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RP-222345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Motivation for Rel-18 new WI on NR MIMO OTA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CAICT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RP-222346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New WI: Enhancement of Multiple Input Multiple Output (MIMO) Over-the-Air (OTA) requirement for NR UEs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CAICT,OPPO, </a:t>
                      </a:r>
                      <a:r>
                        <a:rPr lang="en-US" sz="1000" kern="0" dirty="0" err="1">
                          <a:effectLst/>
                        </a:rPr>
                        <a:t>Keysight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776407"/>
              </p:ext>
            </p:extLst>
          </p:nvPr>
        </p:nvGraphicFramePr>
        <p:xfrm>
          <a:off x="685799" y="5610005"/>
          <a:ext cx="11133033" cy="457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1409"/>
                <a:gridCol w="6827895"/>
                <a:gridCol w="2593729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RP-222320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New WID: PC1.5 Inter-band and Intra-band uplink CA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T-Mobile USA Inc.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RP-222340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New WID: Reference sensitivity degradation mitigation for High-Power UEs in NR FDD sub-1GHz bands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MediaTek Inc.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RP-222341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Discussion on potential basket WID for HPUE FDD bands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effectLst/>
                        </a:rPr>
                        <a:t>MediaTek</a:t>
                      </a:r>
                      <a:r>
                        <a:rPr lang="en-US" sz="1000" kern="0" dirty="0">
                          <a:effectLst/>
                        </a:rPr>
                        <a:t> Inc.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31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issues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Rel-17)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Rel-17 open issues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Rel-17 Canadian spectrum regulation </a:t>
            </a:r>
            <a:r>
              <a:rPr lang="en-US" altLang="zh-CN" sz="1200" dirty="0" smtClean="0"/>
              <a:t>issue</a:t>
            </a: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Signaling </a:t>
            </a:r>
            <a:r>
              <a:rPr lang="en-US" altLang="zh-CN" sz="1200" dirty="0"/>
              <a:t>for intra-band EN-DC combination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BWP without restriction (Feature group 6-1a)</a:t>
            </a: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LS </a:t>
            </a:r>
            <a:r>
              <a:rPr lang="en-US" altLang="zh-CN" sz="1200" dirty="0"/>
              <a:t>to ITU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211809"/>
              </p:ext>
            </p:extLst>
          </p:nvPr>
        </p:nvGraphicFramePr>
        <p:xfrm>
          <a:off x="685799" y="1979153"/>
          <a:ext cx="11133034" cy="762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RP-222490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CR to 38.101-1 on new NS for Canadian WCS regulation R17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Apple, Telus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RP-222344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Operation in the n77 frequency range in US and Canada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Nokia, Nokia Shanghai Bell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RP-222350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Extension of operation in the n77 frequency range in US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Nokia, Nokia Shanghai Bell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RP-222352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Extension of operation in the n77 frequency range in US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Nokia, Nokia Shanghai Bell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RP-222353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Extension of operation in the n77 frequency range in Canada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Nokia, Nokia Shanghai Bell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596379"/>
              </p:ext>
            </p:extLst>
          </p:nvPr>
        </p:nvGraphicFramePr>
        <p:xfrm>
          <a:off x="685799" y="3142975"/>
          <a:ext cx="11133034" cy="152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RP-222513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Discussion on intra-band EN-DC combination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Huawei, HiSilicon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191564"/>
              </p:ext>
            </p:extLst>
          </p:nvPr>
        </p:nvGraphicFramePr>
        <p:xfrm>
          <a:off x="685799" y="3764247"/>
          <a:ext cx="11133034" cy="1371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+mj-ea"/>
                          <a:ea typeface="+mj-ea"/>
                          <a:hlinkClick r:id="rId4"/>
                        </a:rPr>
                        <a:t>RP-222427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On BWP without restriction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</a:rPr>
                        <a:t>RP-222132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Discussion on Feature Group 6-1a "</a:t>
                      </a:r>
                      <a:r>
                        <a:rPr lang="en-US" sz="1000" kern="0" dirty="0" err="1">
                          <a:effectLst/>
                          <a:latin typeface="+mj-ea"/>
                          <a:ea typeface="+mj-ea"/>
                        </a:rPr>
                        <a:t>bwp-WithoutRestriction</a:t>
                      </a: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"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</a:rPr>
                        <a:t>RP-222067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Support of BWP without restriction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</a:rPr>
                        <a:t>RP-222155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On BWP operation without CD-SSB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vivo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</a:rPr>
                        <a:t>RP-222241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On BWP operation without bandwidth restriction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Samsung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</a:rPr>
                        <a:t>RP-222306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On FG6-1a - BWP without restriction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Nokia, Nokia Shanghai Bell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</a:rPr>
                        <a:t>RP-222338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Discussion on support of BWP without restriction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effectLst/>
                          <a:latin typeface="+mj-ea"/>
                          <a:ea typeface="+mj-ea"/>
                        </a:rPr>
                        <a:t>MediaTek</a:t>
                      </a: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 Inc.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</a:rPr>
                        <a:t>RP-222366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Discussion on per-FR gap capabilities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Nokia, Nokia Shanghai Bell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+mj-ea"/>
                          <a:ea typeface="+mj-ea"/>
                        </a:rPr>
                        <a:t>RP-222395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Discussion on BWP operation without bandwidth restriction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CATT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55761"/>
              </p:ext>
            </p:extLst>
          </p:nvPr>
        </p:nvGraphicFramePr>
        <p:xfrm>
          <a:off x="685799" y="5636113"/>
          <a:ext cx="11133034" cy="457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  <a:hlinkClick r:id="rId5"/>
                        </a:rPr>
                        <a:t>RP-221912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Draft reply LS to ITU-R WP5D/TEMP/482(Rev.1) = RP-212699 on work towards two new recommendations "Generic unwanted emission characteristics of base stations/mobile stations using the terrestrial radio interfaces of IMT-2020" (R4-2214737; to: RAN; cc: RAN5; contact: Ericsson)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30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 </a:t>
            </a:r>
            <a:r>
              <a:rPr lang="en-US" sz="1400" dirty="0" smtClean="0"/>
              <a:t>Q3 2022, </a:t>
            </a:r>
            <a:r>
              <a:rPr lang="en-US" sz="1400" dirty="0"/>
              <a:t>RAN4 had </a:t>
            </a:r>
            <a:r>
              <a:rPr lang="en-US" sz="1400" dirty="0" smtClean="0"/>
              <a:t>one </a:t>
            </a:r>
            <a:r>
              <a:rPr lang="en-US" sz="1400" dirty="0"/>
              <a:t>e-meetings, i.e., </a:t>
            </a:r>
            <a:r>
              <a:rPr lang="en-US" sz="1400" dirty="0" smtClean="0"/>
              <a:t>RAN4#104-e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Totally 113 </a:t>
            </a:r>
            <a:r>
              <a:rPr lang="en-US" sz="1200" dirty="0"/>
              <a:t>email </a:t>
            </a:r>
            <a:r>
              <a:rPr lang="en-US" sz="1200" dirty="0" smtClean="0"/>
              <a:t>threads were arranged with </a:t>
            </a:r>
            <a:r>
              <a:rPr lang="en-US" sz="1200" dirty="0"/>
              <a:t>a </a:t>
            </a:r>
            <a:r>
              <a:rPr lang="en-US" sz="1200" dirty="0" smtClean="0"/>
              <a:t>moderator per thread </a:t>
            </a:r>
            <a:r>
              <a:rPr lang="en-US" sz="1200" dirty="0"/>
              <a:t>in three parallel sessions (Main, RRM, </a:t>
            </a:r>
            <a:r>
              <a:rPr lang="en-US" sz="1200" dirty="0" err="1"/>
              <a:t>BSRF_Demod_Test</a:t>
            </a:r>
            <a:r>
              <a:rPr lang="en-US" sz="1200" dirty="0"/>
              <a:t>). </a:t>
            </a:r>
            <a:r>
              <a:rPr lang="en-US" altLang="zh-CN" sz="1200" dirty="0"/>
              <a:t>4800+ </a:t>
            </a:r>
            <a:r>
              <a:rPr lang="en-US" altLang="zh-CN" sz="1200" dirty="0" smtClean="0"/>
              <a:t>emails.</a:t>
            </a:r>
            <a:endParaRPr lang="en-US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28 </a:t>
            </a:r>
            <a:r>
              <a:rPr lang="en-US" sz="1200" dirty="0"/>
              <a:t>GTW </a:t>
            </a:r>
            <a:r>
              <a:rPr lang="en-US" sz="1200" dirty="0" smtClean="0"/>
              <a:t>calls </a:t>
            </a:r>
            <a:r>
              <a:rPr lang="en-US" sz="1200" dirty="0" smtClean="0"/>
              <a:t>(18 </a:t>
            </a:r>
            <a:r>
              <a:rPr lang="en-US" sz="1200" dirty="0" smtClean="0"/>
              <a:t>GTW </a:t>
            </a:r>
            <a:r>
              <a:rPr lang="en-US" altLang="zh-CN" sz="1200" dirty="0" smtClean="0"/>
              <a:t>for </a:t>
            </a:r>
            <a:r>
              <a:rPr lang="en-US" altLang="zh-CN" sz="1200" dirty="0" smtClean="0"/>
              <a:t>Main + </a:t>
            </a:r>
            <a:r>
              <a:rPr lang="en-US" altLang="zh-CN" sz="1200" dirty="0" err="1" smtClean="0"/>
              <a:t>BSRF_Demod_Test</a:t>
            </a:r>
            <a:r>
              <a:rPr lang="en-US" altLang="zh-CN" sz="1200" dirty="0" smtClean="0"/>
              <a:t> sessions and 10 for RRM sessions</a:t>
            </a:r>
            <a:r>
              <a:rPr lang="en-US" sz="1200" dirty="0" smtClean="0"/>
              <a:t>) </a:t>
            </a:r>
            <a:r>
              <a:rPr lang="en-US" sz="1200" dirty="0"/>
              <a:t>were used to treat critical or controversial topics</a:t>
            </a:r>
            <a:r>
              <a:rPr lang="en-US" sz="1200" dirty="0" smtClean="0"/>
              <a:t>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/>
              <a:t>The overtime for each GTW is less than half an hour except for one GTW to complete Rel-17 controversial topic for which there is 40 min overtime.</a:t>
            </a:r>
            <a:endParaRPr lang="en-US" sz="10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Rel-15 </a:t>
            </a:r>
            <a:r>
              <a:rPr lang="en-US" altLang="zh-CN" sz="1400" dirty="0"/>
              <a:t>and Rel-16 </a:t>
            </a:r>
            <a:r>
              <a:rPr lang="en-US" altLang="zh-CN" sz="1400" dirty="0" smtClean="0"/>
              <a:t>maintenance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 smtClean="0"/>
              <a:t>Tdoc</a:t>
            </a:r>
            <a:r>
              <a:rPr lang="en-US" altLang="zh-CN" sz="1200" dirty="0" smtClean="0"/>
              <a:t> number for Rel-15/16 </a:t>
            </a:r>
            <a:r>
              <a:rPr lang="en-US" altLang="zh-CN" sz="1200" dirty="0"/>
              <a:t>maintenance </a:t>
            </a:r>
            <a:r>
              <a:rPr lang="en-US" altLang="zh-CN" sz="1200" dirty="0" smtClean="0"/>
              <a:t>was 566, </a:t>
            </a:r>
            <a:r>
              <a:rPr lang="en-US" altLang="zh-CN" sz="1200" dirty="0"/>
              <a:t>which </a:t>
            </a:r>
            <a:r>
              <a:rPr lang="en-US" altLang="zh-CN" sz="1200" dirty="0" smtClean="0"/>
              <a:t>accounted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15.6% </a:t>
            </a:r>
            <a:r>
              <a:rPr lang="en-US" altLang="zh-CN" sz="1200" dirty="0"/>
              <a:t>of total submitted contributions in </a:t>
            </a:r>
            <a:r>
              <a:rPr lang="en-US" altLang="zh-CN" sz="1200" dirty="0" smtClean="0"/>
              <a:t>Q3 </a:t>
            </a:r>
            <a:r>
              <a:rPr lang="en-US" altLang="zh-CN" sz="1200" dirty="0"/>
              <a:t>2022 (16.7% in </a:t>
            </a:r>
            <a:r>
              <a:rPr lang="en-US" altLang="zh-CN" sz="1200" dirty="0" smtClean="0"/>
              <a:t>last quarter).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Rel-17 WI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Core part of Rel-17 extended WIs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NR_ext_to_71GHz can be closed, although some company have different views. More discussions are needed.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NR_RAIL_EU_900MHz is closed (</a:t>
            </a:r>
            <a:r>
              <a:rPr lang="en-US" altLang="zh-CN" sz="1000" dirty="0" err="1" smtClean="0"/>
              <a:t>Perf</a:t>
            </a:r>
            <a:r>
              <a:rPr lang="en-US" altLang="zh-CN" sz="1000" dirty="0" smtClean="0"/>
              <a:t> part was completed in June 2022).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Performance part of Rel-17 WIs: 17 WI can be closed, 5 WIs need be extended by one quarter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sp>
        <p:nvSpPr>
          <p:cNvPr id="5" name="矩形 4"/>
          <p:cNvSpPr/>
          <p:nvPr/>
        </p:nvSpPr>
        <p:spPr>
          <a:xfrm>
            <a:off x="859024" y="4488994"/>
            <a:ext cx="28738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atin typeface="+mj-ea"/>
                <a:ea typeface="+mj-ea"/>
              </a:rPr>
              <a:t>The </a:t>
            </a:r>
            <a:r>
              <a:rPr lang="en-US" sz="1200" b="1" dirty="0" err="1">
                <a:latin typeface="+mj-ea"/>
                <a:ea typeface="+mj-ea"/>
              </a:rPr>
              <a:t>Perf</a:t>
            </a:r>
            <a:r>
              <a:rPr lang="en-US" sz="1200" b="1" dirty="0">
                <a:latin typeface="+mj-ea"/>
                <a:ea typeface="+mj-ea"/>
              </a:rPr>
              <a:t>. parts of </a:t>
            </a:r>
            <a:r>
              <a:rPr lang="en-US" sz="1200" b="1" dirty="0" smtClean="0">
                <a:latin typeface="+mj-ea"/>
                <a:ea typeface="+mj-ea"/>
              </a:rPr>
              <a:t>following </a:t>
            </a:r>
            <a:r>
              <a:rPr lang="en-US" sz="1200" b="1" dirty="0">
                <a:latin typeface="+mj-ea"/>
                <a:ea typeface="+mj-ea"/>
              </a:rPr>
              <a:t>WIs are closed</a:t>
            </a:r>
          </a:p>
        </p:txBody>
      </p:sp>
      <p:sp>
        <p:nvSpPr>
          <p:cNvPr id="7" name="矩形 6"/>
          <p:cNvSpPr/>
          <p:nvPr/>
        </p:nvSpPr>
        <p:spPr>
          <a:xfrm>
            <a:off x="4698600" y="4487640"/>
            <a:ext cx="34682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+mj-ea"/>
                <a:ea typeface="+mj-ea"/>
              </a:rPr>
              <a:t>The </a:t>
            </a:r>
            <a:r>
              <a:rPr lang="en-US" sz="1200" b="1" dirty="0" err="1" smtClean="0">
                <a:latin typeface="+mj-ea"/>
                <a:ea typeface="+mj-ea"/>
              </a:rPr>
              <a:t>Perf</a:t>
            </a:r>
            <a:r>
              <a:rPr lang="en-US" sz="1200" b="1" dirty="0" smtClean="0">
                <a:latin typeface="+mj-ea"/>
                <a:ea typeface="+mj-ea"/>
              </a:rPr>
              <a:t> </a:t>
            </a:r>
            <a:r>
              <a:rPr lang="en-US" sz="1200" b="1" dirty="0">
                <a:latin typeface="+mj-ea"/>
                <a:ea typeface="+mj-ea"/>
              </a:rPr>
              <a:t>parts </a:t>
            </a:r>
            <a:r>
              <a:rPr lang="en-US" sz="1200" b="1" dirty="0" smtClean="0">
                <a:latin typeface="+mj-ea"/>
                <a:ea typeface="+mj-ea"/>
              </a:rPr>
              <a:t>to be extended to Dec2022</a:t>
            </a:r>
            <a:endParaRPr lang="en-US" sz="12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40988" y="4487640"/>
            <a:ext cx="3683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+mj-ea"/>
                <a:ea typeface="+mj-ea"/>
              </a:rPr>
              <a:t>The </a:t>
            </a:r>
            <a:r>
              <a:rPr lang="en-US" sz="1200" b="1" dirty="0" err="1">
                <a:latin typeface="+mj-ea"/>
                <a:ea typeface="+mj-ea"/>
              </a:rPr>
              <a:t>Perf</a:t>
            </a:r>
            <a:r>
              <a:rPr lang="en-US" sz="1200" b="1" dirty="0">
                <a:latin typeface="+mj-ea"/>
                <a:ea typeface="+mj-ea"/>
              </a:rPr>
              <a:t> </a:t>
            </a:r>
            <a:r>
              <a:rPr lang="en-US" sz="1200" b="1" dirty="0" smtClean="0">
                <a:latin typeface="+mj-ea"/>
                <a:ea typeface="+mj-ea"/>
              </a:rPr>
              <a:t>parts with target </a:t>
            </a:r>
            <a:r>
              <a:rPr lang="en-US" sz="1200" b="1" dirty="0">
                <a:latin typeface="+mj-ea"/>
                <a:ea typeface="+mj-ea"/>
              </a:rPr>
              <a:t>completion date </a:t>
            </a:r>
            <a:r>
              <a:rPr lang="en-US" sz="1200" b="1" dirty="0" smtClean="0">
                <a:latin typeface="+mj-ea"/>
                <a:ea typeface="+mj-ea"/>
              </a:rPr>
              <a:t>Dec </a:t>
            </a:r>
            <a:r>
              <a:rPr lang="en-US" sz="1200" b="1" dirty="0">
                <a:latin typeface="+mj-ea"/>
                <a:ea typeface="+mj-ea"/>
              </a:rPr>
              <a:t>2022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286408"/>
              </p:ext>
            </p:extLst>
          </p:nvPr>
        </p:nvGraphicFramePr>
        <p:xfrm>
          <a:off x="754081" y="4811178"/>
          <a:ext cx="2271513" cy="15218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1513"/>
              </a:tblGrid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NR_SL_enh-Perf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NR_pos_enh-Perf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NR_UE_pow_sav_enh-Perf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LTE_NR_DC_enh2-Perf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NR_IAB_enh-Perf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NR_SL_relay-Perf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NR_demod_enh2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NR_MIMO_OTA-</a:t>
                      </a:r>
                      <a:r>
                        <a:rPr lang="en-US" sz="1000" u="none" strike="noStrike" dirty="0" err="1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Perf</a:t>
                      </a:r>
                      <a:r>
                        <a:rPr lang="en-US" sz="100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 *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NR_FR1_TRP_TRS-Perf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47236"/>
              </p:ext>
            </p:extLst>
          </p:nvPr>
        </p:nvGraphicFramePr>
        <p:xfrm>
          <a:off x="5448301" y="4811178"/>
          <a:ext cx="2469264" cy="8317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69264"/>
              </a:tblGrid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  <a:latin typeface="+mj-ea"/>
                          <a:ea typeface="+mj-ea"/>
                        </a:rPr>
                        <a:t>NR_FeMIMO-Perf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(RRM, </a:t>
                      </a:r>
                      <a:r>
                        <a:rPr lang="en-US" sz="1000" u="none" strike="noStrike" baseline="0" dirty="0" err="1" smtClean="0">
                          <a:effectLst/>
                          <a:latin typeface="+mj-ea"/>
                          <a:ea typeface="+mj-ea"/>
                        </a:rPr>
                        <a:t>Demod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  <a:latin typeface="+mj-ea"/>
                          <a:ea typeface="+mj-ea"/>
                        </a:rPr>
                        <a:t>NR_cov_enh-Perf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</a:t>
                      </a:r>
                      <a:r>
                        <a:rPr lang="en-US" sz="1000" u="none" strike="noStrike" baseline="0" dirty="0" err="1" smtClean="0">
                          <a:effectLst/>
                          <a:latin typeface="+mj-ea"/>
                          <a:ea typeface="+mj-ea"/>
                        </a:rPr>
                        <a:t>Demod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  <a:latin typeface="+mj-ea"/>
                          <a:ea typeface="+mj-ea"/>
                        </a:rPr>
                        <a:t>NR_IIOT_URLLC_enh-Perf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</a:t>
                      </a:r>
                      <a:r>
                        <a:rPr lang="en-US" sz="1000" u="none" strike="noStrike" baseline="0" dirty="0" err="1" smtClean="0">
                          <a:effectLst/>
                          <a:latin typeface="+mj-ea"/>
                          <a:ea typeface="+mj-ea"/>
                        </a:rPr>
                        <a:t>Demod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  <a:latin typeface="+mj-ea"/>
                          <a:ea typeface="+mj-ea"/>
                        </a:rPr>
                        <a:t>NR_SmallData_INACTIVE-Perf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(RRM)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  <a:latin typeface="+mj-ea"/>
                          <a:ea typeface="+mj-ea"/>
                        </a:rPr>
                        <a:t>NR_repeaters-Perf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(BS RF conformance)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800646"/>
              </p:ext>
            </p:extLst>
          </p:nvPr>
        </p:nvGraphicFramePr>
        <p:xfrm>
          <a:off x="9189046" y="4811178"/>
          <a:ext cx="2271513" cy="4866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1513"/>
              </a:tblGrid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  <a:latin typeface="+mj-ea"/>
                          <a:ea typeface="+mj-ea"/>
                        </a:rPr>
                        <a:t>NR_ext_to_71GHz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  <a:latin typeface="+mj-ea"/>
                          <a:ea typeface="+mj-ea"/>
                        </a:rPr>
                        <a:t>NR_redcap-Perf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NR_NTN_solutions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553816"/>
              </p:ext>
            </p:extLst>
          </p:nvPr>
        </p:nvGraphicFramePr>
        <p:xfrm>
          <a:off x="2597068" y="4811178"/>
          <a:ext cx="2271513" cy="13648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1513"/>
              </a:tblGrid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NR_HST_FR1_enh-Perf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NR_HST_FR2-Perf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NR_RF_FR1_enh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NR_RF_FR2_req_enh2-Perf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NR_RRM_enh2-Core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NR_MG_enh-Perf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NR_6GHz-Perf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NB_IOTenh4_LTE_eMTC6-Perf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</a:tbl>
          </a:graphicData>
        </a:graphic>
      </p:graphicFrame>
      <p:cxnSp>
        <p:nvCxnSpPr>
          <p:cNvPr id="17" name="直接连接符 16"/>
          <p:cNvCxnSpPr/>
          <p:nvPr/>
        </p:nvCxnSpPr>
        <p:spPr bwMode="auto">
          <a:xfrm>
            <a:off x="4757055" y="4586406"/>
            <a:ext cx="0" cy="1533406"/>
          </a:xfrm>
          <a:prstGeom prst="line">
            <a:avLst/>
          </a:prstGeom>
          <a:noFill/>
          <a:ln w="19050" cap="flat" cmpd="sng" algn="ctr">
            <a:solidFill>
              <a:schemeClr val="accent4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2479360" y="6176061"/>
            <a:ext cx="32335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+mj-ea"/>
                <a:ea typeface="+mj-ea"/>
              </a:rPr>
              <a:t>* Some company had different views and discussions are needed</a:t>
            </a:r>
            <a:endParaRPr lang="en-US" sz="9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issues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Rel-17)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Rel-17 open issues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Rel-17 </a:t>
            </a:r>
            <a:r>
              <a:rPr lang="en-US" altLang="zh-CN" sz="1200" dirty="0" smtClean="0"/>
              <a:t>MIMO OTA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Rel-17 TRP/TRS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Rel-17 U6GHz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Rel-17 Coverage enhancement</a:t>
            </a:r>
            <a:endParaRPr lang="en-US" altLang="zh-CN" sz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738739"/>
              </p:ext>
            </p:extLst>
          </p:nvPr>
        </p:nvGraphicFramePr>
        <p:xfrm>
          <a:off x="685799" y="1985439"/>
          <a:ext cx="11133034" cy="1066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RP-222070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Views on R17 MIMO OTA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OPPO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RP-222267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Discussion on NR MIMO OTA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vivo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RP-222280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Views on conclusions of MIMO OTA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Qualcomm Incorporated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RP-222347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Status report for WI: Multiple Input Multiple Output (MIMO) Over-the-Air (OTA) requirements for NR UEs; Rapporteur: CAICT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RAN4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RP-222348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Revised WID: Multiple Input Multiple Output (MIMO) Over-the-Air (OTA) requirements for NR Ues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CAICT,OPPO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RP-222349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Discussion on NR MIMO OTA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CAICT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613463"/>
              </p:ext>
            </p:extLst>
          </p:nvPr>
        </p:nvGraphicFramePr>
        <p:xfrm>
          <a:off x="685799" y="3623739"/>
          <a:ext cx="11133034" cy="457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RP-222160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Considerations on TRP and TRS measurement campaign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TELECOM ITALIA S.p.A.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RP-222269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Revised WID: Introduction of UE TRP (Total Radiated Power) and TRS (Total Radiated Sensitivity) requirements and test methodologies for FR1 (NR SA and EN-DC)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vivo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391829"/>
              </p:ext>
            </p:extLst>
          </p:nvPr>
        </p:nvGraphicFramePr>
        <p:xfrm>
          <a:off x="685799" y="4732190"/>
          <a:ext cx="11133034" cy="609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RP-222361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Discussion on 4Rx for 6GHz bands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vivo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RP-222511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4 Rx support for 6GHz band n104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Huawei, HiSilicon, China Telecom, Orange, Telecom Italia, Telefonica, Bouygues Telecom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297924"/>
              </p:ext>
            </p:extLst>
          </p:nvPr>
        </p:nvGraphicFramePr>
        <p:xfrm>
          <a:off x="685799" y="5812928"/>
          <a:ext cx="11133034" cy="30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89836"/>
                <a:gridCol w="6825610"/>
                <a:gridCol w="2617588"/>
              </a:tblGrid>
              <a:tr h="1301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  <a:hlinkClick r:id="rId4"/>
                        </a:rPr>
                        <a:t>RP-222065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Views on Rel-17 NR coverage enhancement open issues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01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  <a:hlinkClick r:id="rId5"/>
                        </a:rPr>
                        <a:t>RP-222181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On remaining open issues in the Rel-17 coverage enhancement work item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06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issues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Rel-18 open issues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Rel-18 OAT testing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Rel-18 band combination simplification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Rel-18 </a:t>
            </a:r>
            <a:r>
              <a:rPr lang="en-US" altLang="zh-CN" sz="1200" dirty="0"/>
              <a:t>irregular channel </a:t>
            </a:r>
            <a:r>
              <a:rPr lang="en-US" altLang="zh-CN" sz="1200" dirty="0" smtClean="0"/>
              <a:t>bandwidth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Rel-18 MUSIM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Rel-18 RAN4-led further MG enhancement WI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Rel-18 ATG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929209"/>
              </p:ext>
            </p:extLst>
          </p:nvPr>
        </p:nvGraphicFramePr>
        <p:xfrm>
          <a:off x="685799" y="1976297"/>
          <a:ext cx="11133034" cy="30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RP-222268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Discussion on FR2 OTA testing enhancements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vivo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RP-222279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Views on NR FR2 OTA testing enhancements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Qualcomm Incorporated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077573"/>
              </p:ext>
            </p:extLst>
          </p:nvPr>
        </p:nvGraphicFramePr>
        <p:xfrm>
          <a:off x="685799" y="2773967"/>
          <a:ext cx="11133034" cy="30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hlinkClick r:id="rId4"/>
                        </a:rPr>
                        <a:t>RP-222215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On simplification of V2X band combinations in </a:t>
                      </a:r>
                      <a:r>
                        <a:rPr lang="en-US" sz="1000" kern="0" dirty="0" err="1">
                          <a:effectLst/>
                        </a:rPr>
                        <a:t>FS_SimBC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ZTE, vivo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hlinkClick r:id="rId5"/>
                        </a:rPr>
                        <a:t>RP-222216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Revised SID: Study on simplification of band combination specification for NR and LTE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ZTE, vivo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210188"/>
              </p:ext>
            </p:extLst>
          </p:nvPr>
        </p:nvGraphicFramePr>
        <p:xfrm>
          <a:off x="685799" y="3624969"/>
          <a:ext cx="11133034" cy="30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RP-222176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Next steps on SI for irregular channel bandwidths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Apple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RP-222377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Study on efficient utilization of licensed spectrum that is not aligned with existing NR channel bandwidths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Ericsson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08627"/>
              </p:ext>
            </p:extLst>
          </p:nvPr>
        </p:nvGraphicFramePr>
        <p:xfrm>
          <a:off x="685799" y="4400723"/>
          <a:ext cx="11133034" cy="152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RP-222489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RF impact for Dual Transmission/Reception (Tx/Rx) Multi-SIM for NR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179856"/>
              </p:ext>
            </p:extLst>
          </p:nvPr>
        </p:nvGraphicFramePr>
        <p:xfrm>
          <a:off x="685799" y="4961887"/>
          <a:ext cx="11133034" cy="762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RP-222336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Views on scope of Rel-18 further MG enhancement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MediaTek Inc.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RP-222337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Revised WI: Further Enhancements on NR and MR-DC Measurement Gaps and Measurements without Gaps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MediaTek Inc.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RP-222356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Revised WID on Further Enhancements on NR and MR-DC Measurement Gaps and Measurements without Gaps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Intel Corporation, MediaTek Inc.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hlinkClick r:id="rId6"/>
                        </a:rPr>
                        <a:t>RP-222426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Motivation of WID revision for Further enhancements on NR and MR-DC measurement gaps and measurements without gaps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Apple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913865"/>
              </p:ext>
            </p:extLst>
          </p:nvPr>
        </p:nvGraphicFramePr>
        <p:xfrm>
          <a:off x="685799" y="6059980"/>
          <a:ext cx="11133034" cy="152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5618"/>
                <a:gridCol w="6822472"/>
                <a:gridCol w="2604944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+mj-ea"/>
                          <a:ea typeface="+mj-ea"/>
                          <a:hlinkClick r:id="rId7"/>
                        </a:rPr>
                        <a:t>RP-222302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+mj-ea"/>
                          <a:ea typeface="+mj-ea"/>
                        </a:rPr>
                        <a:t>Discussion on system performance evaluation for aerial networks</a:t>
                      </a:r>
                      <a:endParaRPr lang="zh-CN" sz="1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+mj-ea"/>
                          <a:ea typeface="+mj-ea"/>
                        </a:rPr>
                        <a:t>SK Telecom</a:t>
                      </a:r>
                      <a:endParaRPr lang="zh-CN" sz="1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38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issues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Rel-18 open issues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U6GHz 4Rx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613307"/>
              </p:ext>
            </p:extLst>
          </p:nvPr>
        </p:nvGraphicFramePr>
        <p:xfrm>
          <a:off x="685799" y="1964987"/>
          <a:ext cx="11133034" cy="762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89836"/>
                <a:gridCol w="6825610"/>
                <a:gridCol w="2617588"/>
              </a:tblGrid>
              <a:tr h="100283"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RP-222361</a:t>
                      </a:r>
                      <a:endParaRPr lang="en-US" sz="1000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400" marR="6840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on 4Rx for 6GHz bands</a:t>
                      </a:r>
                    </a:p>
                  </a:txBody>
                  <a:tcPr marL="68400" marR="6840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vivo</a:t>
                      </a:r>
                    </a:p>
                  </a:txBody>
                  <a:tcPr marL="68400" marR="68400" marT="0" marB="0"/>
                </a:tc>
              </a:tr>
              <a:tr h="130175"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RP-222511</a:t>
                      </a:r>
                      <a:endParaRPr lang="en-US" sz="1000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400" marR="6840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4Rx support for band n104</a:t>
                      </a:r>
                    </a:p>
                  </a:txBody>
                  <a:tcPr marL="68400" marR="6840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HiSilicon, China Telecom, Orange, Telecom Italia, Telefonica, Bouygues Telecom, Deutsche Telekom, Telenor, CBN, Vodafone</a:t>
                      </a:r>
                    </a:p>
                  </a:txBody>
                  <a:tcPr marL="68400" marR="684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683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</a:t>
            </a:r>
            <a:r>
              <a:rPr lang="en-US" altLang="zh-CN" sz="1400" dirty="0"/>
              <a:t>budget </a:t>
            </a:r>
            <a:r>
              <a:rPr lang="en-US" altLang="zh-CN" sz="1400" dirty="0" smtClean="0"/>
              <a:t>for Rel-17 and Rel-18 approved WI/SI 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315277"/>
              </p:ext>
            </p:extLst>
          </p:nvPr>
        </p:nvGraphicFramePr>
        <p:xfrm>
          <a:off x="266705" y="1698399"/>
          <a:ext cx="11696692" cy="45427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945"/>
                <a:gridCol w="850900"/>
                <a:gridCol w="1967298"/>
                <a:gridCol w="438038"/>
                <a:gridCol w="522014"/>
                <a:gridCol w="418487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</a:tblGrid>
              <a:tr h="49755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RAT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WI code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WI or SI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</a:tr>
              <a:tr h="49755"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104bis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104bis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105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105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106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106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106bis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106bis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107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107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108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108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108bis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108bis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109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109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NR_feMIMO-Perf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NR_ext_to_71GHz-Core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NR_ext_to_71GHz-Perf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NR_redcap-Perf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0.75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NR_cov_enh-Perf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NR_IIOT_URLLC_enh-Perf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NR_NTN_solutions-Perf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0.75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0.75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NR_SmallData_INACTIVE-Perf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NR_repeaters-Perf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NR_MIMO_evo_DL_UL</a:t>
                      </a:r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NR_MIMO_evo_DL_UL-Perf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NR_cov_enh2-Core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NR_cov_enh2-Perf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NR_DSS_enh</a:t>
                      </a:r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NR_DSS_enh-Perf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NR_MC_enh</a:t>
                      </a:r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NR_MC_enh-Perf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NR_SL_enh2-Core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NR_SL_enh2-Perf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FS_NR_netcon_repeater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FS_NR_AIML_air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FS_NR_duplex_evo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FS_NR_pos_enh2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FS_Netw_Energy_NR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FS_NR_LPWUS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FS_NR_redcap_enh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NR_Mob_enh2-Core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NR_Mob_enh2-Perf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FS_NR_XR_enh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LTE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IoT_NTN_enh-Core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LTE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IoT_NTN_enh-Perf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4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</a:t>
            </a:r>
            <a:r>
              <a:rPr lang="en-US" altLang="zh-CN" sz="1400" dirty="0"/>
              <a:t>budget </a:t>
            </a:r>
            <a:r>
              <a:rPr lang="en-US" altLang="zh-CN" sz="1400" dirty="0" smtClean="0"/>
              <a:t>for Rel-17 and Rel-18 approved WI/SI 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953046"/>
              </p:ext>
            </p:extLst>
          </p:nvPr>
        </p:nvGraphicFramePr>
        <p:xfrm>
          <a:off x="266705" y="1698399"/>
          <a:ext cx="11696692" cy="45427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945"/>
                <a:gridCol w="850900"/>
                <a:gridCol w="1967298"/>
                <a:gridCol w="438038"/>
                <a:gridCol w="522014"/>
                <a:gridCol w="418487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</a:tblGrid>
              <a:tr h="49755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RAT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WI code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WI or SI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9755"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104bis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104bis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105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105</a:t>
                      </a:r>
                      <a:endParaRPr lang="en-US" altLang="zh-CN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106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106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106bis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106bis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107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107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108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108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108bis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108bis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109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109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NR_NTN_enh</a:t>
                      </a:r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NR_NTN_enh-Perf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NR_UAV-Core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NR_SL_relay_enh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NR_SL_relay_enh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NR_DualTxRx_MUSIM-Core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NR_DualTxRx_MUSIM-Perf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NR_IDC_enh</a:t>
                      </a:r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NR_mobile_IAB</a:t>
                      </a:r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NR_mobile_IAB-Perf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67203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NR_ENDC_SON_MDT_enh2-Core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R18 RAN4-led spectrum items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SI/WI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6.5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6.5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6.5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6.5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6.5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6.5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6.5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6.5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NR_FR1_lessthan_5MHz_BW-Core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NR_FR1_lessthan_5MHz_BW-Perf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NR_ENDC_ RF_FR1_enh2-Core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NR_ENDC_ RF_FR1_enh2-Perf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NR_RF_FR2_req_Ph3-Core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0.75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0.75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NR_RF_FR2_req_Ph3--</a:t>
                      </a:r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NR_FR2_multiRX_DL-Core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NR_FR2_multiRX_DL-Perf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NR_RRM_enh3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NR_RRM_enh3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[NR_MG_enh2-core]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[NR_MG_enh2-perf]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NR_demod_enh3-Perf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FS_SimBC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FS_NR_700800900_combo_enh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FS_NR_BS_RF_evo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FS_NR_FR2_OTA_enh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NonCol_intraB_ENDC_NR_CA-Core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NonCol_intraB_ENDC_NR_CA-Perf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6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 bwMode="auto">
          <a:xfrm>
            <a:off x="6842420" y="4853642"/>
            <a:ext cx="4762500" cy="1514850"/>
          </a:xfrm>
          <a:prstGeom prst="roundRect">
            <a:avLst>
              <a:gd name="adj" fmla="val 5349"/>
            </a:avLst>
          </a:prstGeom>
          <a:solidFill>
            <a:schemeClr val="accent3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</a:t>
            </a:r>
            <a:r>
              <a:rPr lang="en-US" altLang="zh-CN" sz="1400" dirty="0"/>
              <a:t>budget </a:t>
            </a:r>
            <a:r>
              <a:rPr lang="en-US" altLang="zh-CN" sz="1400" dirty="0" smtClean="0"/>
              <a:t>for Rel-17 and Rel-18 approved WI/SI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Q4 </a:t>
            </a:r>
            <a:r>
              <a:rPr lang="en-US" altLang="zh-CN" sz="1400" dirty="0"/>
              <a:t>2022 meeting plans: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Finalization of Rel-17 </a:t>
            </a:r>
            <a:r>
              <a:rPr lang="en-US" altLang="zh-CN" sz="1200" dirty="0" err="1" smtClean="0"/>
              <a:t>Perf</a:t>
            </a:r>
            <a:r>
              <a:rPr lang="en-US" altLang="zh-CN" sz="1200" dirty="0" smtClean="0"/>
              <a:t> part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 number of Rel-17 </a:t>
            </a:r>
            <a:r>
              <a:rPr lang="en-US" altLang="zh-CN" sz="1200" dirty="0" err="1" smtClean="0"/>
              <a:t>Perf</a:t>
            </a:r>
            <a:r>
              <a:rPr lang="en-US" altLang="zh-CN" sz="1200" dirty="0" smtClean="0"/>
              <a:t> parts will be postponed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Start </a:t>
            </a:r>
            <a:r>
              <a:rPr lang="en-US" altLang="zh-CN" sz="1200" dirty="0" smtClean="0"/>
              <a:t>more Rel-18 </a:t>
            </a:r>
            <a:r>
              <a:rPr lang="en-US" altLang="zh-CN" sz="1200" dirty="0" smtClean="0"/>
              <a:t>items according to the TU planning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55914"/>
              </p:ext>
            </p:extLst>
          </p:nvPr>
        </p:nvGraphicFramePr>
        <p:xfrm>
          <a:off x="266705" y="1698399"/>
          <a:ext cx="11696692" cy="2936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945"/>
                <a:gridCol w="850900"/>
                <a:gridCol w="1967298"/>
                <a:gridCol w="438038"/>
                <a:gridCol w="522014"/>
                <a:gridCol w="418487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  <a:gridCol w="484334"/>
              </a:tblGrid>
              <a:tr h="49755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RAT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WI code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WI or SI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</a:tr>
              <a:tr h="49755"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t"/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104bis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104bis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105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105</a:t>
                      </a:r>
                      <a:endParaRPr lang="en-US" altLang="zh-CN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106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106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106bis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106bis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107</a:t>
                      </a:r>
                      <a:endParaRPr lang="en-US" altLang="zh-CN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107</a:t>
                      </a:r>
                      <a:endParaRPr lang="en-US" altLang="zh-CN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108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rgbClr val="FFFF00"/>
                          </a:solidFill>
                          <a:effectLst/>
                          <a:latin typeface="+mj-ea"/>
                          <a:ea typeface="+mj-ea"/>
                        </a:rPr>
                        <a:t>108</a:t>
                      </a:r>
                      <a:endParaRPr lang="en-US" altLang="zh-CN" sz="900" b="0" i="0" u="none" strike="noStrike" dirty="0">
                        <a:solidFill>
                          <a:srgbClr val="FFFF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108bis</a:t>
                      </a:r>
                      <a:endParaRPr 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108bis</a:t>
                      </a:r>
                      <a:endParaRPr lang="en-US" sz="900" b="0" i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109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109</a:t>
                      </a:r>
                      <a:endParaRPr lang="en-US" altLang="zh-CN" sz="9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002060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NR_HST_FR2_enh_Core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NR_HST_FR2_enh_Perf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LTE, NR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NR_LTE_EMC_enh-Core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80106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LTE, NR</a:t>
                      </a:r>
                      <a:r>
                        <a:rPr lang="en-US" sz="900" u="none" strike="noStrike" dirty="0" smtClean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en-US" sz="900" u="none" strike="noStrike" baseline="0" dirty="0" smtClean="0">
                          <a:effectLst/>
                          <a:latin typeface="+mj-ea"/>
                          <a:ea typeface="+mj-ea"/>
                        </a:rPr>
                        <a:t> U/G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NR_LTE_EMC_enh-Perf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NR_ATG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NR_ATG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FS_NR_eff_BW_util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FS_FR2_enhTestMethods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SI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LTE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LTE_NBIoT_eMTC_NTN_req</a:t>
                      </a:r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LTE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+mj-ea"/>
                          <a:ea typeface="+mj-ea"/>
                        </a:rPr>
                        <a:t>LTE_NBIoT_eMTC_NTN_req-Perf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WI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Nominal TUs for </a:t>
                      </a:r>
                      <a:r>
                        <a:rPr lang="en-US" sz="900" u="none" strike="noStrike" dirty="0" smtClean="0">
                          <a:effectLst/>
                          <a:latin typeface="+mj-ea"/>
                          <a:ea typeface="+mj-ea"/>
                        </a:rPr>
                        <a:t>Maintenance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3.75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4.25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3.75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6.5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Reserved TUs ([5%-15%] capacity)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2.75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LTE, 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Rel-17 performance part (remaining)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4975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Rel-18 TEIs &amp; additional reserved TU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74633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R4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LTE, 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+mj-ea"/>
                          <a:ea typeface="+mj-ea"/>
                        </a:rPr>
                        <a:t>Misc. impacts from other RAN WGs and TSGs (Rel-18 LS reply)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+mj-ea"/>
                          <a:ea typeface="+mj-ea"/>
                        </a:rPr>
                        <a:t>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</a:rPr>
                        <a:t>Total</a:t>
                      </a:r>
                      <a:r>
                        <a:rPr lang="en-US" sz="9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</a:rPr>
                        <a:t> TUs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24.25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20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23.75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18.5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23.5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18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23.5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17.5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23.5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18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23.5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18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l" fontAlgn="t"/>
                      <a:r>
                        <a:rPr lang="en-US" altLang="zh-CN" sz="900" u="none" strike="noStrike" dirty="0" smtClean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r>
                        <a:rPr lang="en-US" altLang="zh-CN" sz="900" u="none" strike="noStrike" baseline="0" dirty="0" smtClean="0">
                          <a:effectLst/>
                          <a:latin typeface="+mj-ea"/>
                          <a:ea typeface="+mj-ea"/>
                        </a:rPr>
                        <a:t> Capacity</a:t>
                      </a:r>
                      <a:r>
                        <a:rPr lang="zh-CN" altLang="en-US" sz="9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u="none" strike="noStrike" dirty="0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</a:rPr>
                        <a:t>Available</a:t>
                      </a:r>
                      <a:r>
                        <a:rPr lang="en-US" sz="9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</a:rPr>
                        <a:t> TUs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>
                          <a:effectLst/>
                          <a:latin typeface="+mj-ea"/>
                          <a:ea typeface="+mj-ea"/>
                        </a:rPr>
                        <a:t>0.25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0.75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2.5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2.5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>
                          <a:effectLst/>
                          <a:latin typeface="+mj-ea"/>
                          <a:ea typeface="+mj-ea"/>
                        </a:rPr>
                        <a:t>2.5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98" marR="498" marT="498" marB="0"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759718" y="4853641"/>
            <a:ext cx="2356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+mj-ea"/>
                <a:ea typeface="+mj-ea"/>
              </a:rPr>
              <a:t>The </a:t>
            </a:r>
            <a:r>
              <a:rPr lang="en-US" sz="1200" b="1" dirty="0" err="1" smtClean="0">
                <a:latin typeface="+mj-ea"/>
                <a:ea typeface="+mj-ea"/>
              </a:rPr>
              <a:t>Perf</a:t>
            </a:r>
            <a:r>
              <a:rPr lang="en-US" sz="1200" b="1" dirty="0" smtClean="0">
                <a:latin typeface="+mj-ea"/>
                <a:ea typeface="+mj-ea"/>
              </a:rPr>
              <a:t> </a:t>
            </a:r>
            <a:r>
              <a:rPr lang="en-US" sz="1200" b="1" dirty="0">
                <a:latin typeface="+mj-ea"/>
                <a:ea typeface="+mj-ea"/>
              </a:rPr>
              <a:t>parts </a:t>
            </a:r>
            <a:r>
              <a:rPr lang="en-US" sz="1200" b="1" dirty="0" smtClean="0">
                <a:latin typeface="+mj-ea"/>
                <a:ea typeface="+mj-ea"/>
              </a:rPr>
              <a:t>to be extended to Dec2022</a:t>
            </a:r>
            <a:endParaRPr lang="en-US" sz="12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43542" y="4853641"/>
            <a:ext cx="2464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+mj-ea"/>
                <a:ea typeface="+mj-ea"/>
              </a:rPr>
              <a:t>The </a:t>
            </a:r>
            <a:r>
              <a:rPr lang="en-US" sz="1200" b="1" dirty="0" err="1">
                <a:latin typeface="+mj-ea"/>
                <a:ea typeface="+mj-ea"/>
              </a:rPr>
              <a:t>Perf</a:t>
            </a:r>
            <a:r>
              <a:rPr lang="en-US" sz="1200" b="1" dirty="0">
                <a:latin typeface="+mj-ea"/>
                <a:ea typeface="+mj-ea"/>
              </a:rPr>
              <a:t> </a:t>
            </a:r>
            <a:r>
              <a:rPr lang="en-US" sz="1200" b="1" dirty="0" smtClean="0">
                <a:latin typeface="+mj-ea"/>
                <a:ea typeface="+mj-ea"/>
              </a:rPr>
              <a:t>parts with target </a:t>
            </a:r>
            <a:r>
              <a:rPr lang="en-US" sz="1200" b="1" dirty="0">
                <a:latin typeface="+mj-ea"/>
                <a:ea typeface="+mj-ea"/>
              </a:rPr>
              <a:t>completion date </a:t>
            </a:r>
            <a:r>
              <a:rPr lang="en-US" sz="1200" b="1" dirty="0" smtClean="0">
                <a:latin typeface="+mj-ea"/>
                <a:ea typeface="+mj-ea"/>
              </a:rPr>
              <a:t>Dec </a:t>
            </a:r>
            <a:r>
              <a:rPr lang="en-US" sz="1200" b="1" dirty="0">
                <a:latin typeface="+mj-ea"/>
                <a:ea typeface="+mj-ea"/>
              </a:rPr>
              <a:t>2022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107125"/>
              </p:ext>
            </p:extLst>
          </p:nvPr>
        </p:nvGraphicFramePr>
        <p:xfrm>
          <a:off x="6985109" y="5437790"/>
          <a:ext cx="2469264" cy="83171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69264"/>
              </a:tblGrid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</a:rPr>
                        <a:t>NR_FeMIMO-Perf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(RRM, </a:t>
                      </a:r>
                      <a:r>
                        <a:rPr lang="en-US" sz="1000" u="none" strike="noStrike" baseline="0" dirty="0" err="1" smtClean="0">
                          <a:effectLst/>
                        </a:rPr>
                        <a:t>Demod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/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</a:rPr>
                        <a:t>NR_cov_enh-Perf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(</a:t>
                      </a:r>
                      <a:r>
                        <a:rPr lang="en-US" sz="1000" u="none" strike="noStrike" baseline="0" dirty="0" err="1" smtClean="0">
                          <a:effectLst/>
                        </a:rPr>
                        <a:t>Demod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/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</a:rPr>
                        <a:t>NR_IIOT_URLLC_enh-Perf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(</a:t>
                      </a:r>
                      <a:r>
                        <a:rPr lang="en-US" sz="1000" u="none" strike="noStrike" baseline="0" dirty="0" err="1" smtClean="0">
                          <a:effectLst/>
                        </a:rPr>
                        <a:t>Demod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/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</a:rPr>
                        <a:t>NR_SmallData_INACTIVE-Perf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(RRM)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/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</a:rPr>
                        <a:t>NR_repeaters-Perf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(BS RF conformance)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1447"/>
              </p:ext>
            </p:extLst>
          </p:nvPr>
        </p:nvGraphicFramePr>
        <p:xfrm>
          <a:off x="9823097" y="5435133"/>
          <a:ext cx="2271513" cy="48664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71513"/>
              </a:tblGrid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</a:rPr>
                        <a:t>NR_ext_to_71GHz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/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</a:rPr>
                        <a:t>NR_redcap-Perf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/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</a:rPr>
                        <a:t>NR_NTN_solutions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27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smtClean="0"/>
              <a:t>Rel-17 </a:t>
            </a:r>
            <a:r>
              <a:rPr lang="en-US" b="1" dirty="0"/>
              <a:t>feature list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Rel-17 </a:t>
            </a:r>
            <a:r>
              <a:rPr lang="en-US" altLang="zh-CN" sz="1400" dirty="0"/>
              <a:t>feature list discussion </a:t>
            </a:r>
            <a:r>
              <a:rPr lang="en-US" altLang="zh-CN" sz="1400" dirty="0" smtClean="0"/>
              <a:t>was extensively discussed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 number of LS-s were sent to RAN2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777965"/>
              </p:ext>
            </p:extLst>
          </p:nvPr>
        </p:nvGraphicFramePr>
        <p:xfrm>
          <a:off x="533400" y="2034381"/>
          <a:ext cx="9004280" cy="533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7119"/>
                <a:gridCol w="5277917"/>
                <a:gridCol w="1999244"/>
              </a:tblGrid>
              <a:tr h="172554"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New </a:t>
                      </a:r>
                      <a:r>
                        <a:rPr lang="en-US" sz="1000" dirty="0" err="1">
                          <a:effectLst/>
                          <a:latin typeface="+mj-ea"/>
                          <a:ea typeface="+mj-ea"/>
                        </a:rPr>
                        <a:t>Tdoc</a:t>
                      </a: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 number</a:t>
                      </a:r>
                      <a:endParaRPr lang="zh-CN" sz="10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6557" marR="66557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10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6557" marR="66557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Source</a:t>
                      </a:r>
                      <a:endParaRPr lang="zh-CN" sz="10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6557" marR="66557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72554"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R4-2214217</a:t>
                      </a:r>
                      <a:endParaRPr lang="zh-CN" sz="10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6557" marR="66557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j-ea"/>
                          <a:ea typeface="+mj-ea"/>
                        </a:rPr>
                        <a:t>LS on Rel-17 RAN4 UE feature list for NR</a:t>
                      </a:r>
                      <a:endParaRPr lang="zh-CN" sz="10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6557" marR="66557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10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6557" marR="66557" marT="0" marB="0">
                    <a:solidFill>
                      <a:srgbClr val="E9EDF4"/>
                    </a:solidFill>
                  </a:tcPr>
                </a:tc>
              </a:tr>
              <a:tr h="172554"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R4-2215144</a:t>
                      </a:r>
                      <a:endParaRPr lang="zh-CN" sz="10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j-ea"/>
                          <a:ea typeface="+mj-ea"/>
                        </a:rPr>
                        <a:t>LS on Rel-17 RAN4 UE feature list for NR</a:t>
                      </a:r>
                      <a:endParaRPr lang="zh-CN" sz="10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10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31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 TEI Cat-B CR is agreed in RAN4 this quarter</a:t>
            </a:r>
            <a:endParaRPr lang="en-US" altLang="zh-CN" sz="14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7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900907" cy="1143001"/>
          </a:xfrm>
        </p:spPr>
        <p:txBody>
          <a:bodyPr/>
          <a:lstStyle/>
          <a:p>
            <a:r>
              <a:rPr lang="en-US" b="1"/>
              <a:t>ITU-R on Generic unwanted emission (IMT-2020)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dedicated agenda for ITU-R response was set in </a:t>
            </a:r>
            <a:r>
              <a:rPr lang="en-US" altLang="zh-CN" sz="1400" dirty="0" smtClean="0"/>
              <a:t>RAN4#104-e </a:t>
            </a:r>
            <a:r>
              <a:rPr lang="en-US" altLang="zh-CN" sz="1400" dirty="0" smtClean="0"/>
              <a:t>meeting.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Generic unwanted emission (IMT-2020</a:t>
            </a:r>
            <a:r>
              <a:rPr lang="en-US" altLang="zh-CN" sz="1200" dirty="0" smtClean="0"/>
              <a:t>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following LS was approved in RAN4 and sent to RAN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444425"/>
              </p:ext>
            </p:extLst>
          </p:nvPr>
        </p:nvGraphicFramePr>
        <p:xfrm>
          <a:off x="681039" y="2357278"/>
          <a:ext cx="10396535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3301"/>
                <a:gridCol w="3133202"/>
                <a:gridCol w="1196313"/>
                <a:gridCol w="1352974"/>
                <a:gridCol w="1352974"/>
                <a:gridCol w="1438425"/>
                <a:gridCol w="1139346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u="sng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hlinkClick r:id="rId2"/>
                        </a:rPr>
                        <a:t>RP-221912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Draft reply LS to ITU-R WP5D/TEMP/482(Rev.1) = RP-212699 on work towards two new recommendations "Generic unwanted emission characteristics of base stations/mobile stations using the terrestrial radio interfaces of IMT-2020" (R4-2214737; to: RAN; cc: RAN5; contact: Ericsson)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LS in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RAN #94e answered LSin ITU-R WP5D/TEMP/482(Rev.1) = RP-212699 in LSout RP-213642 (indicating that RAN can not reply by Jan.22 but plans a reply for June 22); RAN action requested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8.2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55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900907" cy="1143001"/>
          </a:xfrm>
        </p:spPr>
        <p:txBody>
          <a:bodyPr/>
          <a:lstStyle/>
          <a:p>
            <a:r>
              <a:rPr lang="en-US" b="1"/>
              <a:t>ITU-R on Generic unwanted emission (IMT-2020)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dedicated agenda for ITU-R response was set in </a:t>
            </a:r>
            <a:r>
              <a:rPr lang="en-US" altLang="zh-CN" sz="1400" dirty="0" smtClean="0"/>
              <a:t>RAN4#104-e </a:t>
            </a:r>
            <a:r>
              <a:rPr lang="en-US" altLang="zh-CN" sz="1400" dirty="0" smtClean="0"/>
              <a:t>meeting.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Generic unwanted emission (IMT-2020</a:t>
            </a:r>
            <a:r>
              <a:rPr lang="en-US" altLang="zh-CN" sz="1200" dirty="0" smtClean="0"/>
              <a:t>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following LS was approved in RAN4 and sent to RAN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1039" y="2357278"/>
          <a:ext cx="10396535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3301"/>
                <a:gridCol w="3133202"/>
                <a:gridCol w="1196313"/>
                <a:gridCol w="1352974"/>
                <a:gridCol w="1352974"/>
                <a:gridCol w="1438425"/>
                <a:gridCol w="1139346"/>
              </a:tblGrid>
              <a:tr h="150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u="sng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hlinkClick r:id="rId2"/>
                        </a:rPr>
                        <a:t>RP-221912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Draft reply LS to ITU-R WP5D/TEMP/482(Rev.1) = RP-212699 on work towards two new recommendations "Generic unwanted emission characteristics of base stations/mobile stations using the terrestrial radio interfaces of IMT-2020" (R4-2214737; to: RAN; cc: RAN5; contact: Ericsson)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LS in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RAN #94e answered LSin ITU-R WP5D/TEMP/482(Rev.1) = RP-212699 in LSout RP-213642 (indicating that RAN can not reply by Jan.22 but plans a reply for June 22); RAN action requested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8.2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11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</a:t>
            </a:r>
            <a:r>
              <a:rPr lang="en-US" b="1" dirty="0" smtClean="0"/>
              <a:t>(2/2</a:t>
            </a:r>
            <a:r>
              <a:rPr lang="en-US" b="1" dirty="0"/>
              <a:t>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WI/SI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 starts working on Rel-18 SIs and Rel-18 WI core parts from Q3 2022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Black color: items which have been started. Gray color: items to be started in future meetings.</a:t>
            </a:r>
            <a:endParaRPr lang="en-US" altLang="zh-CN" sz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22426"/>
              </p:ext>
            </p:extLst>
          </p:nvPr>
        </p:nvGraphicFramePr>
        <p:xfrm>
          <a:off x="633413" y="2656840"/>
          <a:ext cx="2748117" cy="26889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8117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FS_NR_pos_enh2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FS_NR_duplex_evo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FS_NR_AIML_Air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(start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from Q2/23)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FS_NR_LPWUS (start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NR_DSS_enh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(start from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Q4/23)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NR_MC_enh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NR_cov_enh2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(start from Q4/22)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NR_MIMO_evo_DL_UL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NR_SL_enh2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NR_Mob_enh2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NR_DualTxRx_MUSIM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NR_SL_relay_enh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NR_IDC_Enh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-Core (start from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Q2/23)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NR_NTN_enh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(start from Q4/22)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NR_mobile_IAB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IoT_NTN_enh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266230"/>
              </p:ext>
            </p:extLst>
          </p:nvPr>
        </p:nvGraphicFramePr>
        <p:xfrm>
          <a:off x="8244290" y="2656840"/>
          <a:ext cx="2833688" cy="39462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3688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 smtClean="0">
                          <a:effectLst/>
                        </a:rPr>
                        <a:t>FS_NR_700800900_combo_enh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DC_R18_1BLTE_1BNR_2DL2UL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DC_R18_2BLTE_1BNR_3DL2UL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DC_R18_xBLTE_1BNR_yDL2UL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DC_R18_xBLTE_2BNR_yDL2UL-Core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DC_R18_xBLTE_yBNR_zDL2UL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DC_R18_xBLTE_yBNR_zDL3UL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NR_CA_R18_Intra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NR_CADC_R18_2BDL_xBUL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NR_CADC_R18_3BDL_xBUL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NR_CADC_R18_yBDL_xBUL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NR_SUL_combos_R18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u="none" strike="noStrike" dirty="0" smtClean="0">
                          <a:effectLst/>
                        </a:rPr>
                        <a:t>LTE_CA_R18_xBDL_yBUL</a:t>
                      </a:r>
                      <a:endParaRPr lang="en-US" altLang="zh-CN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LTE_NR_HPUE_FWVM_R18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NR_RAIL_HPUE_n100_n101-Core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NR_LTE_V2X_PC5_combos_R18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NR_unlic_enh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DL_intrpt_combos_TxSW_R18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NR_6GHz_add_bands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NR_bands_UL_MIMO_R18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NR_600MHz_APT-Core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LTE_terr_bcast_bands_part2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LTE_TDD_1670_1675MHz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LTE_CA_intra_B8-Core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160097"/>
              </p:ext>
            </p:extLst>
          </p:nvPr>
        </p:nvGraphicFramePr>
        <p:xfrm>
          <a:off x="4441851" y="2656840"/>
          <a:ext cx="2712935" cy="26695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12935"/>
              </a:tblGrid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</a:rPr>
                        <a:t>FS_NR_eff_BW_util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FS_NR_FR2_OTA_enh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</a:rPr>
                        <a:t>FS_SimBC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FS_NR_BS_RF_evo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NR_FR1_lessthan_5MHz_BW (start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 next year)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NR_ENDC_RF_FR1_enh2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NR_RF_FR2_req_Ph3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NR_FR2_multiRX_DL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NR_HST_FR2_enh (start from Q4/22)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NR_RRM_enh3-Core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NR_MG_enh2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NR_LTE_EMC_enh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 (start from Q4/22)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NR_ATG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</a:rPr>
                        <a:t>NonCol_intraB_ENDC_NR_CA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NR_demod_enh3-Perf (start from Q4/22)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</a:rPr>
                        <a:t>LTE_NBIOT_eMTC_NTN_req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45830" y="2277822"/>
            <a:ext cx="26968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latin typeface="+mj-ea"/>
                <a:ea typeface="+mj-ea"/>
              </a:rPr>
              <a:t>RAN1~3 led WI/SI (RAN4 work needed)</a:t>
            </a:r>
            <a:endParaRPr lang="en-US" sz="12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70015" y="2284318"/>
            <a:ext cx="21066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latin typeface="+mj-ea"/>
                <a:ea typeface="+mj-ea"/>
              </a:rPr>
              <a:t>RAN4 led non-spectrum WI/SI</a:t>
            </a:r>
            <a:endParaRPr lang="en-US" sz="1200" b="1" dirty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51945" y="2277821"/>
            <a:ext cx="18101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latin typeface="+mj-ea"/>
                <a:ea typeface="+mj-ea"/>
              </a:rPr>
              <a:t>RAN4 led spectrum WI/SI</a:t>
            </a:r>
            <a:endParaRPr lang="en-US" sz="12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132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</a:t>
            </a:r>
            <a:r>
              <a:rPr lang="en-US" b="1" dirty="0" smtClean="0"/>
              <a:t>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 smtClean="0"/>
              <a:t>Many thanks to</a:t>
            </a:r>
            <a:r>
              <a:rPr lang="zh-CN" altLang="en-US" sz="1400" b="1" dirty="0" smtClean="0"/>
              <a:t>：</a:t>
            </a:r>
            <a:endParaRPr lang="en-US" altLang="zh-CN" sz="1400" b="1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Vice </a:t>
            </a:r>
            <a:r>
              <a:rPr lang="en-US" altLang="zh-CN" sz="1400" dirty="0" smtClean="0"/>
              <a:t>chair </a:t>
            </a:r>
            <a:r>
              <a:rPr lang="en-US" altLang="zh-CN" sz="1400" dirty="0"/>
              <a:t>Haijie </a:t>
            </a:r>
            <a:r>
              <a:rPr lang="en-US" altLang="zh-CN" sz="1400" dirty="0" smtClean="0"/>
              <a:t>Qiu and Session chair Meng Zhang </a:t>
            </a:r>
            <a:r>
              <a:rPr lang="en-US" altLang="zh-CN" sz="1400" dirty="0" smtClean="0"/>
              <a:t>for </a:t>
            </a:r>
            <a:r>
              <a:rPr lang="en-US" altLang="zh-CN" sz="1400" dirty="0"/>
              <a:t>helping structure the e-meeting and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 smtClean="0"/>
              <a:t>Carolyn </a:t>
            </a:r>
            <a:r>
              <a:rPr lang="en-US" altLang="en-US" sz="1400" dirty="0"/>
              <a:t>Taylor for </a:t>
            </a:r>
            <a:r>
              <a:rPr lang="en-US" altLang="en-US" sz="1400" dirty="0" smtClean="0"/>
              <a:t>support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 smtClean="0"/>
              <a:t>Email </a:t>
            </a:r>
            <a:r>
              <a:rPr lang="sv-SE" altLang="en-US" sz="1400" dirty="0"/>
              <a:t>moderators for leading the email discussions and providing </a:t>
            </a:r>
            <a:r>
              <a:rPr lang="sv-SE" altLang="en-US" sz="1400" dirty="0" smtClean="0"/>
              <a:t>summaries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200" dirty="0"/>
              <a:t>Jinqiang </a:t>
            </a:r>
            <a:r>
              <a:rPr lang="sv-SE" altLang="en-US" sz="1200" dirty="0" smtClean="0"/>
              <a:t>Xing, Aida </a:t>
            </a:r>
            <a:r>
              <a:rPr lang="sv-SE" altLang="en-US" sz="1200" dirty="0"/>
              <a:t>Vera </a:t>
            </a:r>
            <a:r>
              <a:rPr lang="sv-SE" altLang="en-US" sz="1200" dirty="0" smtClean="0"/>
              <a:t>Lopez, Aijun Cao, Alexander Sayenko, </a:t>
            </a:r>
            <a:r>
              <a:rPr lang="sv-SE" altLang="en-US" sz="1200" dirty="0" smtClean="0"/>
              <a:t>Ato </a:t>
            </a:r>
            <a:r>
              <a:rPr lang="sv-SE" altLang="en-US" sz="1200" dirty="0" smtClean="0"/>
              <a:t>Yu, </a:t>
            </a:r>
            <a:r>
              <a:rPr lang="sv-SE" altLang="en-US" sz="1200" dirty="0"/>
              <a:t>Axel </a:t>
            </a:r>
            <a:r>
              <a:rPr lang="sv-SE" altLang="en-US" sz="1200" dirty="0" smtClean="0"/>
              <a:t>Muller, Basaier </a:t>
            </a:r>
            <a:r>
              <a:rPr lang="sv-SE" altLang="en-US" sz="1200" dirty="0" smtClean="0"/>
              <a:t>Jialade, Bin Han, Bo Liu, CH Park, </a:t>
            </a:r>
            <a:r>
              <a:rPr lang="sv-SE" altLang="en-US" sz="1200" dirty="0" smtClean="0"/>
              <a:t>Chrisitian Bergljung, Chunhui </a:t>
            </a:r>
            <a:r>
              <a:rPr lang="sv-SE" altLang="en-US" sz="1200" dirty="0" smtClean="0"/>
              <a:t>Zhang, Chunxia Guo, </a:t>
            </a:r>
            <a:r>
              <a:rPr lang="sv-SE" altLang="en-US" sz="1200" dirty="0" smtClean="0"/>
              <a:t>Daniel Poop, Dmitry </a:t>
            </a:r>
            <a:r>
              <a:rPr lang="sv-SE" altLang="en-US" sz="1200" dirty="0" smtClean="0"/>
              <a:t>Petrov, Dominique Brunel, </a:t>
            </a:r>
            <a:r>
              <a:rPr lang="sv-SE" altLang="en-US" sz="1200" dirty="0"/>
              <a:t>Dominique </a:t>
            </a:r>
            <a:r>
              <a:rPr lang="sv-SE" altLang="en-US" sz="1200" dirty="0" smtClean="0"/>
              <a:t>Everaere, Dorin Panaitopol, </a:t>
            </a:r>
            <a:r>
              <a:rPr lang="sv-SE" altLang="en-US" sz="1200" dirty="0"/>
              <a:t>Esther </a:t>
            </a:r>
            <a:r>
              <a:rPr lang="sv-SE" altLang="en-US" sz="1200" dirty="0" smtClean="0"/>
              <a:t>Sienkiewicz, </a:t>
            </a:r>
            <a:r>
              <a:rPr lang="sv-SE" altLang="en-US" sz="1200" dirty="0"/>
              <a:t>Fei </a:t>
            </a:r>
            <a:r>
              <a:rPr lang="sv-SE" altLang="en-US" sz="1200" dirty="0" smtClean="0"/>
              <a:t>Xue, </a:t>
            </a:r>
            <a:r>
              <a:rPr lang="sv-SE" altLang="en-US" sz="1200" dirty="0"/>
              <a:t>Gaurav </a:t>
            </a:r>
            <a:r>
              <a:rPr lang="sv-SE" altLang="en-US" sz="1200" dirty="0" smtClean="0"/>
              <a:t>Nigam, </a:t>
            </a:r>
            <a:r>
              <a:rPr lang="sv-SE" altLang="en-US" sz="1200" dirty="0"/>
              <a:t>Gene </a:t>
            </a:r>
            <a:r>
              <a:rPr lang="sv-SE" altLang="en-US" sz="1200" dirty="0" smtClean="0"/>
              <a:t>Fong, </a:t>
            </a:r>
            <a:r>
              <a:rPr lang="sv-SE" altLang="en-US" sz="1200" dirty="0"/>
              <a:t>Han </a:t>
            </a:r>
            <a:r>
              <a:rPr lang="sv-SE" altLang="en-US" sz="1200" dirty="0" smtClean="0"/>
              <a:t>Jing, </a:t>
            </a:r>
            <a:r>
              <a:rPr lang="sv-SE" altLang="en-US" sz="1200" dirty="0"/>
              <a:t>He (Jackson)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Hsuanli </a:t>
            </a:r>
            <a:r>
              <a:rPr lang="sv-SE" altLang="en-US" sz="1200" dirty="0" smtClean="0"/>
              <a:t>Lin, </a:t>
            </a:r>
            <a:r>
              <a:rPr lang="sv-SE" altLang="en-US" sz="1200" dirty="0"/>
              <a:t>Hua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Huiping </a:t>
            </a:r>
            <a:r>
              <a:rPr lang="sv-SE" altLang="en-US" sz="1200" dirty="0" smtClean="0"/>
              <a:t>Shan, </a:t>
            </a:r>
            <a:r>
              <a:rPr lang="sv-SE" altLang="en-US" sz="1200" dirty="0" smtClean="0"/>
              <a:t>Ingo Wendler, Iwo </a:t>
            </a:r>
            <a:r>
              <a:rPr lang="sv-SE" altLang="en-US" sz="1200" dirty="0" smtClean="0"/>
              <a:t>Angelow, </a:t>
            </a:r>
            <a:r>
              <a:rPr lang="sv-SE" altLang="en-US" sz="1200" dirty="0"/>
              <a:t>Jerry </a:t>
            </a:r>
            <a:r>
              <a:rPr lang="sv-SE" altLang="en-US" sz="1200" dirty="0" smtClean="0"/>
              <a:t>Cui, </a:t>
            </a:r>
            <a:r>
              <a:rPr lang="sv-SE" altLang="en-US" sz="1200" dirty="0"/>
              <a:t>Jiakai </a:t>
            </a:r>
            <a:r>
              <a:rPr lang="sv-SE" altLang="en-US" sz="1200" dirty="0" smtClean="0"/>
              <a:t>Shi, </a:t>
            </a:r>
            <a:r>
              <a:rPr lang="sv-SE" altLang="en-US" sz="1200" dirty="0"/>
              <a:t>Jin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Jingjing </a:t>
            </a:r>
            <a:r>
              <a:rPr lang="sv-SE" altLang="en-US" sz="1200" dirty="0" smtClean="0"/>
              <a:t>Chen, </a:t>
            </a:r>
            <a:r>
              <a:rPr lang="sv-SE" altLang="en-US" sz="1200" dirty="0" smtClean="0"/>
              <a:t>Jingzhou </a:t>
            </a:r>
            <a:r>
              <a:rPr lang="sv-SE" altLang="en-US" sz="1200" dirty="0" smtClean="0"/>
              <a:t>Wu, </a:t>
            </a:r>
            <a:r>
              <a:rPr lang="sv-SE" altLang="en-US" sz="1200" dirty="0"/>
              <a:t>Jin-yup </a:t>
            </a:r>
            <a:r>
              <a:rPr lang="sv-SE" altLang="en-US" sz="1200" dirty="0" smtClean="0"/>
              <a:t>Hwang, Johan </a:t>
            </a:r>
            <a:r>
              <a:rPr lang="sv-SE" altLang="en-US" sz="1200" dirty="0" smtClean="0"/>
              <a:t>Sköld, Johannes Hejselbaek, </a:t>
            </a:r>
            <a:r>
              <a:rPr lang="sv-SE" altLang="en-US" sz="1200" dirty="0"/>
              <a:t>Kazuyoshi </a:t>
            </a:r>
            <a:r>
              <a:rPr lang="sv-SE" altLang="en-US" sz="1200" dirty="0" smtClean="0"/>
              <a:t>Uesaka, Lars Dalsgaard, </a:t>
            </a:r>
            <a:r>
              <a:rPr lang="sv-SE" altLang="en-US" sz="1200" dirty="0"/>
              <a:t>Lei </a:t>
            </a:r>
            <a:r>
              <a:rPr lang="sv-SE" altLang="en-US" sz="1200" dirty="0" smtClean="0"/>
              <a:t>Du, </a:t>
            </a:r>
            <a:r>
              <a:rPr lang="sv-SE" altLang="en-US" sz="1200" dirty="0"/>
              <a:t>Li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Liehai </a:t>
            </a:r>
            <a:r>
              <a:rPr lang="sv-SE" altLang="en-US" sz="1200" dirty="0" smtClean="0"/>
              <a:t>Liu, Man </a:t>
            </a:r>
            <a:r>
              <a:rPr lang="sv-SE" altLang="en-US" sz="1200" dirty="0"/>
              <a:t>Hung </a:t>
            </a:r>
            <a:r>
              <a:rPr lang="sv-SE" altLang="en-US" sz="1200" dirty="0" smtClean="0"/>
              <a:t>Ng, Manasa Raghavan, </a:t>
            </a:r>
            <a:r>
              <a:rPr lang="sv-SE" altLang="en-US" sz="1200" dirty="0"/>
              <a:t>Meng </a:t>
            </a:r>
            <a:r>
              <a:rPr lang="sv-SE" altLang="en-US" sz="1200" dirty="0" smtClean="0"/>
              <a:t>Zhang</a:t>
            </a:r>
            <a:r>
              <a:rPr lang="sv-SE" altLang="en-US" sz="1200" dirty="0" smtClean="0"/>
              <a:t>, Miao Wang, </a:t>
            </a:r>
            <a:r>
              <a:rPr lang="sv-SE" altLang="en-US" sz="1200" dirty="0"/>
              <a:t>Michal </a:t>
            </a:r>
            <a:r>
              <a:rPr lang="sv-SE" altLang="en-US" sz="1200" dirty="0" smtClean="0"/>
              <a:t>Szydelko, </a:t>
            </a:r>
            <a:r>
              <a:rPr lang="sv-SE" altLang="en-US" sz="1200" dirty="0"/>
              <a:t>Mueller </a:t>
            </a:r>
            <a:r>
              <a:rPr lang="sv-SE" altLang="en-US" sz="1200" dirty="0" smtClean="0"/>
              <a:t>Axel, </a:t>
            </a:r>
            <a:r>
              <a:rPr lang="sv-SE" altLang="en-US" sz="1200" dirty="0" smtClean="0"/>
              <a:t>Mohammad Abdi Abyaneh, Muhammad </a:t>
            </a:r>
            <a:r>
              <a:rPr lang="sv-SE" altLang="en-US" sz="1200" dirty="0" smtClean="0"/>
              <a:t>Kazmi, </a:t>
            </a:r>
            <a:r>
              <a:rPr lang="sv-SE" altLang="en-US" sz="1200" dirty="0"/>
              <a:t>Ojas </a:t>
            </a:r>
            <a:r>
              <a:rPr lang="sv-SE" altLang="en-US" sz="1200" dirty="0" smtClean="0"/>
              <a:t>Choksi, </a:t>
            </a:r>
            <a:r>
              <a:rPr lang="sv-SE" altLang="en-US" sz="1200" dirty="0"/>
              <a:t>Peng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Per </a:t>
            </a:r>
            <a:r>
              <a:rPr lang="sv-SE" altLang="en-US" sz="1200" dirty="0" smtClean="0"/>
              <a:t>Lindell, </a:t>
            </a:r>
            <a:r>
              <a:rPr lang="sv-SE" altLang="en-US" sz="1200" dirty="0"/>
              <a:t>Petri </a:t>
            </a:r>
            <a:r>
              <a:rPr lang="sv-SE" altLang="en-US" sz="1200" dirty="0" smtClean="0"/>
              <a:t>Vasenkari, </a:t>
            </a:r>
            <a:r>
              <a:rPr lang="sv-SE" altLang="en-US" sz="1200" dirty="0"/>
              <a:t>Phil </a:t>
            </a:r>
            <a:r>
              <a:rPr lang="sv-SE" altLang="en-US" sz="1200" dirty="0" smtClean="0"/>
              <a:t>Coan, </a:t>
            </a:r>
            <a:r>
              <a:rPr lang="sv-SE" altLang="en-US" sz="1200" dirty="0"/>
              <a:t>Prashant </a:t>
            </a:r>
            <a:r>
              <a:rPr lang="sv-SE" altLang="en-US" sz="1200" dirty="0" smtClean="0"/>
              <a:t>Sharma, </a:t>
            </a:r>
            <a:r>
              <a:rPr lang="sv-SE" altLang="en-US" sz="1200" dirty="0"/>
              <a:t>Qian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Qifei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Qiming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Qiuge </a:t>
            </a:r>
            <a:r>
              <a:rPr lang="sv-SE" altLang="en-US" sz="1200" dirty="0" smtClean="0"/>
              <a:t>Guo, </a:t>
            </a:r>
            <a:r>
              <a:rPr lang="sv-SE" altLang="en-US" sz="1200" dirty="0"/>
              <a:t>Rafael </a:t>
            </a:r>
            <a:r>
              <a:rPr lang="sv-SE" altLang="en-US" sz="1200" dirty="0" smtClean="0"/>
              <a:t>Paiva, Richard </a:t>
            </a:r>
            <a:r>
              <a:rPr lang="sv-SE" altLang="en-US" sz="1200" dirty="0" smtClean="0"/>
              <a:t>Kybett, Richie Leo, </a:t>
            </a:r>
            <a:r>
              <a:rPr lang="sv-SE" altLang="en-US" sz="1200" dirty="0"/>
              <a:t>Roy </a:t>
            </a:r>
            <a:r>
              <a:rPr lang="sv-SE" altLang="en-US" sz="1200" dirty="0" smtClean="0"/>
              <a:t>Hu, </a:t>
            </a:r>
            <a:r>
              <a:rPr lang="sv-SE" altLang="en-US" sz="1200" dirty="0"/>
              <a:t>Rui </a:t>
            </a:r>
            <a:r>
              <a:rPr lang="sv-SE" altLang="en-US" sz="1200" dirty="0" smtClean="0"/>
              <a:t>Huang, </a:t>
            </a:r>
            <a:r>
              <a:rPr lang="sv-SE" altLang="en-US" sz="1200" dirty="0"/>
              <a:t>Ruixin </a:t>
            </a:r>
            <a:r>
              <a:rPr lang="sv-SE" altLang="en-US" sz="1200" dirty="0" smtClean="0"/>
              <a:t>Wang, Sanjun Feng, </a:t>
            </a:r>
            <a:r>
              <a:rPr lang="sv-SE" altLang="en-US" sz="1200" dirty="0"/>
              <a:t>Santhan </a:t>
            </a:r>
            <a:r>
              <a:rPr lang="sv-SE" altLang="en-US" sz="1200" dirty="0" smtClean="0"/>
              <a:t>Thangarasa, </a:t>
            </a:r>
            <a:r>
              <a:rPr lang="sv-SE" altLang="en-US" sz="1200" dirty="0"/>
              <a:t>Shan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Shiyuan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Steven </a:t>
            </a:r>
            <a:r>
              <a:rPr lang="sv-SE" altLang="en-US" sz="1200" dirty="0" smtClean="0"/>
              <a:t>Chen, </a:t>
            </a:r>
            <a:r>
              <a:rPr lang="sv-SE" altLang="en-US" sz="1200" dirty="0"/>
              <a:t>Su Hwan </a:t>
            </a:r>
            <a:r>
              <a:rPr lang="sv-SE" altLang="en-US" sz="1200" dirty="0" smtClean="0"/>
              <a:t>Lim, </a:t>
            </a:r>
            <a:r>
              <a:rPr lang="sv-SE" altLang="en-US" sz="1200" dirty="0"/>
              <a:t>Sumant Iyer, Susanne </a:t>
            </a:r>
            <a:r>
              <a:rPr lang="sv-SE" altLang="en-US" sz="1200" dirty="0" smtClean="0"/>
              <a:t>Rath, Suzuki Yasuki, Taekhoon </a:t>
            </a:r>
            <a:r>
              <a:rPr lang="sv-SE" altLang="en-US" sz="1200" dirty="0" smtClean="0"/>
              <a:t>Kim, </a:t>
            </a:r>
            <a:r>
              <a:rPr lang="sv-SE" altLang="en-US" sz="1200" dirty="0"/>
              <a:t>Tim </a:t>
            </a:r>
            <a:r>
              <a:rPr lang="sv-SE" altLang="en-US" sz="1200" dirty="0" smtClean="0"/>
              <a:t>Frost, Toni </a:t>
            </a:r>
            <a:r>
              <a:rPr lang="sv-SE" altLang="en-US" sz="1200" dirty="0" smtClean="0"/>
              <a:t>lahteensuo, </a:t>
            </a:r>
            <a:r>
              <a:rPr lang="sv-SE" altLang="en-US" sz="1200" dirty="0"/>
              <a:t>Tricia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Ville </a:t>
            </a:r>
            <a:r>
              <a:rPr lang="sv-SE" altLang="en-US" sz="1200" dirty="0" smtClean="0"/>
              <a:t>Vintola, </a:t>
            </a:r>
            <a:r>
              <a:rPr lang="sv-SE" altLang="en-US" sz="1200" dirty="0"/>
              <a:t>Wubin </a:t>
            </a:r>
            <a:r>
              <a:rPr lang="sv-SE" altLang="en-US" sz="1200" dirty="0" smtClean="0"/>
              <a:t>Zhou, Xiaoran Zhang, </a:t>
            </a:r>
            <a:r>
              <a:rPr lang="sv-SE" altLang="en-US" sz="1200" dirty="0"/>
              <a:t>Xuan </a:t>
            </a:r>
            <a:r>
              <a:rPr lang="sv-SE" altLang="en-US" sz="1200" dirty="0" smtClean="0"/>
              <a:t>Yi, </a:t>
            </a:r>
            <a:r>
              <a:rPr lang="sv-SE" altLang="en-US" sz="1200" dirty="0"/>
              <a:t>Xuhua </a:t>
            </a:r>
            <a:r>
              <a:rPr lang="sv-SE" altLang="en-US" sz="1200" dirty="0" smtClean="0"/>
              <a:t>Tao, </a:t>
            </a:r>
            <a:r>
              <a:rPr lang="sv-SE" altLang="en-US" sz="1200" dirty="0"/>
              <a:t>Xusheng </a:t>
            </a:r>
            <a:r>
              <a:rPr lang="sv-SE" altLang="en-US" sz="1200" dirty="0" smtClean="0"/>
              <a:t>Wei, </a:t>
            </a:r>
            <a:r>
              <a:rPr lang="sv-SE" altLang="en-US" sz="1200" dirty="0"/>
              <a:t>Yang </a:t>
            </a:r>
            <a:r>
              <a:rPr lang="sv-SE" altLang="en-US" sz="1200" dirty="0" smtClean="0"/>
              <a:t>Tang, </a:t>
            </a:r>
            <a:r>
              <a:rPr lang="sv-SE" altLang="en-US" sz="1200" dirty="0"/>
              <a:t>Yankun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Ye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Yiyan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Yoonoh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Yuan </a:t>
            </a:r>
            <a:r>
              <a:rPr lang="sv-SE" altLang="en-US" sz="1200" dirty="0" smtClean="0"/>
              <a:t>Gao, </a:t>
            </a:r>
            <a:r>
              <a:rPr lang="sv-SE" altLang="en-US" sz="1200" dirty="0"/>
              <a:t>Yuexia </a:t>
            </a:r>
            <a:r>
              <a:rPr lang="sv-SE" altLang="en-US" sz="1200" dirty="0" smtClean="0"/>
              <a:t>Song, </a:t>
            </a:r>
            <a:r>
              <a:rPr lang="sv-SE" altLang="en-US" sz="1200" dirty="0"/>
              <a:t>Yunchuan </a:t>
            </a:r>
            <a:r>
              <a:rPr lang="sv-SE" altLang="en-US" sz="1200" dirty="0" smtClean="0"/>
              <a:t>Yang, </a:t>
            </a:r>
            <a:r>
              <a:rPr lang="sv-SE" altLang="en-US" sz="1200" dirty="0" smtClean="0"/>
              <a:t>Zhifeng Ma, Zhixun </a:t>
            </a:r>
            <a:r>
              <a:rPr lang="sv-SE" altLang="en-US" sz="1200" dirty="0" smtClean="0"/>
              <a:t>Tang, </a:t>
            </a:r>
            <a:r>
              <a:rPr lang="sv-SE" altLang="en-US" sz="1200" dirty="0"/>
              <a:t>Zhongyi Shen </a:t>
            </a:r>
            <a:endParaRPr lang="sv-SE" altLang="en-US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</a:t>
            </a:r>
            <a:r>
              <a:rPr lang="en-US" altLang="zh-CN" sz="1400" dirty="0"/>
              <a:t>the volunteer delegates help RAN4 merge endorsed draft CRs</a:t>
            </a:r>
            <a:endParaRPr lang="sv-SE" alt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/>
              <a:t>Delegates for </a:t>
            </a:r>
            <a:r>
              <a:rPr lang="sv-SE" altLang="zh-CN" sz="1400" dirty="0" smtClean="0"/>
              <a:t>great contributions </a:t>
            </a:r>
            <a:r>
              <a:rPr lang="sv-SE" altLang="zh-CN" sz="1400" dirty="0"/>
              <a:t>and </a:t>
            </a:r>
            <a:r>
              <a:rPr lang="sv-SE" altLang="zh-CN" sz="1400" dirty="0" smtClean="0"/>
              <a:t>discussions for finalization of Rel-17 </a:t>
            </a:r>
            <a:r>
              <a:rPr lang="sv-SE" altLang="zh-CN" sz="1400" dirty="0" smtClean="0"/>
              <a:t>extended WI and performance </a:t>
            </a:r>
            <a:r>
              <a:rPr lang="sv-SE" altLang="zh-CN" sz="1400" dirty="0" smtClean="0"/>
              <a:t>part </a:t>
            </a:r>
            <a:r>
              <a:rPr lang="sv-SE" altLang="zh-CN" sz="1400" dirty="0" smtClean="0"/>
              <a:t>in RAN4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661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470524"/>
              </p:ext>
            </p:extLst>
          </p:nvPr>
        </p:nvGraphicFramePr>
        <p:xfrm>
          <a:off x="687446" y="1599985"/>
          <a:ext cx="1090065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45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103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104-e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Aug 15 – Aug 26, 2022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FI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Electronic meeting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---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452/452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3619/3761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2552095068"/>
              </p:ext>
            </p:extLst>
          </p:nvPr>
        </p:nvGraphicFramePr>
        <p:xfrm>
          <a:off x="217349" y="3066467"/>
          <a:ext cx="560152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3004290394"/>
              </p:ext>
            </p:extLst>
          </p:nvPr>
        </p:nvGraphicFramePr>
        <p:xfrm>
          <a:off x="6037265" y="3066467"/>
          <a:ext cx="5813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38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069890"/>
              </p:ext>
            </p:extLst>
          </p:nvPr>
        </p:nvGraphicFramePr>
        <p:xfrm>
          <a:off x="147638" y="1300343"/>
          <a:ext cx="11930068" cy="52082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0139"/>
                <a:gridCol w="1457948"/>
                <a:gridCol w="823225"/>
                <a:gridCol w="3309938"/>
                <a:gridCol w="919162"/>
                <a:gridCol w="1985963"/>
                <a:gridCol w="1806181"/>
                <a:gridCol w="1027512"/>
              </a:tblGrid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01720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NR_ext_to_71GHz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SR for Extending current NR operation to 71GHz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Intel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(09/22 95%,12/22 25%)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(09/22 100%,12/22 60%)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Company had different views on whether the WI can be closed.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</a:tr>
              <a:tr h="101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WI Summary for WI Extending current NR operation to 71GHz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WID for Extending current NR operation to 71GHz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NR_FeMIMO-Perf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RP-222239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Perf. part: Further enhancements on MIMO for NR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Samsung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60%)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12/22 85%)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Perf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. Extended. TU changed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NR_SL_enh-Perf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RP-221943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on  NR sidelink enhancement in Rel-17; Rapporteur: LG Electronics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LGE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95%)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NR_cov_enh-Perf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RP-222294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of WI Perf. part: NR coverage enhancements; rapporteur: China Telecom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60%)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12/22 90%)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Perf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. Extended. TU changed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NR_pos_enh-Perf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RP-222357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Perf Part: NR positioning enhancements; rapporteur: Intel Corporation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Intel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40%)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NR_redcap-Perf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RP-222204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perf. part: Support of reduced capability NR devices; rapporteur: 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(06/22 100%, 12/22 50%)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(06/22 100%, 12/22 75%)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On-going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NR_IIOT_URLLC_enh-Perf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Status_Report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 for Rel-17 WI NR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IIoT_URLLC_enh-Perf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Nokia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50%)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12/22 85%)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Perf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. Extended. TU changed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1797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NR_NTN_solutions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Perf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. part: Solutions for NR to support non-terrestrial networks (NTN); rapporteur: Thales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Thales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(06/22 100%, 12/22 20%)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(06/22 100%, 12/22 35%)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On-going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</a:tr>
              <a:tr h="101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RP-221946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WI summary for WI Solutions for NR to support non-terrestrial networks (NTN)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NR_UE_pow_sav_enh-Perf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UE Power Saving Enhancements for NR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Mediatek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65%)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LTE_NR_DC_enh2-Perf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Perf Part: Multi-Radio Dual-Connectivity enhancements; rapporteur: 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Huawei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30%)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NR_IAB_enh-Perf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NR_IAB_enh; rapporteur: Qualcomm, Samsung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Qualcomm, Samsung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(06/22 100%, 09/22 40%)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(06/22 closed, 09/22 100%)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01720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NR_SmallData_INACTIVE-Perf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to TSG: NR small data transmissions in INACTIVE state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ZTE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09/22 35%)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12/22 70%)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Perf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. Extended. TU changed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01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 on NR small data transmissions in INACTIVE state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922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823441"/>
              </p:ext>
            </p:extLst>
          </p:nvPr>
        </p:nvGraphicFramePr>
        <p:xfrm>
          <a:off x="147638" y="1300343"/>
          <a:ext cx="11930068" cy="47400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0139"/>
                <a:gridCol w="1457948"/>
                <a:gridCol w="823225"/>
                <a:gridCol w="3309938"/>
                <a:gridCol w="919162"/>
                <a:gridCol w="1985963"/>
                <a:gridCol w="1806181"/>
                <a:gridCol w="1027512"/>
              </a:tblGrid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NR_SL_relay-Perf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u="none" strike="noStrike">
                          <a:effectLst/>
                          <a:latin typeface="+mj-ea"/>
                          <a:ea typeface="+mj-ea"/>
                        </a:rPr>
                        <a:t>Status report for WI: NR Sidelink relay; rapporteur: OPPO</a:t>
                      </a:r>
                      <a:endParaRPr lang="nn-NO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OPPO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09/22 95%)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NR_demod_enh2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of WI: Further enhancement on NR demodulation performance; rapporteur: China Telecom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China Telecom, Huawei, Intel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(06/22 100% closed, 09/22 95%)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(06/22 closed, 09/22 100%)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51797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NR_MIMO_OTA-Perf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RP-222347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Multiple Input Multiple Output (MIMO) Over-the-Air (OTA) requirements for NR UEs; Rapporteur: CAICT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CAICT,OPPO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(06/22 100% closed, 09/22 55%)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(06/22 closed, 09/22 90%)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Need discussions on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revsied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 WID first. Then decide whether to close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Perf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. Part.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FFFF00"/>
                    </a:solidFill>
                  </a:tcPr>
                </a:tc>
              </a:tr>
              <a:tr h="1517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WID: Multiple Input Multiple Output (MIMO) Over-the-Air (OTA) requirements for NR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Ues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952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NR_FR1_TRP_TRS-Perf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perf.part: Introduction of UE TRP (Total Radiated Power) and TRS (Total Radiated Sensitivity) requirements and test methodologies for FR1 (NR SA and EN-DC); rapporteur: vivo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vivo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65%)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2018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RP-222269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WID: Introduction of UE TRP (Total Radiated Power) and TRS (Total Radiated Sensitivity) requirements and test methodologies for FR1 (NR SA and EN-DC)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00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NR_HST_FR1_enh-Perf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FR1 HST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90%)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NR_HST_FR2-Perf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Perf. part: NR support for high speed train scenario for frequency range 2 (FR2)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Samsung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80%)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51797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NR_RF_FR1_enh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Perf Part: RF requirements enhancement for NR frequency range 1 (FR1); rapporteur: 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Huawei, China Telecom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90%)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01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WID revision: RF requirements enhancement for NR frequency range 1 (FR1)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948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</a:t>
            </a:r>
            <a:r>
              <a:rPr lang="en-US" b="1" dirty="0"/>
              <a:t>NR and LTE </a:t>
            </a:r>
            <a:r>
              <a:rPr lang="en-US" b="1" dirty="0" smtClean="0"/>
              <a:t>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82231"/>
              </p:ext>
            </p:extLst>
          </p:nvPr>
        </p:nvGraphicFramePr>
        <p:xfrm>
          <a:off x="147638" y="1300343"/>
          <a:ext cx="11930068" cy="29096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0139"/>
                <a:gridCol w="1457948"/>
                <a:gridCol w="823225"/>
                <a:gridCol w="3309938"/>
                <a:gridCol w="919162"/>
                <a:gridCol w="1985963"/>
                <a:gridCol w="1806181"/>
                <a:gridCol w="1027512"/>
              </a:tblGrid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NR_RF_FR2_req_enh2-Perf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on Perf. part: Further enhancements of NR RF requirements for frequency range 2 (FR2)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Nokia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(06/22 100% closed, 09/22 80%)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(06/22 100% closed, 09/22 100%)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NR_RRM_enh2-Core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of Further RRM enhancement for NR and MR-DC; rapporteur: Apple, CATT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Apple, CATT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50%)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017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NR_MG_enh-Perf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NR and MR-DC measurement gap enhancements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Mediatek, Intel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40%)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01720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NR_repeaters-Perf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Perf. part: NR repeaters; rapporteur: Qualcomm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Qualcomm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30%)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12/22 80%)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Perf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. Extended. TU changed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80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WID on NR Repeaters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NR_6GHz-Perf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RP-222496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Perf Part: Introduction of 6GHz NR licensed bands; rapporteur: Huawei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Huawei, Ericsson, Nokia, ZTE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(06/22 100% closed, 09/22 80%)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(06/22 100% closed, 09/22 100%)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20187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NR_RAIL_EU_900MHz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Introduction of 900MHz NR band for Europe for Rail Mobile Radio (RMR); rapporteur: Union Inter. Chemins de Fer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UIC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(09/22 95%, 06/22 100% closed)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(09/22 100%, 06/22 100% closed)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  <a:tr h="15179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NB_IOTenh4_LTE_eMTC6-Perf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RP-222492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WI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Perf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 Part: Additional  enhancements for NB-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IoT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 and LTE-MTC; rapporteur: Huawei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Huawei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(03/22 closed, 09/22 70%)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(03/22 closed, 09/22 100%)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Closed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1565" marB="0"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0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RAN1~3-led NR </a:t>
            </a:r>
            <a:r>
              <a:rPr lang="en-US" b="1" dirty="0"/>
              <a:t>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910450"/>
              </p:ext>
            </p:extLst>
          </p:nvPr>
        </p:nvGraphicFramePr>
        <p:xfrm>
          <a:off x="147034" y="1292373"/>
          <a:ext cx="11925909" cy="487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2"/>
                <a:gridCol w="1477775"/>
                <a:gridCol w="814726"/>
                <a:gridCol w="3297907"/>
                <a:gridCol w="936068"/>
                <a:gridCol w="1967477"/>
                <a:gridCol w="1820133"/>
                <a:gridCol w="1022741"/>
              </a:tblGrid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07120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FS_NR_pos_enh2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RP-222257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SID on Study on expanded and improved NR positioning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12%)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40%)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598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of SI: Study on expanded and improved NR positioning; rapporteur: Intel Corporation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120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FS_NR_duplex_evo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Status Report for SI Study on evolution of NR duplex </a:t>
                      </a:r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operation;rapporteur</a:t>
                      </a:r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: CMCC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3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SID: Study on evolution of NR duplex operation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53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SID: Study on evolution of NR duplex operation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u="none" strike="noStrike" dirty="0">
                          <a:effectLst/>
                          <a:latin typeface="+mj-ea"/>
                          <a:ea typeface="+mj-ea"/>
                        </a:rPr>
                        <a:t>Vodafone, Telecom Italia, Deutsche Telekom, Charter, Ericsson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FS_NR_netcon_repeater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RP-222138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Status report of SI: Study on NR network-controlled repeaters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ZTE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(09/22 40%)</a:t>
                      </a:r>
                      <a:endParaRPr lang="en-US" altLang="zh-CN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(09/22 100%)</a:t>
                      </a:r>
                      <a:endParaRPr lang="en-US" altLang="zh-CN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 RAN4 impact</a:t>
                      </a:r>
                      <a:endParaRPr lang="zh-CN" alt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FS_NR_AIML_Air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RP-222486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SR for Study on AI/ML for NR air interface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Qualcomm, CAICT, 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5%)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10%)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59856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FS_NR_LPWUS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SI: Study on low-power wake-up signal and receiver for NR; rapporteur: vivo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vivo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+mj-ea"/>
                          <a:ea typeface="+mj-ea"/>
                        </a:rPr>
                        <a:t>(12/23 0%)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SID: Study on low-power Wake-up Signal and Receiver for NR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FS_NR_redcap_enh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RP-222205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Status report for Study on further NR </a:t>
                      </a:r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RedCap</a:t>
                      </a:r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(reduced capability) UE complexity reduction; rapporteur: Ericsson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Ericsson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(09/22 33%)</a:t>
                      </a:r>
                      <a:endParaRPr lang="en-US" altLang="zh-CN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(09/22 100%)</a:t>
                      </a:r>
                      <a:endParaRPr lang="en-US" altLang="zh-CN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 RAN4 impact</a:t>
                      </a:r>
                      <a:endParaRPr lang="zh-CN" alt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6108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FS_NR_XR_enh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Study on XR Enhancements for NR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Nokia, Qualcomm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20%)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30%)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RAN3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FS_gNB_CU_CP_resiliency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RP-222249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Revised SID on enhancement for resiliency of </a:t>
                      </a:r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gNB</a:t>
                      </a:r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-CU-CP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NTT DOCOMO, INC.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(09/22 0%)</a:t>
                      </a:r>
                      <a:endParaRPr lang="en-US" altLang="zh-CN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(09/22 100%)</a:t>
                      </a:r>
                      <a:endParaRPr lang="en-US" altLang="zh-CN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 RAN4 impact</a:t>
                      </a:r>
                      <a:endParaRPr lang="zh-CN" alt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RP-222250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Status report for SI: Study on enhancement for resiliency of </a:t>
                      </a:r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gNB</a:t>
                      </a:r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-CU-CP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58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RAN1~3-led NR </a:t>
            </a:r>
            <a:r>
              <a:rPr lang="en-US" b="1" dirty="0"/>
              <a:t>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03984"/>
              </p:ext>
            </p:extLst>
          </p:nvPr>
        </p:nvGraphicFramePr>
        <p:xfrm>
          <a:off x="147034" y="1292373"/>
          <a:ext cx="11925909" cy="518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082"/>
                <a:gridCol w="1477775"/>
                <a:gridCol w="814726"/>
                <a:gridCol w="3297907"/>
                <a:gridCol w="936068"/>
                <a:gridCol w="1967477"/>
                <a:gridCol w="1820133"/>
                <a:gridCol w="1022741"/>
              </a:tblGrid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WG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Rapporteur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previous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Status in this RAN (target date, completion level)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Notes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FS_NR_pos_enh2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Revised SID on Study on expanded and improved NR positioning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12%)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40%)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NR_DSS_enh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Enhancement of NR Dynamic spectrum sharing (DSS); rapporteur: 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Ericsson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40%,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95%,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61086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NR_MC_enh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RP-222251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WID on Multi-carrier enhancements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NTT DOCOMO, INC.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10%,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(12/22 30%,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Multi-carrier enhancements for NR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NR_cov_enh2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RP-222284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of WI: Further NR coverage enhancements; rapporteur: China Telecom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+mj-ea"/>
                          <a:ea typeface="+mj-ea"/>
                        </a:rPr>
                        <a:t>NR_MIMO_evo_DL_UL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RP-222232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to TSG: NR MIMO Evolution for Downlink and Uplink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Samsung, Huawei, NTT DOCOMO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20%,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NR_SL_enh2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RP-221937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NR sidelink evolution; rapporteur: OPPO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OPPO, LGE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7%,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20%,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610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RP-221938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WID: NR sidelink evolution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086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NR_Mob_enh2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Mobility Enhancements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Mediatek, Apple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2"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610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RP-222332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Revised WI: Mobility Enhancements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NR_MT_SDT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RP-222363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Status Report to TSG: Mobile Terminated-Small Data Transmission (MT-SDT) for NR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ZTE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(09/23 0%, n/a)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(09/23 0%, n/a)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 RAN4 impact</a:t>
                      </a:r>
                      <a:endParaRPr lang="zh-CN" alt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NR_DualTxRx_MUSIM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RP-222150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WI: Dual Transmission Reception (TxRx) Multi-SIM for NR; rapporteur: vivo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vivo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5%,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NR_SL_relay_enh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RP-221947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on NR sidelink relay enhancements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LGE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5985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NR_IDC_Enh-Core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Core part In-Device Co-existence (IDC) enhancements for NR and MR-DC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Xiaomi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(12/23 10%, n/a)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NR_UAV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RP-222169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Status Report for Rel-18 NR Support for UAV (</a:t>
                      </a:r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Uncrewed</a:t>
                      </a:r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Aerial Vehicles)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Nokia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(12/23 0%, n/a)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(12/23 5%, n/a)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 RAN4 impact</a:t>
                      </a:r>
                      <a:endParaRPr lang="zh-CN" alt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  <a:tr h="107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RP-222171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Revised WID: NR Support for UAV (</a:t>
                      </a:r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Uncrewed</a:t>
                      </a:r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 Aerial Vehicles)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RP-222246</a:t>
                      </a:r>
                      <a:endParaRPr lang="en-US" sz="1000" b="0" i="0" u="none" strike="noStrike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Rev of RP-213600 Revised WID on NR support for UAV, LG </a:t>
                      </a:r>
                      <a:r>
                        <a:rPr lang="en-US" sz="1000" u="none" strike="noStrike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Uplus</a:t>
                      </a:r>
                      <a:r>
                        <a:rPr lang="en-US" sz="100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, KT, SKT, ETRI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1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NR_NTN_enh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RP-222019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Status report for WI NR NTN (Non-Terrestrial Networks) enhancements; rapporteur: Thales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+mj-ea"/>
                          <a:ea typeface="+mj-ea"/>
                        </a:rPr>
                        <a:t>Thales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5%,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+mj-ea"/>
                          <a:ea typeface="+mj-ea"/>
                        </a:rPr>
                        <a:t>(12/23 10%, 06/24 0%)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800" marR="468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19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www.w3.org/XML/1998/namespace"/>
    <ds:schemaRef ds:uri="23d77754-4ccc-4c57-9291-cab09e81894a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a915fe38-2618-47b6-8303-829fb71466d5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342956</TotalTime>
  <Words>8460</Words>
  <Application>Microsoft Office PowerPoint</Application>
  <PresentationFormat>宽屏</PresentationFormat>
  <Paragraphs>3300</Paragraphs>
  <Slides>30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Status Report RAN WG4 </vt:lpstr>
      <vt:lpstr>Summary (1/2)</vt:lpstr>
      <vt:lpstr>Summary (2/2)</vt:lpstr>
      <vt:lpstr>Statistics</vt:lpstr>
      <vt:lpstr>Rel-17 NR and LTE WI/SIs </vt:lpstr>
      <vt:lpstr>Rel-17 NR and LTE WI/SIs </vt:lpstr>
      <vt:lpstr>Rel-17 NR and LTE WI/SIs </vt:lpstr>
      <vt:lpstr>Rel-18 RAN1~3-led NR and LTE WI/SIs </vt:lpstr>
      <vt:lpstr>Rel-18 RAN1~3-led NR and LTE WI/SIs </vt:lpstr>
      <vt:lpstr>Rel-18 RAN1~3-led NR and LTE WI/SIs </vt:lpstr>
      <vt:lpstr>Rel-18 RAN4-led NR and LTE non-spectrum WI/SIs </vt:lpstr>
      <vt:lpstr>Rel-18 RAN4-led NR and LTE non-spectrum WI/SIs </vt:lpstr>
      <vt:lpstr>Rel-18 RAN4-led NR and LTE spectrum WI/SIs </vt:lpstr>
      <vt:lpstr>Rel-18 RAN4-led NR and LTE spectrum WI/SIs </vt:lpstr>
      <vt:lpstr>Rel-18 RAN4-led NR and LTE spectrum WI/SIs </vt:lpstr>
      <vt:lpstr>Rel-18 RAN4-led NR and LTE spectrum WI/SIs </vt:lpstr>
      <vt:lpstr>RAN4 new WI/SI proposals (Rel-18)</vt:lpstr>
      <vt:lpstr>RAN4 new WI/SI proposals (Rel-18)</vt:lpstr>
      <vt:lpstr>RAN4 related issues (Rel-17)</vt:lpstr>
      <vt:lpstr>RAN4 related issues (Rel-17)</vt:lpstr>
      <vt:lpstr>RAN4 related issues (Rel-18)</vt:lpstr>
      <vt:lpstr>RAN4 related issues (Rel-18)</vt:lpstr>
      <vt:lpstr>RAN4 TU Planning</vt:lpstr>
      <vt:lpstr>RAN4 TU Planning</vt:lpstr>
      <vt:lpstr>RAN4 TU Planning</vt:lpstr>
      <vt:lpstr>Rel-17 feature list</vt:lpstr>
      <vt:lpstr>TEI CR</vt:lpstr>
      <vt:lpstr>ITU-R on Generic unwanted emission (IMT-2020)</vt:lpstr>
      <vt:lpstr>ITU-R on Generic unwanted emission (IMT-2020)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2499</cp:revision>
  <cp:lastPrinted>2016-09-15T08:31:35Z</cp:lastPrinted>
  <dcterms:created xsi:type="dcterms:W3CDTF">2009-11-27T05:15:11Z</dcterms:created>
  <dcterms:modified xsi:type="dcterms:W3CDTF">2022-09-11T14:35:43Z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(3)iMpLFpfGtp4VbIGAf75ctY1xp6clolq9kKYxVRLInSTKRXcUBIwCnlOwM095zTt34UHe15QP
WGOMVtbcQS9zbmRyBQCZvStj8zHKhFLIRYmImLDK2XfdbBEBKdUMxuZcdO8AJYytmj/p+Bp3
xdrGjaXQOKFFeqgBn73CvMW3h0Wv9QdHawyW/FMgK6BeZ5C+bqk7TgPK3BNlwVPdw06WceBb
l2c7o+KUlhT0DpFhWF</vt:lpwstr>
  </property>
  <property fmtid="{D5CDD505-2E9C-101B-9397-08002B2CF9AE}" pid="11" name="_2015_ms_pID_7253431">
    <vt:lpwstr>CP8DQ9Tdc7XAYCXPxNuFgvyxGs3x42iEcyH9f9kjjBBUlrKXtE2P8m
Y5sP8QkDzhltjoBYdNXHU3RmrhGIjDsTDPD3r/UtaTFVytHtrhqxuWtXX8ZaSrUnzf+A9ING
OAf9xfL0M48KoY8vckLJr2U5CRAyl3OQqAI9QvLerdYNeQ6BZfC0FFIfyZ+3oYXYmDEgTzGl
gHugr4FHJywnuv29SSFK2tiDSFBN25H3MNS9</vt:lpwstr>
  </property>
  <property fmtid="{D5CDD505-2E9C-101B-9397-08002B2CF9AE}" pid="12" name="_2015_ms_pID_7253432">
    <vt:lpwstr>mg==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1662902653</vt:lpwstr>
  </property>
</Properties>
</file>