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2"/>
  </p:notesMasterIdLst>
  <p:handoutMasterIdLst>
    <p:handoutMasterId r:id="rId23"/>
  </p:handoutMasterIdLst>
  <p:sldIdLst>
    <p:sldId id="341" r:id="rId2"/>
    <p:sldId id="434" r:id="rId3"/>
    <p:sldId id="421" r:id="rId4"/>
    <p:sldId id="366" r:id="rId5"/>
    <p:sldId id="446" r:id="rId6"/>
    <p:sldId id="447" r:id="rId7"/>
    <p:sldId id="457" r:id="rId8"/>
    <p:sldId id="445" r:id="rId9"/>
    <p:sldId id="413" r:id="rId10"/>
    <p:sldId id="401" r:id="rId11"/>
    <p:sldId id="444" r:id="rId12"/>
    <p:sldId id="381" r:id="rId13"/>
    <p:sldId id="451" r:id="rId14"/>
    <p:sldId id="429" r:id="rId15"/>
    <p:sldId id="438" r:id="rId16"/>
    <p:sldId id="450" r:id="rId17"/>
    <p:sldId id="452" r:id="rId18"/>
    <p:sldId id="453" r:id="rId19"/>
    <p:sldId id="455" r:id="rId20"/>
    <p:sldId id="456"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1" d="100"/>
          <a:sy n="81" d="100"/>
        </p:scale>
        <p:origin x="634"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9" d="100"/>
          <a:sy n="59" d="100"/>
        </p:scale>
        <p:origin x="3288"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tk65284\Documents\3GPP\tsg_ran\WG2_RL2\TSGR2_119-e\tdocList_2020-11-19_20h10-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tk65284\Documents\3GPP\tsg_ran\WG2_RL2\TSGR2_119-e\tdocList_2020-11-19_20h10-STAT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mtk65284\Documents\3GPP\tsg_ran\WG2_RL2\TSGR2_119-e\tdocList_2020-11-19_20h10-STAT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mtk65284\Documents\3GPP\tsg_ran\WG2_RL2\TSGR2_119-e\tdocList_2020-11-19_20h10-STAT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mtk65284\Documents\3GPP\tsg_ran\WG2_RL2\TSGR2_119-e\tdocList_2020-11-19_20h10-STAT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tk65284\Documents\3GPP\tsg_ran\WG2_RL2\TSGR2_119-e\tdocList_2020-11-19_20h10-STATS.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mtk65284\Documents\3GPP\tsg_ran\WG2_RL2\TSGR2_119-e\tdocList_2020-11-19_20h10-STATS.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NR Maintenance R15 R16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7.9247594050743664E-2"/>
          <c:y val="0.14333333333333334"/>
          <c:w val="0.89019685039370078"/>
          <c:h val="0.39035870516185478"/>
        </c:manualLayout>
      </c:layout>
      <c:barChart>
        <c:barDir val="col"/>
        <c:grouping val="clustered"/>
        <c:varyColors val="0"/>
        <c:ser>
          <c:idx val="0"/>
          <c:order val="0"/>
          <c:tx>
            <c:strRef>
              <c:f>STAT!$C$1</c:f>
              <c:strCache>
                <c:ptCount val="1"/>
                <c:pt idx="0">
                  <c:v>Agreed CRs</c:v>
                </c:pt>
              </c:strCache>
            </c:strRef>
          </c:tx>
          <c:spPr>
            <a:solidFill>
              <a:schemeClr val="accent1"/>
            </a:solidFill>
            <a:ln>
              <a:noFill/>
            </a:ln>
            <a:effectLst/>
          </c:spPr>
          <c:invertIfNegative val="0"/>
          <c:cat>
            <c:strRef>
              <c:f>STAT!$B$2:$B$11</c:f>
              <c:strCache>
                <c:ptCount val="10"/>
                <c:pt idx="0">
                  <c:v>Stage-2</c:v>
                </c:pt>
                <c:pt idx="1">
                  <c:v>User Plane</c:v>
                </c:pt>
                <c:pt idx="2">
                  <c:v>NR RRC Conn Ctrl</c:v>
                </c:pt>
                <c:pt idx="3">
                  <c:v>NR RRC Other</c:v>
                </c:pt>
                <c:pt idx="4">
                  <c:v>NR LTE Changes</c:v>
                </c:pt>
                <c:pt idx="5">
                  <c:v>NR UE capabilites</c:v>
                </c:pt>
                <c:pt idx="6">
                  <c:v>NR Idle/Inactive</c:v>
                </c:pt>
                <c:pt idx="7">
                  <c:v>NR V2X</c:v>
                </c:pt>
                <c:pt idx="8">
                  <c:v>NR Positioning</c:v>
                </c:pt>
                <c:pt idx="9">
                  <c:v>NR SON MDT</c:v>
                </c:pt>
              </c:strCache>
            </c:strRef>
          </c:cat>
          <c:val>
            <c:numRef>
              <c:f>STAT!$C$2:$C$11</c:f>
              <c:numCache>
                <c:formatCode>General</c:formatCode>
                <c:ptCount val="10"/>
                <c:pt idx="0">
                  <c:v>2</c:v>
                </c:pt>
                <c:pt idx="1">
                  <c:v>0</c:v>
                </c:pt>
                <c:pt idx="2">
                  <c:v>10</c:v>
                </c:pt>
                <c:pt idx="3">
                  <c:v>3</c:v>
                </c:pt>
                <c:pt idx="4">
                  <c:v>2</c:v>
                </c:pt>
                <c:pt idx="5">
                  <c:v>7</c:v>
                </c:pt>
                <c:pt idx="6">
                  <c:v>0</c:v>
                </c:pt>
                <c:pt idx="7">
                  <c:v>6</c:v>
                </c:pt>
                <c:pt idx="8">
                  <c:v>3</c:v>
                </c:pt>
                <c:pt idx="9">
                  <c:v>0</c:v>
                </c:pt>
              </c:numCache>
            </c:numRef>
          </c:val>
          <c:extLst>
            <c:ext xmlns:c16="http://schemas.microsoft.com/office/drawing/2014/chart" uri="{C3380CC4-5D6E-409C-BE32-E72D297353CC}">
              <c16:uniqueId val="{00000000-2D3C-4C75-9B14-8738C8A875B7}"/>
            </c:ext>
          </c:extLst>
        </c:ser>
        <c:ser>
          <c:idx val="1"/>
          <c:order val="1"/>
          <c:tx>
            <c:strRef>
              <c:f>STAT!$D$1</c:f>
              <c:strCache>
                <c:ptCount val="1"/>
                <c:pt idx="0">
                  <c:v>Tdocs 119-e</c:v>
                </c:pt>
              </c:strCache>
            </c:strRef>
          </c:tx>
          <c:spPr>
            <a:solidFill>
              <a:schemeClr val="accent2"/>
            </a:solidFill>
            <a:ln>
              <a:noFill/>
            </a:ln>
            <a:effectLst/>
          </c:spPr>
          <c:invertIfNegative val="0"/>
          <c:cat>
            <c:strRef>
              <c:f>STAT!$B$2:$B$11</c:f>
              <c:strCache>
                <c:ptCount val="10"/>
                <c:pt idx="0">
                  <c:v>Stage-2</c:v>
                </c:pt>
                <c:pt idx="1">
                  <c:v>User Plane</c:v>
                </c:pt>
                <c:pt idx="2">
                  <c:v>NR RRC Conn Ctrl</c:v>
                </c:pt>
                <c:pt idx="3">
                  <c:v>NR RRC Other</c:v>
                </c:pt>
                <c:pt idx="4">
                  <c:v>NR LTE Changes</c:v>
                </c:pt>
                <c:pt idx="5">
                  <c:v>NR UE capabilites</c:v>
                </c:pt>
                <c:pt idx="6">
                  <c:v>NR Idle/Inactive</c:v>
                </c:pt>
                <c:pt idx="7">
                  <c:v>NR V2X</c:v>
                </c:pt>
                <c:pt idx="8">
                  <c:v>NR Positioning</c:v>
                </c:pt>
                <c:pt idx="9">
                  <c:v>NR SON MDT</c:v>
                </c:pt>
              </c:strCache>
            </c:strRef>
          </c:cat>
          <c:val>
            <c:numRef>
              <c:f>STAT!$D$2:$D$11</c:f>
              <c:numCache>
                <c:formatCode>General</c:formatCode>
                <c:ptCount val="10"/>
                <c:pt idx="0">
                  <c:v>19</c:v>
                </c:pt>
                <c:pt idx="1">
                  <c:v>16</c:v>
                </c:pt>
                <c:pt idx="2">
                  <c:v>75</c:v>
                </c:pt>
                <c:pt idx="3">
                  <c:v>30</c:v>
                </c:pt>
                <c:pt idx="4">
                  <c:v>12</c:v>
                </c:pt>
                <c:pt idx="5">
                  <c:v>36</c:v>
                </c:pt>
                <c:pt idx="6">
                  <c:v>3</c:v>
                </c:pt>
                <c:pt idx="7">
                  <c:v>56</c:v>
                </c:pt>
                <c:pt idx="8">
                  <c:v>26</c:v>
                </c:pt>
                <c:pt idx="9">
                  <c:v>13</c:v>
                </c:pt>
              </c:numCache>
            </c:numRef>
          </c:val>
          <c:extLst>
            <c:ext xmlns:c16="http://schemas.microsoft.com/office/drawing/2014/chart" uri="{C3380CC4-5D6E-409C-BE32-E72D297353CC}">
              <c16:uniqueId val="{00000001-2D3C-4C75-9B14-8738C8A875B7}"/>
            </c:ext>
          </c:extLst>
        </c:ser>
        <c:ser>
          <c:idx val="2"/>
          <c:order val="2"/>
          <c:tx>
            <c:strRef>
              <c:f>STAT!$E$1</c:f>
              <c:strCache>
                <c:ptCount val="1"/>
                <c:pt idx="0">
                  <c:v>Drafts</c:v>
                </c:pt>
              </c:strCache>
            </c:strRef>
          </c:tx>
          <c:spPr>
            <a:solidFill>
              <a:schemeClr val="accent3"/>
            </a:solidFill>
            <a:ln>
              <a:noFill/>
            </a:ln>
            <a:effectLst/>
          </c:spPr>
          <c:invertIfNegative val="0"/>
          <c:cat>
            <c:strRef>
              <c:f>STAT!$B$2:$B$11</c:f>
              <c:strCache>
                <c:ptCount val="10"/>
                <c:pt idx="0">
                  <c:v>Stage-2</c:v>
                </c:pt>
                <c:pt idx="1">
                  <c:v>User Plane</c:v>
                </c:pt>
                <c:pt idx="2">
                  <c:v>NR RRC Conn Ctrl</c:v>
                </c:pt>
                <c:pt idx="3">
                  <c:v>NR RRC Other</c:v>
                </c:pt>
                <c:pt idx="4">
                  <c:v>NR LTE Changes</c:v>
                </c:pt>
                <c:pt idx="5">
                  <c:v>NR UE capabilites</c:v>
                </c:pt>
                <c:pt idx="6">
                  <c:v>NR Idle/Inactive</c:v>
                </c:pt>
                <c:pt idx="7">
                  <c:v>NR V2X</c:v>
                </c:pt>
                <c:pt idx="8">
                  <c:v>NR Positioning</c:v>
                </c:pt>
                <c:pt idx="9">
                  <c:v>NR SON MDT</c:v>
                </c:pt>
              </c:strCache>
            </c:strRef>
          </c:cat>
          <c:val>
            <c:numRef>
              <c:f>STAT!$E$2:$E$11</c:f>
              <c:numCache>
                <c:formatCode>General</c:formatCode>
                <c:ptCount val="10"/>
                <c:pt idx="0">
                  <c:v>40</c:v>
                </c:pt>
                <c:pt idx="1">
                  <c:v>22</c:v>
                </c:pt>
                <c:pt idx="2">
                  <c:v>117</c:v>
                </c:pt>
                <c:pt idx="3">
                  <c:v>42</c:v>
                </c:pt>
                <c:pt idx="4">
                  <c:v>18</c:v>
                </c:pt>
                <c:pt idx="5">
                  <c:v>42</c:v>
                </c:pt>
                <c:pt idx="7">
                  <c:v>63</c:v>
                </c:pt>
                <c:pt idx="8">
                  <c:v>52</c:v>
                </c:pt>
              </c:numCache>
            </c:numRef>
          </c:val>
          <c:extLst>
            <c:ext xmlns:c16="http://schemas.microsoft.com/office/drawing/2014/chart" uri="{C3380CC4-5D6E-409C-BE32-E72D297353CC}">
              <c16:uniqueId val="{00000002-2D3C-4C75-9B14-8738C8A875B7}"/>
            </c:ext>
          </c:extLst>
        </c:ser>
        <c:dLbls>
          <c:showLegendKey val="0"/>
          <c:showVal val="0"/>
          <c:showCatName val="0"/>
          <c:showSerName val="0"/>
          <c:showPercent val="0"/>
          <c:showBubbleSize val="0"/>
        </c:dLbls>
        <c:gapWidth val="219"/>
        <c:overlap val="-27"/>
        <c:axId val="722488352"/>
        <c:axId val="722500832"/>
      </c:barChart>
      <c:catAx>
        <c:axId val="722488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500832"/>
        <c:crosses val="autoZero"/>
        <c:auto val="1"/>
        <c:lblAlgn val="ctr"/>
        <c:lblOffset val="100"/>
        <c:noMultiLvlLbl val="0"/>
      </c:catAx>
      <c:valAx>
        <c:axId val="722500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488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NR</a:t>
            </a:r>
            <a:r>
              <a:rPr lang="en-GB" baseline="0"/>
              <a:t> Maintenance R17</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391465262425792"/>
          <c:y val="0.12193344491358872"/>
          <c:w val="0.89608534737574208"/>
          <c:h val="0.47584889751099951"/>
        </c:manualLayout>
      </c:layout>
      <c:barChart>
        <c:barDir val="col"/>
        <c:grouping val="clustered"/>
        <c:varyColors val="0"/>
        <c:ser>
          <c:idx val="0"/>
          <c:order val="0"/>
          <c:tx>
            <c:strRef>
              <c:f>STAT!$C$14</c:f>
              <c:strCache>
                <c:ptCount val="1"/>
                <c:pt idx="0">
                  <c:v>Agreed CRs</c:v>
                </c:pt>
              </c:strCache>
            </c:strRef>
          </c:tx>
          <c:spPr>
            <a:solidFill>
              <a:schemeClr val="accent1"/>
            </a:solidFill>
            <a:ln>
              <a:noFill/>
            </a:ln>
            <a:effectLst/>
          </c:spPr>
          <c:invertIfNegative val="0"/>
          <c:cat>
            <c:strRef>
              <c:f>STAT!$B$15:$B$39</c:f>
              <c:strCache>
                <c:ptCount val="25"/>
                <c:pt idx="0">
                  <c:v>General</c:v>
                </c:pt>
                <c:pt idx="1">
                  <c:v>MBS</c:v>
                </c:pt>
                <c:pt idx="2">
                  <c:v>MR DCCA</c:v>
                </c:pt>
                <c:pt idx="3">
                  <c:v>MUSIM</c:v>
                </c:pt>
                <c:pt idx="4">
                  <c:v>eIAB</c:v>
                </c:pt>
                <c:pt idx="5">
                  <c:v>IIOT 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STAT!$C$15:$C$39</c:f>
              <c:numCache>
                <c:formatCode>General</c:formatCode>
                <c:ptCount val="25"/>
                <c:pt idx="0">
                  <c:v>10</c:v>
                </c:pt>
                <c:pt idx="1">
                  <c:v>5</c:v>
                </c:pt>
                <c:pt idx="2">
                  <c:v>4</c:v>
                </c:pt>
                <c:pt idx="3">
                  <c:v>3</c:v>
                </c:pt>
                <c:pt idx="4">
                  <c:v>4</c:v>
                </c:pt>
                <c:pt idx="5">
                  <c:v>5</c:v>
                </c:pt>
                <c:pt idx="6">
                  <c:v>3</c:v>
                </c:pt>
                <c:pt idx="7">
                  <c:v>6</c:v>
                </c:pt>
                <c:pt idx="8">
                  <c:v>4</c:v>
                </c:pt>
                <c:pt idx="9">
                  <c:v>3</c:v>
                </c:pt>
                <c:pt idx="10">
                  <c:v>4</c:v>
                </c:pt>
                <c:pt idx="11">
                  <c:v>7</c:v>
                </c:pt>
                <c:pt idx="12">
                  <c:v>4</c:v>
                </c:pt>
                <c:pt idx="13">
                  <c:v>2</c:v>
                </c:pt>
                <c:pt idx="14">
                  <c:v>2</c:v>
                </c:pt>
                <c:pt idx="15">
                  <c:v>6</c:v>
                </c:pt>
                <c:pt idx="16">
                  <c:v>0</c:v>
                </c:pt>
                <c:pt idx="17">
                  <c:v>2</c:v>
                </c:pt>
                <c:pt idx="18">
                  <c:v>1</c:v>
                </c:pt>
                <c:pt idx="19">
                  <c:v>1</c:v>
                </c:pt>
                <c:pt idx="20">
                  <c:v>3</c:v>
                </c:pt>
                <c:pt idx="21">
                  <c:v>8</c:v>
                </c:pt>
                <c:pt idx="22">
                  <c:v>1</c:v>
                </c:pt>
                <c:pt idx="23">
                  <c:v>1</c:v>
                </c:pt>
                <c:pt idx="24">
                  <c:v>4</c:v>
                </c:pt>
              </c:numCache>
            </c:numRef>
          </c:val>
          <c:extLst>
            <c:ext xmlns:c16="http://schemas.microsoft.com/office/drawing/2014/chart" uri="{C3380CC4-5D6E-409C-BE32-E72D297353CC}">
              <c16:uniqueId val="{00000000-D6CB-4A3A-84CB-2684165FB2A9}"/>
            </c:ext>
          </c:extLst>
        </c:ser>
        <c:ser>
          <c:idx val="1"/>
          <c:order val="1"/>
          <c:tx>
            <c:strRef>
              <c:f>STAT!$D$14</c:f>
              <c:strCache>
                <c:ptCount val="1"/>
                <c:pt idx="0">
                  <c:v>Tdocs 119-e</c:v>
                </c:pt>
              </c:strCache>
            </c:strRef>
          </c:tx>
          <c:spPr>
            <a:solidFill>
              <a:schemeClr val="accent2"/>
            </a:solidFill>
            <a:ln>
              <a:noFill/>
            </a:ln>
            <a:effectLst/>
          </c:spPr>
          <c:invertIfNegative val="0"/>
          <c:cat>
            <c:strRef>
              <c:f>STAT!$B$15:$B$39</c:f>
              <c:strCache>
                <c:ptCount val="25"/>
                <c:pt idx="0">
                  <c:v>General</c:v>
                </c:pt>
                <c:pt idx="1">
                  <c:v>MBS</c:v>
                </c:pt>
                <c:pt idx="2">
                  <c:v>MR DCCA</c:v>
                </c:pt>
                <c:pt idx="3">
                  <c:v>MUSIM</c:v>
                </c:pt>
                <c:pt idx="4">
                  <c:v>eIAB</c:v>
                </c:pt>
                <c:pt idx="5">
                  <c:v>IIOT 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STAT!$D$15:$D$39</c:f>
              <c:numCache>
                <c:formatCode>General</c:formatCode>
                <c:ptCount val="25"/>
                <c:pt idx="0">
                  <c:v>51</c:v>
                </c:pt>
                <c:pt idx="1">
                  <c:v>79</c:v>
                </c:pt>
                <c:pt idx="2">
                  <c:v>62</c:v>
                </c:pt>
                <c:pt idx="3">
                  <c:v>33</c:v>
                </c:pt>
                <c:pt idx="4">
                  <c:v>27</c:v>
                </c:pt>
                <c:pt idx="5">
                  <c:v>26</c:v>
                </c:pt>
                <c:pt idx="6">
                  <c:v>54</c:v>
                </c:pt>
                <c:pt idx="7">
                  <c:v>75</c:v>
                </c:pt>
                <c:pt idx="8">
                  <c:v>39</c:v>
                </c:pt>
                <c:pt idx="9">
                  <c:v>42</c:v>
                </c:pt>
                <c:pt idx="10">
                  <c:v>112</c:v>
                </c:pt>
                <c:pt idx="11">
                  <c:v>97</c:v>
                </c:pt>
                <c:pt idx="12">
                  <c:v>76</c:v>
                </c:pt>
                <c:pt idx="13">
                  <c:v>31</c:v>
                </c:pt>
                <c:pt idx="14">
                  <c:v>29</c:v>
                </c:pt>
                <c:pt idx="15">
                  <c:v>89</c:v>
                </c:pt>
                <c:pt idx="16">
                  <c:v>4</c:v>
                </c:pt>
                <c:pt idx="17">
                  <c:v>36</c:v>
                </c:pt>
                <c:pt idx="18">
                  <c:v>21</c:v>
                </c:pt>
                <c:pt idx="19">
                  <c:v>6</c:v>
                </c:pt>
                <c:pt idx="20">
                  <c:v>41</c:v>
                </c:pt>
                <c:pt idx="21">
                  <c:v>32</c:v>
                </c:pt>
                <c:pt idx="22">
                  <c:v>17</c:v>
                </c:pt>
                <c:pt idx="23">
                  <c:v>5</c:v>
                </c:pt>
                <c:pt idx="24">
                  <c:v>50</c:v>
                </c:pt>
              </c:numCache>
            </c:numRef>
          </c:val>
          <c:extLst>
            <c:ext xmlns:c16="http://schemas.microsoft.com/office/drawing/2014/chart" uri="{C3380CC4-5D6E-409C-BE32-E72D297353CC}">
              <c16:uniqueId val="{00000001-D6CB-4A3A-84CB-2684165FB2A9}"/>
            </c:ext>
          </c:extLst>
        </c:ser>
        <c:ser>
          <c:idx val="2"/>
          <c:order val="2"/>
          <c:tx>
            <c:strRef>
              <c:f>STAT!$E$14</c:f>
              <c:strCache>
                <c:ptCount val="1"/>
                <c:pt idx="0">
                  <c:v>Drafts</c:v>
                </c:pt>
              </c:strCache>
            </c:strRef>
          </c:tx>
          <c:spPr>
            <a:solidFill>
              <a:schemeClr val="accent3"/>
            </a:solidFill>
            <a:ln>
              <a:noFill/>
            </a:ln>
            <a:effectLst/>
          </c:spPr>
          <c:invertIfNegative val="0"/>
          <c:cat>
            <c:strRef>
              <c:f>STAT!$B$15:$B$39</c:f>
              <c:strCache>
                <c:ptCount val="25"/>
                <c:pt idx="0">
                  <c:v>General</c:v>
                </c:pt>
                <c:pt idx="1">
                  <c:v>MBS</c:v>
                </c:pt>
                <c:pt idx="2">
                  <c:v>MR DCCA</c:v>
                </c:pt>
                <c:pt idx="3">
                  <c:v>MUSIM</c:v>
                </c:pt>
                <c:pt idx="4">
                  <c:v>eIAB</c:v>
                </c:pt>
                <c:pt idx="5">
                  <c:v>IIOT URLLC</c:v>
                </c:pt>
                <c:pt idx="6">
                  <c:v>Small Data</c:v>
                </c:pt>
                <c:pt idx="7">
                  <c:v>SL Relay</c:v>
                </c:pt>
                <c:pt idx="8">
                  <c:v>Ran Slicing</c:v>
                </c:pt>
                <c:pt idx="9">
                  <c:v>ePowSav</c:v>
                </c:pt>
                <c:pt idx="10">
                  <c:v>NR NTN</c:v>
                </c:pt>
                <c:pt idx="11">
                  <c:v>ePos</c:v>
                </c:pt>
                <c:pt idx="12">
                  <c:v>RedCap</c:v>
                </c:pt>
                <c:pt idx="13">
                  <c:v>SONMDT</c:v>
                </c:pt>
                <c:pt idx="14">
                  <c:v>QoE</c:v>
                </c:pt>
                <c:pt idx="15">
                  <c:v>enh SL</c:v>
                </c:pt>
                <c:pt idx="16">
                  <c:v>eNPN</c:v>
                </c:pt>
                <c:pt idx="17">
                  <c:v>feMIMO</c:v>
                </c:pt>
                <c:pt idx="18">
                  <c:v>Rach Ind Part</c:v>
                </c:pt>
                <c:pt idx="19">
                  <c:v>Cov Enh</c:v>
                </c:pt>
                <c:pt idx="20">
                  <c:v>upto 71GHz</c:v>
                </c:pt>
                <c:pt idx="21">
                  <c:v>NR TEI17</c:v>
                </c:pt>
                <c:pt idx="22">
                  <c:v>Meas Gap Enh</c:v>
                </c:pt>
                <c:pt idx="23">
                  <c:v>UDC</c:v>
                </c:pt>
                <c:pt idx="24">
                  <c:v>Other</c:v>
                </c:pt>
              </c:strCache>
            </c:strRef>
          </c:cat>
          <c:val>
            <c:numRef>
              <c:f>STAT!$E$15:$E$39</c:f>
              <c:numCache>
                <c:formatCode>General</c:formatCode>
                <c:ptCount val="25"/>
                <c:pt idx="0">
                  <c:v>135</c:v>
                </c:pt>
                <c:pt idx="1">
                  <c:v>127</c:v>
                </c:pt>
                <c:pt idx="2">
                  <c:v>87</c:v>
                </c:pt>
                <c:pt idx="3">
                  <c:v>59</c:v>
                </c:pt>
                <c:pt idx="4">
                  <c:v>52</c:v>
                </c:pt>
                <c:pt idx="5">
                  <c:v>36</c:v>
                </c:pt>
                <c:pt idx="6">
                  <c:v>41</c:v>
                </c:pt>
                <c:pt idx="7">
                  <c:v>160</c:v>
                </c:pt>
                <c:pt idx="8">
                  <c:v>61</c:v>
                </c:pt>
                <c:pt idx="9">
                  <c:v>84</c:v>
                </c:pt>
                <c:pt idx="10">
                  <c:v>252</c:v>
                </c:pt>
                <c:pt idx="11">
                  <c:v>138</c:v>
                </c:pt>
                <c:pt idx="12">
                  <c:v>124</c:v>
                </c:pt>
                <c:pt idx="13">
                  <c:v>34</c:v>
                </c:pt>
                <c:pt idx="14">
                  <c:v>59</c:v>
                </c:pt>
                <c:pt idx="15">
                  <c:v>185</c:v>
                </c:pt>
                <c:pt idx="16">
                  <c:v>11</c:v>
                </c:pt>
                <c:pt idx="17">
                  <c:v>69</c:v>
                </c:pt>
                <c:pt idx="18">
                  <c:v>37</c:v>
                </c:pt>
                <c:pt idx="19">
                  <c:v>3</c:v>
                </c:pt>
                <c:pt idx="20">
                  <c:v>64</c:v>
                </c:pt>
                <c:pt idx="21">
                  <c:v>65</c:v>
                </c:pt>
                <c:pt idx="22">
                  <c:v>19</c:v>
                </c:pt>
                <c:pt idx="23">
                  <c:v>16</c:v>
                </c:pt>
                <c:pt idx="24">
                  <c:v>54</c:v>
                </c:pt>
              </c:numCache>
            </c:numRef>
          </c:val>
          <c:extLst>
            <c:ext xmlns:c16="http://schemas.microsoft.com/office/drawing/2014/chart" uri="{C3380CC4-5D6E-409C-BE32-E72D297353CC}">
              <c16:uniqueId val="{00000002-D6CB-4A3A-84CB-2684165FB2A9}"/>
            </c:ext>
          </c:extLst>
        </c:ser>
        <c:dLbls>
          <c:showLegendKey val="0"/>
          <c:showVal val="0"/>
          <c:showCatName val="0"/>
          <c:showSerName val="0"/>
          <c:showPercent val="0"/>
          <c:showBubbleSize val="0"/>
        </c:dLbls>
        <c:gapWidth val="219"/>
        <c:overlap val="-27"/>
        <c:axId val="2073342080"/>
        <c:axId val="2073347072"/>
      </c:barChart>
      <c:catAx>
        <c:axId val="207334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7072"/>
        <c:crosses val="autoZero"/>
        <c:auto val="1"/>
        <c:lblAlgn val="ctr"/>
        <c:lblOffset val="100"/>
        <c:noMultiLvlLbl val="0"/>
      </c:catAx>
      <c:valAx>
        <c:axId val="2073347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342080"/>
        <c:crosses val="autoZero"/>
        <c:crossBetween val="between"/>
      </c:valAx>
      <c:spPr>
        <a:noFill/>
        <a:ln>
          <a:noFill/>
        </a:ln>
        <a:effectLst/>
      </c:spPr>
    </c:plotArea>
    <c:legend>
      <c:legendPos val="b"/>
      <c:layout>
        <c:manualLayout>
          <c:xMode val="edge"/>
          <c:yMode val="edge"/>
          <c:x val="0.37168980617330039"/>
          <c:y val="0.75130769762819105"/>
          <c:w val="0.25354874497396418"/>
          <c:h val="7.533436889354293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EUTRA Maintenance</a:t>
            </a:r>
          </a:p>
        </c:rich>
      </c:tx>
      <c:layout>
        <c:manualLayout>
          <c:xMode val="edge"/>
          <c:yMode val="edge"/>
          <c:x val="0.20084190945772581"/>
          <c:y val="0.16537520793157104"/>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69229367162438"/>
          <c:y val="0.28102528850560349"/>
          <c:w val="0.86672408136482937"/>
          <c:h val="0.35268560179977504"/>
        </c:manualLayout>
      </c:layout>
      <c:barChart>
        <c:barDir val="col"/>
        <c:grouping val="clustered"/>
        <c:varyColors val="0"/>
        <c:ser>
          <c:idx val="0"/>
          <c:order val="0"/>
          <c:tx>
            <c:strRef>
              <c:f>STAT!$C$42</c:f>
              <c:strCache>
                <c:ptCount val="1"/>
                <c:pt idx="0">
                  <c:v>Agreed CRs</c:v>
                </c:pt>
              </c:strCache>
            </c:strRef>
          </c:tx>
          <c:spPr>
            <a:solidFill>
              <a:schemeClr val="accent1"/>
            </a:solidFill>
            <a:ln>
              <a:noFill/>
            </a:ln>
            <a:effectLst/>
          </c:spPr>
          <c:invertIfNegative val="0"/>
          <c:cat>
            <c:strRef>
              <c:f>STAT!$B$43:$B$48</c:f>
              <c:strCache>
                <c:ptCount val="6"/>
                <c:pt idx="0">
                  <c:v>R16- IoT</c:v>
                </c:pt>
                <c:pt idx="1">
                  <c:v>R15- V2X and SL</c:v>
                </c:pt>
                <c:pt idx="2">
                  <c:v>R16- Pos</c:v>
                </c:pt>
                <c:pt idx="3">
                  <c:v>R16- LTE other</c:v>
                </c:pt>
                <c:pt idx="4">
                  <c:v>R17 LTE and IoT</c:v>
                </c:pt>
                <c:pt idx="5">
                  <c:v>R17 IoT-NTN</c:v>
                </c:pt>
              </c:strCache>
            </c:strRef>
          </c:cat>
          <c:val>
            <c:numRef>
              <c:f>STAT!$C$43:$C$48</c:f>
              <c:numCache>
                <c:formatCode>General</c:formatCode>
                <c:ptCount val="6"/>
                <c:pt idx="0">
                  <c:v>2</c:v>
                </c:pt>
                <c:pt idx="1">
                  <c:v>0</c:v>
                </c:pt>
                <c:pt idx="2">
                  <c:v>0</c:v>
                </c:pt>
                <c:pt idx="3">
                  <c:v>3</c:v>
                </c:pt>
                <c:pt idx="4">
                  <c:v>1</c:v>
                </c:pt>
                <c:pt idx="5">
                  <c:v>5</c:v>
                </c:pt>
              </c:numCache>
            </c:numRef>
          </c:val>
          <c:extLst>
            <c:ext xmlns:c16="http://schemas.microsoft.com/office/drawing/2014/chart" uri="{C3380CC4-5D6E-409C-BE32-E72D297353CC}">
              <c16:uniqueId val="{00000000-420A-45AF-A9E1-903B44EB8CDA}"/>
            </c:ext>
          </c:extLst>
        </c:ser>
        <c:ser>
          <c:idx val="1"/>
          <c:order val="1"/>
          <c:tx>
            <c:strRef>
              <c:f>STAT!$D$42</c:f>
              <c:strCache>
                <c:ptCount val="1"/>
                <c:pt idx="0">
                  <c:v>Tdocs 119-e</c:v>
                </c:pt>
              </c:strCache>
            </c:strRef>
          </c:tx>
          <c:spPr>
            <a:solidFill>
              <a:schemeClr val="accent2"/>
            </a:solidFill>
            <a:ln>
              <a:noFill/>
            </a:ln>
            <a:effectLst/>
          </c:spPr>
          <c:invertIfNegative val="0"/>
          <c:cat>
            <c:strRef>
              <c:f>STAT!$B$43:$B$48</c:f>
              <c:strCache>
                <c:ptCount val="6"/>
                <c:pt idx="0">
                  <c:v>R16- IoT</c:v>
                </c:pt>
                <c:pt idx="1">
                  <c:v>R15- V2X and SL</c:v>
                </c:pt>
                <c:pt idx="2">
                  <c:v>R16- Pos</c:v>
                </c:pt>
                <c:pt idx="3">
                  <c:v>R16- LTE other</c:v>
                </c:pt>
                <c:pt idx="4">
                  <c:v>R17 LTE and IoT</c:v>
                </c:pt>
                <c:pt idx="5">
                  <c:v>R17 IoT-NTN</c:v>
                </c:pt>
              </c:strCache>
            </c:strRef>
          </c:cat>
          <c:val>
            <c:numRef>
              <c:f>STAT!$D$43:$D$48</c:f>
              <c:numCache>
                <c:formatCode>General</c:formatCode>
                <c:ptCount val="6"/>
                <c:pt idx="0">
                  <c:v>13</c:v>
                </c:pt>
                <c:pt idx="1">
                  <c:v>0</c:v>
                </c:pt>
                <c:pt idx="2">
                  <c:v>0</c:v>
                </c:pt>
                <c:pt idx="3">
                  <c:v>14</c:v>
                </c:pt>
                <c:pt idx="4">
                  <c:v>9</c:v>
                </c:pt>
                <c:pt idx="5">
                  <c:v>63</c:v>
                </c:pt>
              </c:numCache>
            </c:numRef>
          </c:val>
          <c:extLst>
            <c:ext xmlns:c16="http://schemas.microsoft.com/office/drawing/2014/chart" uri="{C3380CC4-5D6E-409C-BE32-E72D297353CC}">
              <c16:uniqueId val="{00000001-420A-45AF-A9E1-903B44EB8CDA}"/>
            </c:ext>
          </c:extLst>
        </c:ser>
        <c:ser>
          <c:idx val="2"/>
          <c:order val="2"/>
          <c:tx>
            <c:strRef>
              <c:f>STAT!$E$42</c:f>
              <c:strCache>
                <c:ptCount val="1"/>
                <c:pt idx="0">
                  <c:v>Drafts</c:v>
                </c:pt>
              </c:strCache>
            </c:strRef>
          </c:tx>
          <c:spPr>
            <a:solidFill>
              <a:schemeClr val="accent3"/>
            </a:solidFill>
            <a:ln>
              <a:noFill/>
            </a:ln>
            <a:effectLst/>
          </c:spPr>
          <c:invertIfNegative val="0"/>
          <c:cat>
            <c:strRef>
              <c:f>STAT!$B$43:$B$48</c:f>
              <c:strCache>
                <c:ptCount val="6"/>
                <c:pt idx="0">
                  <c:v>R16- IoT</c:v>
                </c:pt>
                <c:pt idx="1">
                  <c:v>R15- V2X and SL</c:v>
                </c:pt>
                <c:pt idx="2">
                  <c:v>R16- Pos</c:v>
                </c:pt>
                <c:pt idx="3">
                  <c:v>R16- LTE other</c:v>
                </c:pt>
                <c:pt idx="4">
                  <c:v>R17 LTE and IoT</c:v>
                </c:pt>
                <c:pt idx="5">
                  <c:v>R17 IoT-NTN</c:v>
                </c:pt>
              </c:strCache>
            </c:strRef>
          </c:cat>
          <c:val>
            <c:numRef>
              <c:f>STAT!$E$43:$E$48</c:f>
              <c:numCache>
                <c:formatCode>General</c:formatCode>
                <c:ptCount val="6"/>
                <c:pt idx="0">
                  <c:v>20</c:v>
                </c:pt>
                <c:pt idx="3">
                  <c:v>16</c:v>
                </c:pt>
                <c:pt idx="5">
                  <c:v>135</c:v>
                </c:pt>
              </c:numCache>
            </c:numRef>
          </c:val>
          <c:extLst>
            <c:ext xmlns:c16="http://schemas.microsoft.com/office/drawing/2014/chart" uri="{C3380CC4-5D6E-409C-BE32-E72D297353CC}">
              <c16:uniqueId val="{00000002-420A-45AF-A9E1-903B44EB8CDA}"/>
            </c:ext>
          </c:extLst>
        </c:ser>
        <c:dLbls>
          <c:showLegendKey val="0"/>
          <c:showVal val="0"/>
          <c:showCatName val="0"/>
          <c:showSerName val="0"/>
          <c:showPercent val="0"/>
          <c:showBubbleSize val="0"/>
        </c:dLbls>
        <c:gapWidth val="219"/>
        <c:overlap val="-27"/>
        <c:axId val="680814383"/>
        <c:axId val="680802735"/>
      </c:barChart>
      <c:catAx>
        <c:axId val="680814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02735"/>
        <c:crosses val="autoZero"/>
        <c:auto val="1"/>
        <c:lblAlgn val="ctr"/>
        <c:lblOffset val="100"/>
        <c:noMultiLvlLbl val="0"/>
      </c:catAx>
      <c:valAx>
        <c:axId val="6808027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08143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459767842827177"/>
          <c:y val="0.2714057106060509"/>
          <c:w val="0.75403551543504765"/>
          <c:h val="0.37707761622390384"/>
        </c:manualLayout>
      </c:layout>
      <c:barChart>
        <c:barDir val="col"/>
        <c:grouping val="clustered"/>
        <c:varyColors val="0"/>
        <c:ser>
          <c:idx val="0"/>
          <c:order val="0"/>
          <c:tx>
            <c:strRef>
              <c:f>STAT!$H$89</c:f>
              <c:strCache>
                <c:ptCount val="1"/>
                <c:pt idx="0">
                  <c:v>Tdocs (no)</c:v>
                </c:pt>
              </c:strCache>
            </c:strRef>
          </c:tx>
          <c:spPr>
            <a:solidFill>
              <a:schemeClr val="accent1"/>
            </a:solidFill>
            <a:ln>
              <a:noFill/>
            </a:ln>
            <a:effectLst/>
          </c:spPr>
          <c:invertIfNegative val="0"/>
          <c:cat>
            <c:strRef>
              <c:f>STAT!$B$94:$B$103</c:f>
              <c:strCache>
                <c:ptCount val="10"/>
                <c:pt idx="0">
                  <c:v>R2 112-e</c:v>
                </c:pt>
                <c:pt idx="1">
                  <c:v>R2 113-e</c:v>
                </c:pt>
                <c:pt idx="2">
                  <c:v>R2 113bis-e</c:v>
                </c:pt>
                <c:pt idx="3">
                  <c:v>R2 114-e</c:v>
                </c:pt>
                <c:pt idx="4">
                  <c:v>R2 115-e</c:v>
                </c:pt>
                <c:pt idx="5">
                  <c:v>R2 116-e</c:v>
                </c:pt>
                <c:pt idx="6">
                  <c:v>R2 116bis-e</c:v>
                </c:pt>
                <c:pt idx="7">
                  <c:v>R2 117-e</c:v>
                </c:pt>
                <c:pt idx="8">
                  <c:v>R2 118-e</c:v>
                </c:pt>
                <c:pt idx="9">
                  <c:v>R2 119-e</c:v>
                </c:pt>
              </c:strCache>
            </c:strRef>
          </c:cat>
          <c:val>
            <c:numRef>
              <c:f>STAT!$H$94:$H$103</c:f>
              <c:numCache>
                <c:formatCode>General</c:formatCode>
                <c:ptCount val="10"/>
                <c:pt idx="0">
                  <c:v>2475</c:v>
                </c:pt>
                <c:pt idx="1">
                  <c:v>2437</c:v>
                </c:pt>
                <c:pt idx="2">
                  <c:v>2004</c:v>
                </c:pt>
                <c:pt idx="3">
                  <c:v>2073</c:v>
                </c:pt>
                <c:pt idx="4">
                  <c:v>2272</c:v>
                </c:pt>
                <c:pt idx="5">
                  <c:v>2348</c:v>
                </c:pt>
                <c:pt idx="6">
                  <c:v>2055</c:v>
                </c:pt>
                <c:pt idx="7">
                  <c:v>2170</c:v>
                </c:pt>
                <c:pt idx="8">
                  <c:v>2462</c:v>
                </c:pt>
                <c:pt idx="9">
                  <c:v>2332</c:v>
                </c:pt>
              </c:numCache>
            </c:numRef>
          </c:val>
          <c:extLst>
            <c:ext xmlns:c16="http://schemas.microsoft.com/office/drawing/2014/chart" uri="{C3380CC4-5D6E-409C-BE32-E72D297353CC}">
              <c16:uniqueId val="{00000000-43C8-4A38-8AFF-B7ACB3CA164C}"/>
            </c:ext>
          </c:extLst>
        </c:ser>
        <c:dLbls>
          <c:showLegendKey val="0"/>
          <c:showVal val="0"/>
          <c:showCatName val="0"/>
          <c:showSerName val="0"/>
          <c:showPercent val="0"/>
          <c:showBubbleSize val="0"/>
        </c:dLbls>
        <c:gapWidth val="219"/>
        <c:overlap val="-27"/>
        <c:axId val="-185625696"/>
        <c:axId val="-185628960"/>
      </c:barChart>
      <c:catAx>
        <c:axId val="-185625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8960"/>
        <c:crosses val="autoZero"/>
        <c:auto val="1"/>
        <c:lblAlgn val="ctr"/>
        <c:lblOffset val="100"/>
        <c:noMultiLvlLbl val="0"/>
      </c:catAx>
      <c:valAx>
        <c:axId val="-185628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5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n-US" sz="1400" b="0" i="0" baseline="0">
                <a:effectLst/>
              </a:rPr>
              <a:t>AT Tech Offline Disc</a:t>
            </a:r>
            <a:endParaRPr lang="en-GB" sz="1100">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barChart>
        <c:barDir val="col"/>
        <c:grouping val="clustered"/>
        <c:varyColors val="0"/>
        <c:ser>
          <c:idx val="0"/>
          <c:order val="0"/>
          <c:tx>
            <c:strRef>
              <c:f>STAT!$F$89</c:f>
              <c:strCache>
                <c:ptCount val="1"/>
                <c:pt idx="0">
                  <c:v>Email Disc (no)</c:v>
                </c:pt>
              </c:strCache>
            </c:strRef>
          </c:tx>
          <c:spPr>
            <a:solidFill>
              <a:schemeClr val="accent1"/>
            </a:solidFill>
            <a:ln>
              <a:noFill/>
            </a:ln>
            <a:effectLst/>
          </c:spPr>
          <c:invertIfNegative val="0"/>
          <c:cat>
            <c:strRef>
              <c:f>STAT!$B$94:$B$103</c:f>
              <c:strCache>
                <c:ptCount val="10"/>
                <c:pt idx="0">
                  <c:v>R2 112-e</c:v>
                </c:pt>
                <c:pt idx="1">
                  <c:v>R2 113-e</c:v>
                </c:pt>
                <c:pt idx="2">
                  <c:v>R2 113bis-e</c:v>
                </c:pt>
                <c:pt idx="3">
                  <c:v>R2 114-e</c:v>
                </c:pt>
                <c:pt idx="4">
                  <c:v>R2 115-e</c:v>
                </c:pt>
                <c:pt idx="5">
                  <c:v>R2 116-e</c:v>
                </c:pt>
                <c:pt idx="6">
                  <c:v>R2 116bis-e</c:v>
                </c:pt>
                <c:pt idx="7">
                  <c:v>R2 117-e</c:v>
                </c:pt>
                <c:pt idx="8">
                  <c:v>R2 118-e</c:v>
                </c:pt>
                <c:pt idx="9">
                  <c:v>R2 119-e</c:v>
                </c:pt>
              </c:strCache>
            </c:strRef>
          </c:cat>
          <c:val>
            <c:numRef>
              <c:f>STAT!$F$94:$F$103</c:f>
              <c:numCache>
                <c:formatCode>General</c:formatCode>
                <c:ptCount val="10"/>
                <c:pt idx="0">
                  <c:v>161</c:v>
                </c:pt>
                <c:pt idx="1">
                  <c:v>134</c:v>
                </c:pt>
                <c:pt idx="2">
                  <c:v>91</c:v>
                </c:pt>
                <c:pt idx="3">
                  <c:v>82</c:v>
                </c:pt>
                <c:pt idx="4">
                  <c:v>107</c:v>
                </c:pt>
                <c:pt idx="5">
                  <c:v>124</c:v>
                </c:pt>
                <c:pt idx="6">
                  <c:v>103</c:v>
                </c:pt>
                <c:pt idx="7">
                  <c:v>187</c:v>
                </c:pt>
                <c:pt idx="8">
                  <c:v>180</c:v>
                </c:pt>
                <c:pt idx="9">
                  <c:v>137</c:v>
                </c:pt>
              </c:numCache>
            </c:numRef>
          </c:val>
          <c:extLst>
            <c:ext xmlns:c16="http://schemas.microsoft.com/office/drawing/2014/chart" uri="{C3380CC4-5D6E-409C-BE32-E72D297353CC}">
              <c16:uniqueId val="{00000000-2CA9-4656-AE78-D96D994FA372}"/>
            </c:ext>
          </c:extLst>
        </c:ser>
        <c:dLbls>
          <c:showLegendKey val="0"/>
          <c:showVal val="0"/>
          <c:showCatName val="0"/>
          <c:showSerName val="0"/>
          <c:showPercent val="0"/>
          <c:showBubbleSize val="0"/>
        </c:dLbls>
        <c:gapWidth val="219"/>
        <c:overlap val="-27"/>
        <c:axId val="-185626240"/>
        <c:axId val="-185627328"/>
      </c:barChart>
      <c:catAx>
        <c:axId val="-185626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7328"/>
        <c:crosses val="autoZero"/>
        <c:auto val="1"/>
        <c:lblAlgn val="ctr"/>
        <c:lblOffset val="100"/>
        <c:noMultiLvlLbl val="0"/>
      </c:catAx>
      <c:valAx>
        <c:axId val="-1856273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6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STAT!$C$89</c:f>
              <c:strCache>
                <c:ptCount val="1"/>
                <c:pt idx="0">
                  <c:v>GTW (h)</c:v>
                </c:pt>
              </c:strCache>
            </c:strRef>
          </c:tx>
          <c:spPr>
            <a:solidFill>
              <a:schemeClr val="accent1"/>
            </a:solidFill>
            <a:ln>
              <a:noFill/>
            </a:ln>
            <a:effectLst/>
          </c:spPr>
          <c:invertIfNegative val="0"/>
          <c:cat>
            <c:strRef>
              <c:f>STAT!$B$94:$B$103</c:f>
              <c:strCache>
                <c:ptCount val="10"/>
                <c:pt idx="0">
                  <c:v>R2 112-e</c:v>
                </c:pt>
                <c:pt idx="1">
                  <c:v>R2 113-e</c:v>
                </c:pt>
                <c:pt idx="2">
                  <c:v>R2 113bis-e</c:v>
                </c:pt>
                <c:pt idx="3">
                  <c:v>R2 114-e</c:v>
                </c:pt>
                <c:pt idx="4">
                  <c:v>R2 115-e</c:v>
                </c:pt>
                <c:pt idx="5">
                  <c:v>R2 116-e</c:v>
                </c:pt>
                <c:pt idx="6">
                  <c:v>R2 116bis-e</c:v>
                </c:pt>
                <c:pt idx="7">
                  <c:v>R2 117-e</c:v>
                </c:pt>
                <c:pt idx="8">
                  <c:v>R2 118-e</c:v>
                </c:pt>
                <c:pt idx="9">
                  <c:v>R2 119-e</c:v>
                </c:pt>
              </c:strCache>
            </c:strRef>
          </c:cat>
          <c:val>
            <c:numRef>
              <c:f>STAT!$C$94:$C$103</c:f>
              <c:numCache>
                <c:formatCode>General</c:formatCode>
                <c:ptCount val="10"/>
                <c:pt idx="0">
                  <c:v>86.5</c:v>
                </c:pt>
                <c:pt idx="1">
                  <c:v>81.8</c:v>
                </c:pt>
                <c:pt idx="2">
                  <c:v>55.7</c:v>
                </c:pt>
                <c:pt idx="3">
                  <c:v>56</c:v>
                </c:pt>
                <c:pt idx="4">
                  <c:v>74.099999999999994</c:v>
                </c:pt>
                <c:pt idx="5">
                  <c:v>74.8</c:v>
                </c:pt>
                <c:pt idx="6">
                  <c:v>57</c:v>
                </c:pt>
                <c:pt idx="7">
                  <c:v>80.900000000000006</c:v>
                </c:pt>
                <c:pt idx="8">
                  <c:v>76.2</c:v>
                </c:pt>
                <c:pt idx="9">
                  <c:v>67.8</c:v>
                </c:pt>
              </c:numCache>
            </c:numRef>
          </c:val>
          <c:extLst>
            <c:ext xmlns:c16="http://schemas.microsoft.com/office/drawing/2014/chart" uri="{C3380CC4-5D6E-409C-BE32-E72D297353CC}">
              <c16:uniqueId val="{00000000-BF5C-4D8D-8C57-7EFF73404D9E}"/>
            </c:ext>
          </c:extLst>
        </c:ser>
        <c:dLbls>
          <c:showLegendKey val="0"/>
          <c:showVal val="0"/>
          <c:showCatName val="0"/>
          <c:showSerName val="0"/>
          <c:showPercent val="0"/>
          <c:showBubbleSize val="0"/>
        </c:dLbls>
        <c:gapWidth val="219"/>
        <c:overlap val="-27"/>
        <c:axId val="-185624064"/>
        <c:axId val="-185627872"/>
      </c:barChart>
      <c:catAx>
        <c:axId val="-185624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7872"/>
        <c:crosses val="autoZero"/>
        <c:auto val="1"/>
        <c:lblAlgn val="ctr"/>
        <c:lblOffset val="100"/>
        <c:noMultiLvlLbl val="0"/>
      </c:catAx>
      <c:valAx>
        <c:axId val="-185627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5624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Offline Draft Folders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STAT!$D$89</c:f>
              <c:strCache>
                <c:ptCount val="1"/>
                <c:pt idx="0">
                  <c:v>Draft files (no)</c:v>
                </c:pt>
              </c:strCache>
            </c:strRef>
          </c:tx>
          <c:spPr>
            <a:solidFill>
              <a:schemeClr val="accent1"/>
            </a:solidFill>
            <a:ln>
              <a:noFill/>
            </a:ln>
            <a:effectLst/>
          </c:spPr>
          <c:invertIfNegative val="0"/>
          <c:cat>
            <c:strRef>
              <c:f>(STAT!$B$94,STAT!$B$95,STAT!$B$96,STAT!$B$97,STAT!$B$98,STAT!$B$99,STAT!$B$100,STAT!$B$101,STAT!$B$102,STAT!$B$103)</c:f>
              <c:strCache>
                <c:ptCount val="10"/>
                <c:pt idx="0">
                  <c:v>R2 112-e</c:v>
                </c:pt>
                <c:pt idx="1">
                  <c:v>R2 113-e</c:v>
                </c:pt>
                <c:pt idx="2">
                  <c:v>R2 113bis-e</c:v>
                </c:pt>
                <c:pt idx="3">
                  <c:v>R2 114-e</c:v>
                </c:pt>
                <c:pt idx="4">
                  <c:v>R2 115-e</c:v>
                </c:pt>
                <c:pt idx="5">
                  <c:v>R2 116-e</c:v>
                </c:pt>
                <c:pt idx="6">
                  <c:v>R2 116bis-e</c:v>
                </c:pt>
                <c:pt idx="7">
                  <c:v>R2 117-e</c:v>
                </c:pt>
                <c:pt idx="8">
                  <c:v>R2 118-e</c:v>
                </c:pt>
                <c:pt idx="9">
                  <c:v>R2 119-e</c:v>
                </c:pt>
              </c:strCache>
            </c:strRef>
          </c:cat>
          <c:val>
            <c:numRef>
              <c:f>(STAT!$D$94,STAT!$D$95,STAT!$D$96,STAT!$D$97,STAT!$D$98,STAT!$D$99,STAT!$D$100,STAT!$D$101,STAT!$D$102,STAT!$D$103)</c:f>
              <c:numCache>
                <c:formatCode>General</c:formatCode>
                <c:ptCount val="10"/>
                <c:pt idx="0">
                  <c:v>2714</c:v>
                </c:pt>
                <c:pt idx="1">
                  <c:v>3120</c:v>
                </c:pt>
                <c:pt idx="2">
                  <c:v>2303</c:v>
                </c:pt>
                <c:pt idx="3">
                  <c:v>2056</c:v>
                </c:pt>
                <c:pt idx="4">
                  <c:v>2748</c:v>
                </c:pt>
                <c:pt idx="5">
                  <c:v>2957</c:v>
                </c:pt>
                <c:pt idx="6">
                  <c:v>2351</c:v>
                </c:pt>
                <c:pt idx="7">
                  <c:v>4229</c:v>
                </c:pt>
                <c:pt idx="8">
                  <c:v>4236</c:v>
                </c:pt>
                <c:pt idx="9">
                  <c:v>2846</c:v>
                </c:pt>
              </c:numCache>
            </c:numRef>
          </c:val>
          <c:extLst>
            <c:ext xmlns:c16="http://schemas.microsoft.com/office/drawing/2014/chart" uri="{C3380CC4-5D6E-409C-BE32-E72D297353CC}">
              <c16:uniqueId val="{00000000-5E59-4AE8-9394-E3F5A4F6DC02}"/>
            </c:ext>
          </c:extLst>
        </c:ser>
        <c:ser>
          <c:idx val="1"/>
          <c:order val="1"/>
          <c:tx>
            <c:strRef>
              <c:f>STAT!$E$89</c:f>
              <c:strCache>
                <c:ptCount val="1"/>
                <c:pt idx="0">
                  <c:v>Draft size (MB)</c:v>
                </c:pt>
              </c:strCache>
            </c:strRef>
          </c:tx>
          <c:spPr>
            <a:solidFill>
              <a:schemeClr val="accent2"/>
            </a:solidFill>
            <a:ln>
              <a:noFill/>
            </a:ln>
            <a:effectLst/>
          </c:spPr>
          <c:invertIfNegative val="0"/>
          <c:cat>
            <c:strRef>
              <c:f>(STAT!$B$94,STAT!$B$95,STAT!$B$96,STAT!$B$97,STAT!$B$98,STAT!$B$99,STAT!$B$100,STAT!$B$101,STAT!$B$102,STAT!$B$103)</c:f>
              <c:strCache>
                <c:ptCount val="10"/>
                <c:pt idx="0">
                  <c:v>R2 112-e</c:v>
                </c:pt>
                <c:pt idx="1">
                  <c:v>R2 113-e</c:v>
                </c:pt>
                <c:pt idx="2">
                  <c:v>R2 113bis-e</c:v>
                </c:pt>
                <c:pt idx="3">
                  <c:v>R2 114-e</c:v>
                </c:pt>
                <c:pt idx="4">
                  <c:v>R2 115-e</c:v>
                </c:pt>
                <c:pt idx="5">
                  <c:v>R2 116-e</c:v>
                </c:pt>
                <c:pt idx="6">
                  <c:v>R2 116bis-e</c:v>
                </c:pt>
                <c:pt idx="7">
                  <c:v>R2 117-e</c:v>
                </c:pt>
                <c:pt idx="8">
                  <c:v>R2 118-e</c:v>
                </c:pt>
                <c:pt idx="9">
                  <c:v>R2 119-e</c:v>
                </c:pt>
              </c:strCache>
            </c:strRef>
          </c:cat>
          <c:val>
            <c:numRef>
              <c:f>(STAT!$E$94,STAT!$E$95,STAT!$E$96,STAT!$E$97,STAT!$E$98,STAT!$E$99,STAT!$E$100,STAT!$E$101,STAT!$E$102,STAT!$E$103)</c:f>
              <c:numCache>
                <c:formatCode>General</c:formatCode>
                <c:ptCount val="10"/>
                <c:pt idx="0">
                  <c:v>454</c:v>
                </c:pt>
                <c:pt idx="1">
                  <c:v>481</c:v>
                </c:pt>
                <c:pt idx="2">
                  <c:v>406</c:v>
                </c:pt>
                <c:pt idx="3">
                  <c:v>353</c:v>
                </c:pt>
                <c:pt idx="4">
                  <c:v>305</c:v>
                </c:pt>
                <c:pt idx="5">
                  <c:v>474</c:v>
                </c:pt>
                <c:pt idx="6">
                  <c:v>357</c:v>
                </c:pt>
                <c:pt idx="7">
                  <c:v>851</c:v>
                </c:pt>
                <c:pt idx="8">
                  <c:v>1550</c:v>
                </c:pt>
                <c:pt idx="9">
                  <c:v>800</c:v>
                </c:pt>
              </c:numCache>
            </c:numRef>
          </c:val>
          <c:extLst>
            <c:ext xmlns:c16="http://schemas.microsoft.com/office/drawing/2014/chart" uri="{C3380CC4-5D6E-409C-BE32-E72D297353CC}">
              <c16:uniqueId val="{00000001-5E59-4AE8-9394-E3F5A4F6DC02}"/>
            </c:ext>
          </c:extLst>
        </c:ser>
        <c:dLbls>
          <c:showLegendKey val="0"/>
          <c:showVal val="0"/>
          <c:showCatName val="0"/>
          <c:showSerName val="0"/>
          <c:showPercent val="0"/>
          <c:showBubbleSize val="0"/>
        </c:dLbls>
        <c:gapWidth val="219"/>
        <c:overlap val="-27"/>
        <c:axId val="1397479264"/>
        <c:axId val="1397492160"/>
      </c:barChart>
      <c:catAx>
        <c:axId val="1397479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7492160"/>
        <c:crosses val="autoZero"/>
        <c:auto val="1"/>
        <c:lblAlgn val="ctr"/>
        <c:lblOffset val="100"/>
        <c:noMultiLvlLbl val="0"/>
      </c:catAx>
      <c:valAx>
        <c:axId val="13974921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974792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CD70F55-CC08-4368-9F85-C7F6B6E1300A}" type="slidenum">
              <a:rPr lang="en-GB" altLang="en-US"/>
              <a:pPr>
                <a:defRPr/>
              </a:pPr>
              <a:t>‹#›</a:t>
            </a:fld>
            <a:endParaRPr lang="en-GB" altLang="en-US"/>
          </a:p>
        </p:txBody>
      </p:sp>
    </p:spTree>
    <p:extLst>
      <p:ext uri="{BB962C8B-B14F-4D97-AF65-F5344CB8AC3E}">
        <p14:creationId xmlns:p14="http://schemas.microsoft.com/office/powerpoint/2010/main" val="39027217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17100603-3B47-4F55-978D-850E033A94D1}" type="slidenum">
              <a:rPr lang="en-GB" altLang="en-US"/>
              <a:pPr>
                <a:defRPr/>
              </a:pPr>
              <a:t>‹#›</a:t>
            </a:fld>
            <a:endParaRPr lang="en-GB" altLang="en-US"/>
          </a:p>
        </p:txBody>
      </p:sp>
    </p:spTree>
    <p:extLst>
      <p:ext uri="{BB962C8B-B14F-4D97-AF65-F5344CB8AC3E}">
        <p14:creationId xmlns:p14="http://schemas.microsoft.com/office/powerpoint/2010/main" val="2590402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8B955D6-ACCE-4337-93A9-BFD11A64B2AC}" type="slidenum">
              <a:rPr lang="en-GB" altLang="en-US" smtClean="0">
                <a:latin typeface="Times New Roman" panose="02020603050405020304" pitchFamily="18" charset="0"/>
              </a:rPr>
              <a:pPr/>
              <a:t>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140222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E4C472-6607-42A4-8CDA-4CB9B7EE4A5E}" type="slidenum">
              <a:rPr lang="en-GB" altLang="en-US" smtClean="0">
                <a:latin typeface="Times New Roman" panose="02020603050405020304" pitchFamily="18" charset="0"/>
              </a:rPr>
              <a:pPr/>
              <a:t>12</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034423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14</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211535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15</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124117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1028025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18</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372152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19</a:t>
            </a:fld>
            <a:endParaRPr lang="en-GB" altLang="en-US">
              <a:latin typeface="Times New Roman" panose="02020603050405020304" pitchFamily="18" charset="0"/>
            </a:endParaRPr>
          </a:p>
        </p:txBody>
      </p:sp>
    </p:spTree>
    <p:extLst>
      <p:ext uri="{BB962C8B-B14F-4D97-AF65-F5344CB8AC3E}">
        <p14:creationId xmlns:p14="http://schemas.microsoft.com/office/powerpoint/2010/main" val="893210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8E412-2890-4DF2-B9EF-E2AF1E596366}" type="slidenum">
              <a:rPr lang="en-GB" altLang="en-US" smtClean="0">
                <a:latin typeface="Times New Roman" panose="02020603050405020304" pitchFamily="18" charset="0"/>
              </a:rPr>
              <a:pPr/>
              <a:t>20</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522098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6713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7389588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5465523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F7A0EF3E-53BC-4168-A72A-BBE5EFEB3F2D}"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4480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RAN#97</a:t>
            </a:r>
          </a:p>
          <a:p>
            <a:pPr eaLnBrk="1" hangingPunct="1">
              <a:defRPr/>
            </a:pPr>
            <a:r>
              <a:rPr lang="sv-SE" altLang="en-US" sz="1400" b="1" dirty="0">
                <a:latin typeface="Arial "/>
              </a:rPr>
              <a:t>On-line,</a:t>
            </a:r>
            <a:r>
              <a:rPr lang="sv-SE" altLang="en-US" sz="1400" b="1" baseline="0" dirty="0">
                <a:latin typeface="Arial "/>
              </a:rPr>
              <a:t> Sept 12-16, </a:t>
            </a:r>
            <a:r>
              <a:rPr lang="sv-SE" altLang="en-US" sz="1400" b="1" dirty="0">
                <a:latin typeface="Arial "/>
              </a:rPr>
              <a:t>2022 </a:t>
            </a:r>
          </a:p>
        </p:txBody>
      </p:sp>
      <p:sp>
        <p:nvSpPr>
          <p:cNvPr id="13" name="Text Box 14"/>
          <p:cNvSpPr txBox="1">
            <a:spLocks noChangeArrowheads="1"/>
          </p:cNvSpPr>
          <p:nvPr userDrawn="1"/>
        </p:nvSpPr>
        <p:spPr bwMode="auto">
          <a:xfrm>
            <a:off x="9163050" y="133350"/>
            <a:ext cx="2600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600" b="1" i="1" dirty="0">
                <a:latin typeface="Arial "/>
              </a:rPr>
              <a:t>RP-221888</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87" r:id="rId1"/>
    <p:sldLayoutId id="2147485185" r:id="rId2"/>
    <p:sldLayoutId id="214748518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5" Type="http://schemas.openxmlformats.org/officeDocument/2006/relationships/chart" Target="../charts/chart7.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en-US" dirty="0"/>
              <a:t>Status Report </a:t>
            </a:r>
            <a:br>
              <a:rPr lang="en-US" altLang="en-US" dirty="0"/>
            </a:br>
            <a:r>
              <a:rPr lang="en-US" altLang="en-US" dirty="0"/>
              <a:t>RAN WG2 </a:t>
            </a:r>
            <a:br>
              <a:rPr lang="en-US" altLang="en-US" dirty="0"/>
            </a:br>
            <a:r>
              <a:rPr lang="en-US" altLang="en-US" sz="4800" dirty="0"/>
              <a:t>to TSG-RAN #97</a:t>
            </a:r>
          </a:p>
        </p:txBody>
      </p:sp>
      <p:sp>
        <p:nvSpPr>
          <p:cNvPr id="5123" name="Text Placeholder 2"/>
          <p:cNvSpPr>
            <a:spLocks noGrp="1"/>
          </p:cNvSpPr>
          <p:nvPr>
            <p:ph type="body" idx="4294967295"/>
          </p:nvPr>
        </p:nvSpPr>
        <p:spPr>
          <a:xfrm>
            <a:off x="2147888" y="4589463"/>
            <a:ext cx="3738562" cy="1500187"/>
          </a:xfrm>
        </p:spPr>
        <p:txBody>
          <a:bodyPr/>
          <a:lstStyle/>
          <a:p>
            <a:pPr marL="0" indent="0" eaLnBrk="1" hangingPunct="1">
              <a:buFontTx/>
              <a:buNone/>
            </a:pPr>
            <a:r>
              <a:rPr lang="en-GB" altLang="en-US" sz="2000" dirty="0">
                <a:latin typeface="Arial" panose="020B0604020202020204" pitchFamily="34" charset="0"/>
              </a:rPr>
              <a:t>v1</a:t>
            </a:r>
          </a:p>
          <a:p>
            <a:pPr marL="0" indent="0" eaLnBrk="1" hangingPunct="1">
              <a:buFontTx/>
              <a:buNone/>
            </a:pPr>
            <a:r>
              <a:rPr lang="en-GB" altLang="en-US" sz="2000" i="1" dirty="0">
                <a:latin typeface="Arial" panose="020B0604020202020204" pitchFamily="34" charset="0"/>
              </a:rPr>
              <a:t>Johan Johansson</a:t>
            </a:r>
            <a:endParaRPr lang="en-GB" altLang="en-US" sz="2000" i="1" dirty="0"/>
          </a:p>
          <a:p>
            <a:pPr marL="0" indent="0" eaLnBrk="1" hangingPunct="1">
              <a:buFontTx/>
              <a:buNone/>
            </a:pPr>
            <a:r>
              <a:rPr lang="en-GB" altLang="en-US" sz="2000" i="1" dirty="0"/>
              <a:t>RAN2 Chair (MediaTek Inc)</a:t>
            </a:r>
          </a:p>
          <a:p>
            <a:pPr marL="0" indent="0" eaLnBrk="1" hangingPunct="1">
              <a:buFontTx/>
              <a:buNone/>
            </a:pPr>
            <a:endParaRPr lang="en-GB" altLang="en-US" dirty="0"/>
          </a:p>
        </p:txBody>
      </p:sp>
      <p:sp>
        <p:nvSpPr>
          <p:cNvPr id="5124" name="TextBox 1"/>
          <p:cNvSpPr txBox="1">
            <a:spLocks noChangeArrowheads="1"/>
          </p:cNvSpPr>
          <p:nvPr/>
        </p:nvSpPr>
        <p:spPr bwMode="auto">
          <a:xfrm>
            <a:off x="149225" y="550863"/>
            <a:ext cx="701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AI: 5.2</a:t>
            </a:r>
          </a:p>
        </p:txBody>
      </p:sp>
      <p:sp>
        <p:nvSpPr>
          <p:cNvPr id="5" name="Text Placeholder 2">
            <a:extLst>
              <a:ext uri="{FF2B5EF4-FFF2-40B4-BE49-F238E27FC236}">
                <a16:creationId xmlns:a16="http://schemas.microsoft.com/office/drawing/2014/main" id="{44EB2DF9-68FB-4895-AC77-EFBD468C552D}"/>
              </a:ext>
            </a:extLst>
          </p:cNvPr>
          <p:cNvSpPr txBox="1">
            <a:spLocks/>
          </p:cNvSpPr>
          <p:nvPr/>
        </p:nvSpPr>
        <p:spPr bwMode="auto">
          <a:xfrm>
            <a:off x="7645286" y="3931158"/>
            <a:ext cx="3738562"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r>
              <a:rPr lang="en-GB" altLang="en-US" sz="1200" dirty="0">
                <a:latin typeface="Arial" panose="020B0604020202020204" pitchFamily="34" charset="0"/>
              </a:rPr>
              <a:t>Revision history</a:t>
            </a:r>
          </a:p>
          <a:p>
            <a:pPr marL="0" indent="0" eaLnBrk="1" hangingPunct="1">
              <a:buFontTx/>
              <a:buNone/>
            </a:pPr>
            <a:r>
              <a:rPr lang="en-GB" altLang="en-US" sz="1200" dirty="0">
                <a:latin typeface="Arial" panose="020B0604020202020204" pitchFamily="34" charset="0"/>
              </a:rPr>
              <a:t>V1: Added two CRs with functional BC issues, R2-2208827 and R2-2209094, corrected spelling mistakes, and corrected the overtime reporting. </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load - GTW overtime</a:t>
            </a:r>
          </a:p>
        </p:txBody>
      </p:sp>
      <p:sp>
        <p:nvSpPr>
          <p:cNvPr id="6" name="TextBox 5"/>
          <p:cNvSpPr txBox="1"/>
          <p:nvPr/>
        </p:nvSpPr>
        <p:spPr>
          <a:xfrm>
            <a:off x="6096000" y="2622148"/>
            <a:ext cx="4844197" cy="523220"/>
          </a:xfrm>
          <a:prstGeom prst="rect">
            <a:avLst/>
          </a:prstGeom>
          <a:noFill/>
        </p:spPr>
        <p:txBody>
          <a:bodyPr wrap="square" rtlCol="0">
            <a:spAutoFit/>
          </a:bodyPr>
          <a:lstStyle/>
          <a:p>
            <a:r>
              <a:rPr lang="en-US" sz="1400" dirty="0"/>
              <a:t>R2 Chair: overall significantly better than last quarter (as expected) still some sessions end too late. </a:t>
            </a:r>
          </a:p>
        </p:txBody>
      </p:sp>
      <p:graphicFrame>
        <p:nvGraphicFramePr>
          <p:cNvPr id="3" name="Table 2">
            <a:extLst>
              <a:ext uri="{FF2B5EF4-FFF2-40B4-BE49-F238E27FC236}">
                <a16:creationId xmlns:a16="http://schemas.microsoft.com/office/drawing/2014/main" id="{CD51BDDE-EC8D-4DF0-AB83-CCAD2A311485}"/>
              </a:ext>
            </a:extLst>
          </p:cNvPr>
          <p:cNvGraphicFramePr>
            <a:graphicFrameLocks noGrp="1"/>
          </p:cNvGraphicFramePr>
          <p:nvPr>
            <p:extLst>
              <p:ext uri="{D42A27DB-BD31-4B8C-83A1-F6EECF244321}">
                <p14:modId xmlns:p14="http://schemas.microsoft.com/office/powerpoint/2010/main" val="1653404276"/>
              </p:ext>
            </p:extLst>
          </p:nvPr>
        </p:nvGraphicFramePr>
        <p:xfrm>
          <a:off x="895074" y="2489918"/>
          <a:ext cx="4294145" cy="1033680"/>
        </p:xfrm>
        <a:graphic>
          <a:graphicData uri="http://schemas.openxmlformats.org/drawingml/2006/table">
            <a:tbl>
              <a:tblPr>
                <a:tableStyleId>{5C22544A-7EE6-4342-B048-85BDC9FD1C3A}</a:tableStyleId>
              </a:tblPr>
              <a:tblGrid>
                <a:gridCol w="1011995">
                  <a:extLst>
                    <a:ext uri="{9D8B030D-6E8A-4147-A177-3AD203B41FA5}">
                      <a16:colId xmlns:a16="http://schemas.microsoft.com/office/drawing/2014/main" val="2759986355"/>
                    </a:ext>
                  </a:extLst>
                </a:gridCol>
                <a:gridCol w="656430">
                  <a:extLst>
                    <a:ext uri="{9D8B030D-6E8A-4147-A177-3AD203B41FA5}">
                      <a16:colId xmlns:a16="http://schemas.microsoft.com/office/drawing/2014/main" val="3358923368"/>
                    </a:ext>
                  </a:extLst>
                </a:gridCol>
                <a:gridCol w="656430">
                  <a:extLst>
                    <a:ext uri="{9D8B030D-6E8A-4147-A177-3AD203B41FA5}">
                      <a16:colId xmlns:a16="http://schemas.microsoft.com/office/drawing/2014/main" val="3151215302"/>
                    </a:ext>
                  </a:extLst>
                </a:gridCol>
                <a:gridCol w="656430">
                  <a:extLst>
                    <a:ext uri="{9D8B030D-6E8A-4147-A177-3AD203B41FA5}">
                      <a16:colId xmlns:a16="http://schemas.microsoft.com/office/drawing/2014/main" val="2438473756"/>
                    </a:ext>
                  </a:extLst>
                </a:gridCol>
                <a:gridCol w="656430">
                  <a:extLst>
                    <a:ext uri="{9D8B030D-6E8A-4147-A177-3AD203B41FA5}">
                      <a16:colId xmlns:a16="http://schemas.microsoft.com/office/drawing/2014/main" val="2551383630"/>
                    </a:ext>
                  </a:extLst>
                </a:gridCol>
                <a:gridCol w="656430">
                  <a:extLst>
                    <a:ext uri="{9D8B030D-6E8A-4147-A177-3AD203B41FA5}">
                      <a16:colId xmlns:a16="http://schemas.microsoft.com/office/drawing/2014/main" val="390152882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119-e W1</a:t>
                      </a:r>
                    </a:p>
                  </a:txBody>
                  <a:tcPr marL="7620" marR="7620" marT="7620" marB="0" anchor="b"/>
                </a:tc>
                <a:tc>
                  <a:txBody>
                    <a:bodyPr/>
                    <a:lstStyle/>
                    <a:p>
                      <a:pPr algn="ctr" fontAlgn="b"/>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THU</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FRI</a:t>
                      </a:r>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70844316"/>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45</a:t>
                      </a:r>
                    </a:p>
                  </a:txBody>
                  <a:tcPr marL="7620" marR="7620" marT="7620" marB="0" anchor="b"/>
                </a:tc>
                <a:extLst>
                  <a:ext uri="{0D108BD9-81ED-4DB2-BD59-A6C34878D82A}">
                    <a16:rowId xmlns:a16="http://schemas.microsoft.com/office/drawing/2014/main" val="2374232307"/>
                  </a:ext>
                </a:extLst>
              </a:tr>
              <a:tr h="258420">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15</a:t>
                      </a:r>
                    </a:p>
                  </a:txBody>
                  <a:tcPr marL="7620" marR="7620" marT="7620" marB="0" anchor="b"/>
                </a:tc>
                <a:extLst>
                  <a:ext uri="{0D108BD9-81ED-4DB2-BD59-A6C34878D82A}">
                    <a16:rowId xmlns:a16="http://schemas.microsoft.com/office/drawing/2014/main" val="619666072"/>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endParaRPr lang="en-GB"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extLst>
                  <a:ext uri="{0D108BD9-81ED-4DB2-BD59-A6C34878D82A}">
                    <a16:rowId xmlns:a16="http://schemas.microsoft.com/office/drawing/2014/main" val="2776716989"/>
                  </a:ext>
                </a:extLst>
              </a:tr>
            </a:tbl>
          </a:graphicData>
        </a:graphic>
      </p:graphicFrame>
      <p:graphicFrame>
        <p:nvGraphicFramePr>
          <p:cNvPr id="5" name="Table 4">
            <a:extLst>
              <a:ext uri="{FF2B5EF4-FFF2-40B4-BE49-F238E27FC236}">
                <a16:creationId xmlns:a16="http://schemas.microsoft.com/office/drawing/2014/main" id="{EA284424-244D-44EE-B64D-89FEA683432F}"/>
              </a:ext>
            </a:extLst>
          </p:cNvPr>
          <p:cNvGraphicFramePr>
            <a:graphicFrameLocks noGrp="1"/>
          </p:cNvGraphicFramePr>
          <p:nvPr>
            <p:extLst>
              <p:ext uri="{D42A27DB-BD31-4B8C-83A1-F6EECF244321}">
                <p14:modId xmlns:p14="http://schemas.microsoft.com/office/powerpoint/2010/main" val="194577397"/>
              </p:ext>
            </p:extLst>
          </p:nvPr>
        </p:nvGraphicFramePr>
        <p:xfrm>
          <a:off x="895073" y="3691545"/>
          <a:ext cx="4294145" cy="1064644"/>
        </p:xfrm>
        <a:graphic>
          <a:graphicData uri="http://schemas.openxmlformats.org/drawingml/2006/table">
            <a:tbl>
              <a:tblPr>
                <a:tableStyleId>{5C22544A-7EE6-4342-B048-85BDC9FD1C3A}</a:tableStyleId>
              </a:tblPr>
              <a:tblGrid>
                <a:gridCol w="968801">
                  <a:extLst>
                    <a:ext uri="{9D8B030D-6E8A-4147-A177-3AD203B41FA5}">
                      <a16:colId xmlns:a16="http://schemas.microsoft.com/office/drawing/2014/main" val="4274863807"/>
                    </a:ext>
                  </a:extLst>
                </a:gridCol>
                <a:gridCol w="628412">
                  <a:extLst>
                    <a:ext uri="{9D8B030D-6E8A-4147-A177-3AD203B41FA5}">
                      <a16:colId xmlns:a16="http://schemas.microsoft.com/office/drawing/2014/main" val="3944457425"/>
                    </a:ext>
                  </a:extLst>
                </a:gridCol>
                <a:gridCol w="687258">
                  <a:extLst>
                    <a:ext uri="{9D8B030D-6E8A-4147-A177-3AD203B41FA5}">
                      <a16:colId xmlns:a16="http://schemas.microsoft.com/office/drawing/2014/main" val="2169971585"/>
                    </a:ext>
                  </a:extLst>
                </a:gridCol>
                <a:gridCol w="680240">
                  <a:extLst>
                    <a:ext uri="{9D8B030D-6E8A-4147-A177-3AD203B41FA5}">
                      <a16:colId xmlns:a16="http://schemas.microsoft.com/office/drawing/2014/main" val="2265936063"/>
                    </a:ext>
                  </a:extLst>
                </a:gridCol>
                <a:gridCol w="660803">
                  <a:extLst>
                    <a:ext uri="{9D8B030D-6E8A-4147-A177-3AD203B41FA5}">
                      <a16:colId xmlns:a16="http://schemas.microsoft.com/office/drawing/2014/main" val="3702266035"/>
                    </a:ext>
                  </a:extLst>
                </a:gridCol>
                <a:gridCol w="668631">
                  <a:extLst>
                    <a:ext uri="{9D8B030D-6E8A-4147-A177-3AD203B41FA5}">
                      <a16:colId xmlns:a16="http://schemas.microsoft.com/office/drawing/2014/main" val="3499693046"/>
                    </a:ext>
                  </a:extLst>
                </a:gridCol>
              </a:tblGrid>
              <a:tr h="258420">
                <a:tc>
                  <a:txBody>
                    <a:bodyPr/>
                    <a:lstStyle/>
                    <a:p>
                      <a:pPr algn="l" fontAlgn="b"/>
                      <a:r>
                        <a:rPr lang="en-GB" sz="1400" b="1" i="0" u="none" strike="noStrike" dirty="0">
                          <a:solidFill>
                            <a:srgbClr val="000000"/>
                          </a:solidFill>
                          <a:effectLst/>
                          <a:latin typeface="Calibri" panose="020F0502020204030204" pitchFamily="34" charset="0"/>
                        </a:rPr>
                        <a:t>119-e W2</a:t>
                      </a:r>
                    </a:p>
                  </a:txBody>
                  <a:tcPr marL="7620" marR="7620" marT="7620" marB="0" anchor="b"/>
                </a:tc>
                <a:tc>
                  <a:txBody>
                    <a:bodyPr/>
                    <a:lstStyle/>
                    <a:p>
                      <a:pPr algn="ctr" fontAlgn="b"/>
                      <a:r>
                        <a:rPr lang="en-GB" sz="1400" b="1" u="none" strike="noStrike" dirty="0">
                          <a:effectLst/>
                        </a:rPr>
                        <a:t>MON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TUE</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WED</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THU</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GB" sz="1400" b="1" u="none" strike="noStrike" dirty="0">
                          <a:effectLst/>
                        </a:rPr>
                        <a:t>FRI</a:t>
                      </a:r>
                      <a:endParaRPr lang="en-GB"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903001579"/>
                  </a:ext>
                </a:extLst>
              </a:tr>
              <a:tr h="258420">
                <a:tc>
                  <a:txBody>
                    <a:bodyPr/>
                    <a:lstStyle/>
                    <a:p>
                      <a:pPr algn="l" fontAlgn="b"/>
                      <a:r>
                        <a:rPr lang="en-GB" sz="1400" b="1" u="none" strike="noStrike" dirty="0">
                          <a:effectLst/>
                        </a:rPr>
                        <a:t>MAIN</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30</a:t>
                      </a:r>
                    </a:p>
                  </a:txBody>
                  <a:tcPr marL="7620" marR="7620" marT="7620" marB="0" anchor="b"/>
                </a:tc>
                <a:extLst>
                  <a:ext uri="{0D108BD9-81ED-4DB2-BD59-A6C34878D82A}">
                    <a16:rowId xmlns:a16="http://schemas.microsoft.com/office/drawing/2014/main" val="2797272340"/>
                  </a:ext>
                </a:extLst>
              </a:tr>
              <a:tr h="289384">
                <a:tc>
                  <a:txBody>
                    <a:bodyPr/>
                    <a:lstStyle/>
                    <a:p>
                      <a:pPr algn="l" fontAlgn="b"/>
                      <a:r>
                        <a:rPr lang="en-GB" sz="1400" b="1" u="none" strike="noStrike" dirty="0">
                          <a:effectLst/>
                        </a:rPr>
                        <a:t>BO1</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20</a:t>
                      </a:r>
                    </a:p>
                  </a:txBody>
                  <a:tcPr marL="7620" marR="7620" marT="7620" marB="0" anchor="b"/>
                </a:tc>
                <a:extLst>
                  <a:ext uri="{0D108BD9-81ED-4DB2-BD59-A6C34878D82A}">
                    <a16:rowId xmlns:a16="http://schemas.microsoft.com/office/drawing/2014/main" val="1634010493"/>
                  </a:ext>
                </a:extLst>
              </a:tr>
              <a:tr h="258420">
                <a:tc>
                  <a:txBody>
                    <a:bodyPr/>
                    <a:lstStyle/>
                    <a:p>
                      <a:pPr algn="l" fontAlgn="b"/>
                      <a:r>
                        <a:rPr lang="en-GB" sz="1400" b="1" u="none" strike="noStrike" dirty="0">
                          <a:effectLst/>
                        </a:rPr>
                        <a:t>BO2</a:t>
                      </a:r>
                      <a:endParaRPr lang="en-GB"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5</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0</a:t>
                      </a:r>
                    </a:p>
                  </a:txBody>
                  <a:tcPr marL="7620" marR="7620" marT="7620" marB="0" anchor="b"/>
                </a:tc>
                <a:tc>
                  <a:txBody>
                    <a:bodyPr/>
                    <a:lstStyle/>
                    <a:p>
                      <a:pPr algn="r" fontAlgn="b"/>
                      <a:r>
                        <a:rPr lang="en-GB" sz="1400" b="1" i="0" u="none" strike="noStrike" dirty="0">
                          <a:solidFill>
                            <a:srgbClr val="000000"/>
                          </a:solidFill>
                          <a:effectLst/>
                          <a:latin typeface="Calibri" panose="020F0502020204030204" pitchFamily="34" charset="0"/>
                        </a:rPr>
                        <a:t>10</a:t>
                      </a:r>
                    </a:p>
                  </a:txBody>
                  <a:tcPr marL="7620" marR="7620" marT="7620" marB="0" anchor="b"/>
                </a:tc>
                <a:extLst>
                  <a:ext uri="{0D108BD9-81ED-4DB2-BD59-A6C34878D82A}">
                    <a16:rowId xmlns:a16="http://schemas.microsoft.com/office/drawing/2014/main" val="1223033861"/>
                  </a:ext>
                </a:extLst>
              </a:tr>
            </a:tbl>
          </a:graphicData>
        </a:graphic>
      </p:graphicFrame>
    </p:spTree>
    <p:extLst>
      <p:ext uri="{BB962C8B-B14F-4D97-AF65-F5344CB8AC3E}">
        <p14:creationId xmlns:p14="http://schemas.microsoft.com/office/powerpoint/2010/main" val="216662852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E1225-BABC-471C-ABB1-E8ADAA603C2C}"/>
              </a:ext>
            </a:extLst>
          </p:cNvPr>
          <p:cNvSpPr>
            <a:spLocks noGrp="1"/>
          </p:cNvSpPr>
          <p:nvPr>
            <p:ph type="title"/>
          </p:nvPr>
        </p:nvSpPr>
        <p:spPr/>
        <p:txBody>
          <a:bodyPr/>
          <a:lstStyle/>
          <a:p>
            <a:r>
              <a:rPr lang="en-GB" dirty="0"/>
              <a:t>RAN2 load </a:t>
            </a:r>
          </a:p>
        </p:txBody>
      </p:sp>
      <p:sp>
        <p:nvSpPr>
          <p:cNvPr id="4" name="Content Placeholder 3">
            <a:extLst>
              <a:ext uri="{FF2B5EF4-FFF2-40B4-BE49-F238E27FC236}">
                <a16:creationId xmlns:a16="http://schemas.microsoft.com/office/drawing/2014/main" id="{E6381ED7-4EBC-4454-ADCD-A02990EE9108}"/>
              </a:ext>
            </a:extLst>
          </p:cNvPr>
          <p:cNvSpPr txBox="1">
            <a:spLocks noGrp="1"/>
          </p:cNvSpPr>
          <p:nvPr>
            <p:ph idx="1"/>
          </p:nvPr>
        </p:nvSpPr>
        <p:spPr>
          <a:xfrm>
            <a:off x="838200" y="1970405"/>
            <a:ext cx="10515600" cy="2838726"/>
          </a:xfrm>
          <a:prstGeom prst="rect">
            <a:avLst/>
          </a:prstGeom>
          <a:noFill/>
        </p:spPr>
        <p:txBody>
          <a:bodyPr wrap="square" rtlCol="0">
            <a:spAutoFit/>
          </a:bodyPr>
          <a:lstStyle/>
          <a:p>
            <a:pPr marL="0" indent="0">
              <a:buNone/>
            </a:pPr>
            <a:r>
              <a:rPr lang="en-US" sz="2000" dirty="0"/>
              <a:t>RAN2 Chair remarks</a:t>
            </a:r>
          </a:p>
          <a:p>
            <a:pPr>
              <a:buFont typeface="Arial" panose="020B0604020202020204" pitchFamily="34" charset="0"/>
              <a:buChar char="•"/>
            </a:pPr>
            <a:r>
              <a:rPr lang="en-US" sz="2000" dirty="0"/>
              <a:t>For 2H 2022, in RAN2, load control measures are re-enforced (</a:t>
            </a:r>
            <a:r>
              <a:rPr lang="en-US" sz="2000" dirty="0" err="1"/>
              <a:t>tdoc</a:t>
            </a:r>
            <a:r>
              <a:rPr lang="en-US" sz="2000" dirty="0"/>
              <a:t> limitations, discussion limitations </a:t>
            </a:r>
            <a:r>
              <a:rPr lang="en-US" sz="2000" dirty="0" err="1"/>
              <a:t>etc</a:t>
            </a:r>
            <a:r>
              <a:rPr lang="en-US" sz="2000" dirty="0"/>
              <a:t>) - different to 1H 2022</a:t>
            </a:r>
          </a:p>
          <a:p>
            <a:pPr>
              <a:buFont typeface="Arial" panose="020B0604020202020204" pitchFamily="34" charset="0"/>
              <a:buChar char="•"/>
            </a:pPr>
            <a:r>
              <a:rPr lang="en-US" sz="2000" dirty="0"/>
              <a:t> Q3 observations</a:t>
            </a:r>
          </a:p>
          <a:p>
            <a:pPr lvl="1"/>
            <a:r>
              <a:rPr lang="en-US" sz="1600" dirty="0"/>
              <a:t>Load indicators indicate lower load than H1 as expected.</a:t>
            </a:r>
          </a:p>
          <a:p>
            <a:pPr lvl="1"/>
            <a:r>
              <a:rPr lang="en-US" sz="1600" dirty="0"/>
              <a:t>3+5 days meeting (2 days reduced) with full agenda seems to have worked, but indeed it was very hectic. </a:t>
            </a:r>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219675694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a:xfrm>
            <a:off x="701468" y="1952389"/>
            <a:ext cx="4677698" cy="4351338"/>
          </a:xfrm>
        </p:spPr>
        <p:txBody>
          <a:bodyPr/>
          <a:lstStyle/>
          <a:p>
            <a:pPr marL="0" indent="0">
              <a:buNone/>
            </a:pPr>
            <a:r>
              <a:rPr lang="en-GB" altLang="en-US" sz="1600" b="1" dirty="0">
                <a:highlight>
                  <a:srgbClr val="FFFFFF"/>
                </a:highlight>
              </a:rPr>
              <a:t>Thank you</a:t>
            </a:r>
            <a:r>
              <a:rPr lang="en-GB" altLang="en-US" sz="1600" dirty="0">
                <a:highlight>
                  <a:srgbClr val="FFFFFF"/>
                </a:highlight>
              </a:rPr>
              <a:t> R2 leadership</a:t>
            </a:r>
          </a:p>
          <a:p>
            <a:pPr marL="0" indent="0">
              <a:buNone/>
            </a:pPr>
            <a:r>
              <a:rPr lang="en-GB" altLang="en-US" sz="1600" dirty="0"/>
              <a:t>- Juha Korhonen (MCC)</a:t>
            </a:r>
          </a:p>
          <a:p>
            <a:pPr marL="0" indent="0">
              <a:buNone/>
            </a:pPr>
            <a:r>
              <a:rPr lang="en-GB" altLang="en-US" sz="1600" dirty="0"/>
              <a:t>- Tero Henttonen (RAN2 Vice Chair)</a:t>
            </a:r>
          </a:p>
          <a:p>
            <a:pPr marL="0" indent="0">
              <a:buNone/>
            </a:pPr>
            <a:r>
              <a:rPr lang="en-GB" altLang="en-US" sz="1600" dirty="0"/>
              <a:t>- Sergio Parolari (RAN2 Vice Chair)</a:t>
            </a:r>
          </a:p>
          <a:p>
            <a:pPr marL="0" indent="0">
              <a:buNone/>
            </a:pPr>
            <a:r>
              <a:rPr lang="en-GB" altLang="en-US" sz="1600" dirty="0"/>
              <a:t>- Kyeongin Jeong (session chair)</a:t>
            </a:r>
          </a:p>
          <a:p>
            <a:pPr marL="0" indent="0">
              <a:buNone/>
            </a:pPr>
            <a:r>
              <a:rPr lang="en-GB" altLang="en-US" sz="1600" dirty="0"/>
              <a:t>- Nathan Tenny (session chair)</a:t>
            </a:r>
          </a:p>
          <a:p>
            <a:pPr marL="0" indent="0">
              <a:buNone/>
            </a:pPr>
            <a:r>
              <a:rPr lang="en-GB" altLang="en-US" sz="1600" dirty="0"/>
              <a:t>- Diana Pani (session chair)</a:t>
            </a:r>
          </a:p>
          <a:p>
            <a:pPr marL="0" indent="0">
              <a:buNone/>
            </a:pPr>
            <a:r>
              <a:rPr lang="en-GB" altLang="en-US" sz="1600" dirty="0"/>
              <a:t>- Hu Nan (session chair)</a:t>
            </a:r>
          </a:p>
          <a:p>
            <a:pPr marL="0" indent="0">
              <a:buNone/>
            </a:pPr>
            <a:r>
              <a:rPr lang="en-GB" altLang="en-US" sz="1600" dirty="0"/>
              <a:t>- Dawid Koziol (session chair)</a:t>
            </a:r>
          </a:p>
          <a:p>
            <a:pPr marL="0" indent="0">
              <a:buNone/>
            </a:pPr>
            <a:r>
              <a:rPr lang="en-GB" altLang="en-US" sz="1600" dirty="0"/>
              <a:t>- Sasha Sirotkin (session chair)</a:t>
            </a:r>
          </a:p>
          <a:p>
            <a:pPr marL="0" indent="0">
              <a:buNone/>
            </a:pPr>
            <a:r>
              <a:rPr lang="en-GB" altLang="en-US" sz="1600" dirty="0"/>
              <a:t>- Yi Guo (session chair)</a:t>
            </a:r>
          </a:p>
        </p:txBody>
      </p:sp>
      <p:sp>
        <p:nvSpPr>
          <p:cNvPr id="5" name="Title 1"/>
          <p:cNvSpPr txBox="1">
            <a:spLocks/>
          </p:cNvSpPr>
          <p:nvPr/>
        </p:nvSpPr>
        <p:spPr bwMode="auto">
          <a:xfrm>
            <a:off x="838200" y="279668"/>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b="1" dirty="0"/>
              <a:t>Thank you </a:t>
            </a:r>
            <a:r>
              <a:rPr lang="en-GB" altLang="en-US" dirty="0"/>
              <a:t>for your support last quarter</a:t>
            </a:r>
          </a:p>
        </p:txBody>
      </p:sp>
      <p:sp>
        <p:nvSpPr>
          <p:cNvPr id="4" name="Content Placeholder 2"/>
          <p:cNvSpPr txBox="1">
            <a:spLocks/>
          </p:cNvSpPr>
          <p:nvPr/>
        </p:nvSpPr>
        <p:spPr bwMode="auto">
          <a:xfrm>
            <a:off x="5585460" y="1946438"/>
            <a:ext cx="5120639" cy="2267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1600" b="1" dirty="0">
                <a:highlight>
                  <a:srgbClr val="FFFFFF"/>
                </a:highlight>
              </a:rPr>
              <a:t>Thank you</a:t>
            </a:r>
            <a:endParaRPr lang="en-GB" altLang="en-US" sz="1600" dirty="0">
              <a:highlight>
                <a:srgbClr val="FFFFFF"/>
              </a:highlight>
            </a:endParaRPr>
          </a:p>
          <a:p>
            <a:pPr>
              <a:buFontTx/>
              <a:buChar char="-"/>
            </a:pPr>
            <a:r>
              <a:rPr lang="en-GB" altLang="en-US" sz="1600" dirty="0">
                <a:highlight>
                  <a:srgbClr val="FFFFFF"/>
                </a:highlight>
              </a:rPr>
              <a:t>Seau-Sian Lim (NR UE capabilities)</a:t>
            </a:r>
          </a:p>
          <a:p>
            <a:pPr>
              <a:buFontTx/>
              <a:buChar char="-"/>
            </a:pPr>
            <a:r>
              <a:rPr lang="en-GB" altLang="en-US" sz="1600" dirty="0">
                <a:highlight>
                  <a:srgbClr val="FFFFFF"/>
                </a:highlight>
              </a:rPr>
              <a:t>All Rapporteurs, doing a great job.  </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210D0-08DD-4D13-BF94-4BA6523EC992}"/>
              </a:ext>
            </a:extLst>
          </p:cNvPr>
          <p:cNvSpPr>
            <a:spLocks noGrp="1"/>
          </p:cNvSpPr>
          <p:nvPr>
            <p:ph type="title"/>
          </p:nvPr>
        </p:nvSpPr>
        <p:spPr/>
        <p:txBody>
          <a:bodyPr/>
          <a:lstStyle/>
          <a:p>
            <a:r>
              <a:rPr lang="en-GB" dirty="0"/>
              <a:t>Appendix: TEI report</a:t>
            </a:r>
            <a:br>
              <a:rPr lang="en-GB" dirty="0"/>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r>
              <a:rPr lang="en-GB" sz="1400" dirty="0">
                <a:effectLst/>
                <a:latin typeface="Arial" panose="020B0604020202020204" pitchFamily="34" charset="0"/>
                <a:ea typeface="MS Mincho" panose="02020609040205080304" pitchFamily="49" charset="-128"/>
                <a:cs typeface="Times New Roman" panose="02020603050405020304" pitchFamily="18" charset="0"/>
              </a:rPr>
              <a:t>The TEI Report lists the TEI related CRs agreed by RAN2 in 2020 Q2 with comments if any. Cat A CRs not listed (see </a:t>
            </a:r>
            <a:r>
              <a:rPr lang="en-GB" sz="1400" dirty="0" err="1">
                <a:effectLst/>
                <a:latin typeface="Arial" panose="020B0604020202020204" pitchFamily="34" charset="0"/>
                <a:ea typeface="MS Mincho" panose="02020609040205080304" pitchFamily="49" charset="-128"/>
                <a:cs typeface="Times New Roman" panose="02020603050405020304" pitchFamily="18" charset="0"/>
              </a:rPr>
              <a:t>tdoc</a:t>
            </a:r>
            <a:r>
              <a:rPr lang="en-GB" sz="1400" dirty="0">
                <a:effectLst/>
                <a:latin typeface="Arial" panose="020B0604020202020204" pitchFamily="34" charset="0"/>
                <a:ea typeface="MS Mincho" panose="02020609040205080304" pitchFamily="49" charset="-128"/>
                <a:cs typeface="Times New Roman" panose="02020603050405020304" pitchFamily="18" charset="0"/>
              </a:rPr>
              <a:t> lists)</a:t>
            </a:r>
            <a:endParaRPr lang="en-GB" dirty="0"/>
          </a:p>
        </p:txBody>
      </p:sp>
    </p:spTree>
    <p:extLst>
      <p:ext uri="{BB962C8B-B14F-4D97-AF65-F5344CB8AC3E}">
        <p14:creationId xmlns:p14="http://schemas.microsoft.com/office/powerpoint/2010/main" val="2091625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 1(3)</a:t>
            </a:r>
            <a:br>
              <a:rPr lang="en-GB" altLang="en-US" dirty="0"/>
            </a:br>
            <a:r>
              <a:rPr lang="en-GB" altLang="en-US" sz="1800" dirty="0"/>
              <a:t>Agreed CRs (except Cat A)</a:t>
            </a:r>
            <a:endParaRPr lang="en-GB" altLang="en-US" dirty="0"/>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TEI17 Cat B / C CRs</a:t>
            </a:r>
          </a:p>
          <a:p>
            <a:pPr marL="0" indent="0">
              <a:spcBef>
                <a:spcPts val="200"/>
              </a:spcBef>
              <a:buNone/>
            </a:pPr>
            <a:r>
              <a:rPr lang="en-GB" sz="1200" dirty="0">
                <a:effectLst/>
                <a:latin typeface="Arial" panose="020B0604020202020204" pitchFamily="34" charset="0"/>
                <a:ea typeface="MS Mincho" panose="02020609040205080304" pitchFamily="49" charset="-128"/>
                <a:cs typeface="Times New Roman" panose="02020603050405020304" pitchFamily="18" charset="0"/>
              </a:rPr>
              <a:t>R2-2209219	38306 CR for Early measurement for EPS Fallback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IdleMeaEPSFB</a:t>
            </a:r>
            <a:r>
              <a:rPr lang="en-GB" sz="1200" dirty="0">
                <a:effectLst/>
                <a:latin typeface="Arial" panose="020B0604020202020204" pitchFamily="34" charset="0"/>
                <a:ea typeface="MS Mincho" panose="02020609040205080304" pitchFamily="49" charset="-128"/>
                <a:cs typeface="Times New Roman" panose="02020603050405020304" pitchFamily="18" charset="0"/>
              </a:rPr>
              <a:t>]	vivo	Rel-17	38.306	17.1.0	TEI17	0774	1	B</a:t>
            </a:r>
          </a:p>
          <a:p>
            <a:pPr marL="0" indent="0">
              <a:spcBef>
                <a:spcPts val="200"/>
              </a:spcBef>
              <a:buNone/>
            </a:pPr>
            <a:r>
              <a:rPr lang="en-GB" sz="1200" dirty="0">
                <a:effectLst/>
                <a:latin typeface="Arial" panose="020B0604020202020204" pitchFamily="34" charset="0"/>
                <a:ea typeface="MS Mincho" panose="02020609040205080304" pitchFamily="49" charset="-128"/>
                <a:cs typeface="Times New Roman" panose="02020603050405020304" pitchFamily="18" charset="0"/>
              </a:rPr>
              <a:t>R2-2208918	Start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drx</a:t>
            </a:r>
            <a:r>
              <a:rPr lang="en-GB" sz="1200" dirty="0">
                <a:effectLst/>
                <a:latin typeface="Arial" panose="020B0604020202020204" pitchFamily="34" charset="0"/>
                <a:ea typeface="MS Mincho" panose="02020609040205080304" pitchFamily="49" charset="-128"/>
                <a:cs typeface="Times New Roman" panose="02020603050405020304" pitchFamily="18" charset="0"/>
              </a:rPr>
              <a:t>-HARQ-RTT-</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TimerUL</a:t>
            </a:r>
            <a:r>
              <a:rPr lang="en-GB" sz="1200" dirty="0">
                <a:effectLst/>
                <a:latin typeface="Arial" panose="020B0604020202020204" pitchFamily="34" charset="0"/>
                <a:ea typeface="MS Mincho" panose="02020609040205080304" pitchFamily="49" charset="-128"/>
                <a:cs typeface="Times New Roman" panose="02020603050405020304" pitchFamily="18" charset="0"/>
              </a:rPr>
              <a:t> after last repetition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ulHARQ_RTT_Timer</a:t>
            </a:r>
            <a:r>
              <a:rPr lang="en-GB" sz="1200" dirty="0">
                <a:effectLst/>
                <a:latin typeface="Arial" panose="020B0604020202020204" pitchFamily="34" charset="0"/>
                <a:ea typeface="MS Mincho" panose="02020609040205080304" pitchFamily="49" charset="-128"/>
                <a:cs typeface="Times New Roman" panose="02020603050405020304" pitchFamily="18" charset="0"/>
              </a:rPr>
              <a:t>]	Ericsson, Nokia	Rel-17	38.321	17.1.0	TEI17	1407		B</a:t>
            </a:r>
          </a:p>
          <a:p>
            <a:pPr marL="0" indent="0">
              <a:spcBef>
                <a:spcPts val="200"/>
              </a:spcBef>
              <a:buNone/>
            </a:pPr>
            <a:r>
              <a:rPr lang="en-GB" sz="1200" dirty="0">
                <a:effectLst/>
                <a:latin typeface="Arial" panose="020B0604020202020204" pitchFamily="34" charset="0"/>
                <a:ea typeface="MS Mincho" panose="02020609040205080304" pitchFamily="49" charset="-128"/>
                <a:cs typeface="Times New Roman" panose="02020603050405020304" pitchFamily="18" charset="0"/>
              </a:rPr>
              <a:t>R2-2208919	Start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drx</a:t>
            </a:r>
            <a:r>
              <a:rPr lang="en-GB" sz="1200" dirty="0">
                <a:effectLst/>
                <a:latin typeface="Arial" panose="020B0604020202020204" pitchFamily="34" charset="0"/>
                <a:ea typeface="MS Mincho" panose="02020609040205080304" pitchFamily="49" charset="-128"/>
                <a:cs typeface="Times New Roman" panose="02020603050405020304" pitchFamily="18" charset="0"/>
              </a:rPr>
              <a:t>-HARQ-RTT-</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TimerUL</a:t>
            </a:r>
            <a:r>
              <a:rPr lang="en-GB" sz="1200" dirty="0">
                <a:effectLst/>
                <a:latin typeface="Arial" panose="020B0604020202020204" pitchFamily="34" charset="0"/>
                <a:ea typeface="MS Mincho" panose="02020609040205080304" pitchFamily="49" charset="-128"/>
                <a:cs typeface="Times New Roman" panose="02020603050405020304" pitchFamily="18" charset="0"/>
              </a:rPr>
              <a:t> after last repetition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ulHARQ_RTT_Timer</a:t>
            </a:r>
            <a:r>
              <a:rPr lang="en-GB" sz="1200" dirty="0">
                <a:effectLst/>
                <a:latin typeface="Arial" panose="020B0604020202020204" pitchFamily="34" charset="0"/>
                <a:ea typeface="MS Mincho" panose="02020609040205080304" pitchFamily="49" charset="-128"/>
                <a:cs typeface="Times New Roman" panose="02020603050405020304" pitchFamily="18" charset="0"/>
              </a:rPr>
              <a:t>]	Ericsson, Nokia	Rel-17	38.306	17.1.0	TEI17	0802		B</a:t>
            </a:r>
          </a:p>
          <a:p>
            <a:pPr marL="0" indent="0">
              <a:spcBef>
                <a:spcPts val="200"/>
              </a:spcBef>
              <a:buNone/>
            </a:pPr>
            <a:r>
              <a:rPr lang="en-GB" sz="1200" dirty="0">
                <a:effectLst/>
                <a:latin typeface="Arial" panose="020B0604020202020204" pitchFamily="34" charset="0"/>
                <a:ea typeface="MS Mincho" panose="02020609040205080304" pitchFamily="49" charset="-128"/>
                <a:cs typeface="Times New Roman" panose="02020603050405020304" pitchFamily="18" charset="0"/>
              </a:rPr>
              <a:t>R2-2208920	Start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drx</a:t>
            </a:r>
            <a:r>
              <a:rPr lang="en-GB" sz="1200" dirty="0">
                <a:effectLst/>
                <a:latin typeface="Arial" panose="020B0604020202020204" pitchFamily="34" charset="0"/>
                <a:ea typeface="MS Mincho" panose="02020609040205080304" pitchFamily="49" charset="-128"/>
                <a:cs typeface="Times New Roman" panose="02020603050405020304" pitchFamily="18" charset="0"/>
              </a:rPr>
              <a:t>-HARQ-RTT-</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TimerUL</a:t>
            </a:r>
            <a:r>
              <a:rPr lang="en-GB" sz="1200" dirty="0">
                <a:effectLst/>
                <a:latin typeface="Arial" panose="020B0604020202020204" pitchFamily="34" charset="0"/>
                <a:ea typeface="MS Mincho" panose="02020609040205080304" pitchFamily="49" charset="-128"/>
                <a:cs typeface="Times New Roman" panose="02020603050405020304" pitchFamily="18" charset="0"/>
              </a:rPr>
              <a:t> after last repetition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ulHARQ_RTT_Timer</a:t>
            </a:r>
            <a:r>
              <a:rPr lang="en-GB" sz="1200" dirty="0">
                <a:effectLst/>
                <a:latin typeface="Arial" panose="020B0604020202020204" pitchFamily="34" charset="0"/>
                <a:ea typeface="MS Mincho" panose="02020609040205080304" pitchFamily="49" charset="-128"/>
                <a:cs typeface="Times New Roman" panose="02020603050405020304" pitchFamily="18" charset="0"/>
              </a:rPr>
              <a:t>]	Ericsson, Nokia	Rel-17	38.331	17.1.0	TEI17	3479		B</a:t>
            </a:r>
          </a:p>
          <a:p>
            <a:pPr marL="0" indent="0">
              <a:spcBef>
                <a:spcPts val="200"/>
              </a:spcBef>
              <a:buNone/>
            </a:pPr>
            <a:endParaRPr lang="en-GB" sz="12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 </a:t>
            </a:r>
          </a:p>
        </p:txBody>
      </p:sp>
    </p:spTree>
    <p:extLst>
      <p:ext uri="{BB962C8B-B14F-4D97-AF65-F5344CB8AC3E}">
        <p14:creationId xmlns:p14="http://schemas.microsoft.com/office/powerpoint/2010/main" val="125984706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 2(3)</a:t>
            </a:r>
            <a:br>
              <a:rPr lang="en-GB" altLang="en-US" dirty="0"/>
            </a:br>
            <a:r>
              <a:rPr lang="en-GB" altLang="en-US" sz="1800" dirty="0"/>
              <a:t>Agreed CRs (except Cat A) </a:t>
            </a:r>
            <a:endParaRPr lang="en-GB" altLang="en-US" dirty="0"/>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TEI16 Cat F CRs</a:t>
            </a:r>
            <a:endParaRPr lang="en-GB" sz="1200" dirty="0">
              <a:latin typeface="Arial "/>
              <a:ea typeface="MS Mincho" panose="02020609040205080304" pitchFamily="49" charset="-128"/>
              <a:cs typeface="Times New Roman" panose="02020603050405020304" pitchFamily="18" charset="0"/>
            </a:endParaRPr>
          </a:p>
          <a:p>
            <a:pPr marL="0" indent="0">
              <a:spcBef>
                <a:spcPts val="200"/>
              </a:spcBef>
              <a:buNone/>
            </a:pPr>
            <a:r>
              <a:rPr lang="en-GB" sz="1200" dirty="0">
                <a:latin typeface="Arial "/>
              </a:rPr>
              <a:t>R2-2209033	Correction on </a:t>
            </a:r>
            <a:r>
              <a:rPr lang="en-GB" sz="1200" dirty="0" err="1">
                <a:latin typeface="Arial "/>
              </a:rPr>
              <a:t>mpsPriorityIndication</a:t>
            </a:r>
            <a:r>
              <a:rPr lang="en-GB" sz="1200" dirty="0">
                <a:latin typeface="Arial "/>
              </a:rPr>
              <a:t>	Huawei, </a:t>
            </a:r>
            <a:r>
              <a:rPr lang="en-GB" sz="1200" dirty="0" err="1">
                <a:latin typeface="Arial "/>
              </a:rPr>
              <a:t>HiSilicon</a:t>
            </a:r>
            <a:r>
              <a:rPr lang="en-GB" sz="1200" dirty="0">
                <a:latin typeface="Arial "/>
              </a:rPr>
              <a:t>	Rel-16	36.331	16.9.0	TEI16	4870	F</a:t>
            </a:r>
          </a:p>
          <a:p>
            <a:pPr marL="0" indent="0">
              <a:spcBef>
                <a:spcPts val="200"/>
              </a:spcBef>
              <a:buNone/>
            </a:pPr>
            <a:r>
              <a:rPr lang="en-GB" sz="1200" dirty="0">
                <a:latin typeface="Arial "/>
              </a:rPr>
              <a:t>R2-2209035	Correction on </a:t>
            </a:r>
            <a:r>
              <a:rPr lang="en-GB" sz="1200" dirty="0" err="1">
                <a:latin typeface="Arial "/>
              </a:rPr>
              <a:t>mpsPriorityIndication</a:t>
            </a:r>
            <a:r>
              <a:rPr lang="en-GB" sz="1200" dirty="0">
                <a:latin typeface="Arial "/>
              </a:rPr>
              <a:t>	Huawei, </a:t>
            </a:r>
            <a:r>
              <a:rPr lang="en-GB" sz="1200" dirty="0" err="1">
                <a:latin typeface="Arial "/>
              </a:rPr>
              <a:t>HiSilicon</a:t>
            </a:r>
            <a:r>
              <a:rPr lang="en-GB" sz="1200" dirty="0">
                <a:latin typeface="Arial "/>
              </a:rPr>
              <a:t>	Rel-16	38.331	16.9.0	TEI16	3472	F</a:t>
            </a:r>
          </a:p>
          <a:p>
            <a:pPr marL="0" indent="0">
              <a:spcBef>
                <a:spcPts val="200"/>
              </a:spcBef>
              <a:buNone/>
            </a:pPr>
            <a:r>
              <a:rPr lang="en-GB" sz="1200" dirty="0">
                <a:latin typeface="Arial "/>
              </a:rPr>
              <a:t>R2-2209141	Ensuring consistent support of capability bits and associated NS-values in n77 in USA	Ericsson	Rel-16	38.306	16.9.0	TEI16	0801	F</a:t>
            </a:r>
          </a:p>
          <a:p>
            <a:pPr marL="0" indent="0">
              <a:spcBef>
                <a:spcPts val="200"/>
              </a:spcBef>
              <a:buNone/>
            </a:pPr>
            <a:r>
              <a:rPr lang="en-GB" sz="1200" dirty="0">
                <a:latin typeface="Arial "/>
              </a:rPr>
              <a:t>R2-2209273	Ensuring consistent support of capability bits and associated NS-values in n77 in USA	Ericsson	Rel-16	36.306	16.9.0	TEI16	1858	1	F</a:t>
            </a:r>
          </a:p>
          <a:p>
            <a:pPr marL="0" indent="0">
              <a:spcBef>
                <a:spcPts val="200"/>
              </a:spcBef>
              <a:buNone/>
            </a:pPr>
            <a:r>
              <a:rPr lang="en-GB" sz="1200" dirty="0">
                <a:latin typeface="Arial "/>
              </a:rPr>
              <a:t>R2-2209251	Correction of overheating for NR SCG	Qualcomm Incorporated, Ericsson	Rel-16	36.331	16.9.0	TEI16	4854	1	F</a:t>
            </a:r>
          </a:p>
          <a:p>
            <a:pPr marL="0" indent="0">
              <a:spcBef>
                <a:spcPts val="200"/>
              </a:spcBef>
              <a:buNone/>
            </a:pPr>
            <a:endParaRPr lang="en-GB" sz="1200" dirty="0">
              <a:latin typeface="Arial "/>
            </a:endParaRPr>
          </a:p>
          <a:p>
            <a:pPr marL="0" indent="0">
              <a:buNone/>
              <a:defRPr/>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TEI17 Cat F CRs</a:t>
            </a:r>
            <a:endParaRPr lang="en-GB" sz="11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r>
              <a:rPr lang="en-GB" sz="1200" dirty="0">
                <a:effectLst/>
                <a:latin typeface="Arial "/>
                <a:ea typeface="MS Mincho" panose="02020609040205080304" pitchFamily="49" charset="-128"/>
                <a:cs typeface="Times New Roman" panose="02020603050405020304" pitchFamily="18" charset="0"/>
              </a:rPr>
              <a:t>R2-2209140	Ensuring consistent support of capability bits and associated NS-values in n77 in USA and Canada	Ericsson	Rel-17	38.306	17.1.0	TEI17	0788	1	F</a:t>
            </a:r>
          </a:p>
          <a:p>
            <a:pPr marL="0" indent="0">
              <a:spcBef>
                <a:spcPts val="200"/>
              </a:spcBef>
              <a:buNone/>
            </a:pPr>
            <a:r>
              <a:rPr lang="en-GB" sz="1200" dirty="0">
                <a:effectLst/>
                <a:latin typeface="Arial "/>
                <a:ea typeface="MS Mincho" panose="02020609040205080304" pitchFamily="49" charset="-128"/>
                <a:cs typeface="Times New Roman" panose="02020603050405020304" pitchFamily="18" charset="0"/>
              </a:rPr>
              <a:t>R2-2209184	Support for flexible </a:t>
            </a:r>
            <a:r>
              <a:rPr lang="en-GB" sz="1200" dirty="0" err="1">
                <a:effectLst/>
                <a:latin typeface="Arial "/>
                <a:ea typeface="MS Mincho" panose="02020609040205080304" pitchFamily="49" charset="-128"/>
                <a:cs typeface="Times New Roman" panose="02020603050405020304" pitchFamily="18" charset="0"/>
              </a:rPr>
              <a:t>gNB</a:t>
            </a:r>
            <a:r>
              <a:rPr lang="en-GB" sz="1200" dirty="0">
                <a:effectLst/>
                <a:latin typeface="Arial "/>
                <a:ea typeface="MS Mincho" panose="02020609040205080304" pitchFamily="49" charset="-128"/>
                <a:cs typeface="Times New Roman" panose="02020603050405020304" pitchFamily="18" charset="0"/>
              </a:rPr>
              <a:t> ID length [</a:t>
            </a:r>
            <a:r>
              <a:rPr lang="en-GB" sz="1200" dirty="0" err="1">
                <a:effectLst/>
                <a:latin typeface="Arial "/>
                <a:ea typeface="MS Mincho" panose="02020609040205080304" pitchFamily="49" charset="-128"/>
                <a:cs typeface="Times New Roman" panose="02020603050405020304" pitchFamily="18" charset="0"/>
              </a:rPr>
              <a:t>gNB_ID_Length</a:t>
            </a:r>
            <a:r>
              <a:rPr lang="en-GB" sz="1200" dirty="0">
                <a:effectLst/>
                <a:latin typeface="Arial "/>
                <a:ea typeface="MS Mincho" panose="02020609040205080304" pitchFamily="49" charset="-128"/>
                <a:cs typeface="Times New Roman" panose="02020603050405020304" pitchFamily="18" charset="0"/>
              </a:rPr>
              <a:t>]	R3 (Huawei, Qualcomm Incorporated, Ericsson, Nokia, Nokia Shanghai Bell)	Rel-17	38.300	17.1.0	TEI17	0561		F</a:t>
            </a:r>
          </a:p>
          <a:p>
            <a:pPr marL="0" indent="0">
              <a:spcBef>
                <a:spcPts val="200"/>
              </a:spcBef>
              <a:buNone/>
            </a:pPr>
            <a:r>
              <a:rPr lang="en-GB" sz="1200" dirty="0">
                <a:effectLst/>
                <a:latin typeface="Arial "/>
                <a:ea typeface="MS Mincho" panose="02020609040205080304" pitchFamily="49" charset="-128"/>
                <a:cs typeface="Times New Roman" panose="02020603050405020304" pitchFamily="18" charset="0"/>
              </a:rPr>
              <a:t>R2-2207529	Corrections to the description of </a:t>
            </a:r>
            <a:r>
              <a:rPr lang="en-GB" sz="1200" dirty="0" err="1">
                <a:effectLst/>
                <a:latin typeface="Arial "/>
                <a:ea typeface="MS Mincho" panose="02020609040205080304" pitchFamily="49" charset="-128"/>
                <a:cs typeface="Times New Roman" panose="02020603050405020304" pitchFamily="18" charset="0"/>
              </a:rPr>
              <a:t>gNB</a:t>
            </a:r>
            <a:r>
              <a:rPr lang="en-GB" sz="1200" dirty="0">
                <a:effectLst/>
                <a:latin typeface="Arial "/>
                <a:ea typeface="MS Mincho" panose="02020609040205080304" pitchFamily="49" charset="-128"/>
                <a:cs typeface="Times New Roman" panose="02020603050405020304" pitchFamily="18" charset="0"/>
              </a:rPr>
              <a:t> ID length reporting capabilities [</a:t>
            </a:r>
            <a:r>
              <a:rPr lang="en-GB" sz="1200" dirty="0" err="1">
                <a:effectLst/>
                <a:latin typeface="Arial "/>
                <a:ea typeface="MS Mincho" panose="02020609040205080304" pitchFamily="49" charset="-128"/>
                <a:cs typeface="Times New Roman" panose="02020603050405020304" pitchFamily="18" charset="0"/>
              </a:rPr>
              <a:t>gNB_ID_Length</a:t>
            </a:r>
            <a:r>
              <a:rPr lang="en-GB" sz="1200" dirty="0">
                <a:effectLst/>
                <a:latin typeface="Arial "/>
                <a:ea typeface="MS Mincho" panose="02020609040205080304" pitchFamily="49" charset="-128"/>
                <a:cs typeface="Times New Roman" panose="02020603050405020304" pitchFamily="18" charset="0"/>
              </a:rPr>
              <a:t>]	Lenovo	Rel-17	38.306	17.1.0	TEI17	0769		F</a:t>
            </a:r>
          </a:p>
          <a:p>
            <a:pPr marL="0" indent="0">
              <a:spcBef>
                <a:spcPts val="200"/>
              </a:spcBef>
              <a:buNone/>
            </a:pPr>
            <a:r>
              <a:rPr lang="en-GB" sz="1200" dirty="0">
                <a:effectLst/>
                <a:latin typeface="Arial "/>
                <a:ea typeface="MS Mincho" panose="02020609040205080304" pitchFamily="49" charset="-128"/>
                <a:cs typeface="Times New Roman" panose="02020603050405020304" pitchFamily="18" charset="0"/>
              </a:rPr>
              <a:t>R2-2209276	Correction to MINT - </a:t>
            </a:r>
            <a:r>
              <a:rPr lang="en-GB" sz="1200" dirty="0" err="1">
                <a:effectLst/>
                <a:latin typeface="Arial "/>
                <a:ea typeface="MS Mincho" panose="02020609040205080304" pitchFamily="49" charset="-128"/>
                <a:cs typeface="Times New Roman" panose="02020603050405020304" pitchFamily="18" charset="0"/>
              </a:rPr>
              <a:t>applicableDisasterInfoList</a:t>
            </a:r>
            <a:r>
              <a:rPr lang="en-GB" sz="1200" dirty="0">
                <a:effectLst/>
                <a:latin typeface="Arial "/>
                <a:ea typeface="MS Mincho" panose="02020609040205080304" pitchFamily="49" charset="-128"/>
                <a:cs typeface="Times New Roman" panose="02020603050405020304" pitchFamily="18" charset="0"/>
              </a:rPr>
              <a:t> [MINT]	Ericsson	Rel-17	38.331	17.1.0	TEI17	3359	3	F</a:t>
            </a:r>
          </a:p>
          <a:p>
            <a:pPr marL="0" indent="0">
              <a:buNone/>
              <a:defRPr/>
            </a:pPr>
            <a:endParaRPr lang="en-GB" sz="1100" dirty="0"/>
          </a:p>
        </p:txBody>
      </p:sp>
    </p:spTree>
    <p:extLst>
      <p:ext uri="{BB962C8B-B14F-4D97-AF65-F5344CB8AC3E}">
        <p14:creationId xmlns:p14="http://schemas.microsoft.com/office/powerpoint/2010/main" val="247162762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TEI Report 3(3)</a:t>
            </a:r>
            <a:br>
              <a:rPr lang="en-GB" altLang="en-US" dirty="0"/>
            </a:br>
            <a:r>
              <a:rPr lang="en-GB" altLang="en-US" sz="1800" dirty="0"/>
              <a:t>Agreed CRs (except Cat A)</a:t>
            </a:r>
            <a:endParaRPr lang="en-GB" altLang="en-US" dirty="0"/>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400" b="1" dirty="0">
                <a:effectLst/>
                <a:latin typeface="Arial" panose="020B0604020202020204" pitchFamily="34" charset="0"/>
                <a:ea typeface="MS Mincho" panose="02020609040205080304" pitchFamily="49" charset="-128"/>
                <a:cs typeface="Times New Roman" panose="02020603050405020304" pitchFamily="18" charset="0"/>
              </a:rPr>
              <a:t>TEI + Other WI Cat F CRs </a:t>
            </a:r>
            <a:r>
              <a:rPr lang="en-GB" sz="1400" dirty="0">
                <a:effectLst/>
                <a:latin typeface="Arial" panose="020B0604020202020204" pitchFamily="34" charset="0"/>
                <a:ea typeface="MS Mincho" panose="02020609040205080304" pitchFamily="49" charset="-128"/>
                <a:cs typeface="Times New Roman" panose="02020603050405020304" pitchFamily="18" charset="0"/>
              </a:rPr>
              <a:t>(Corrections to earlier release, introduced for a later release)</a:t>
            </a:r>
            <a:endParaRPr lang="en-GB" sz="1400" b="1"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r>
              <a:rPr lang="en-GB" sz="1200" dirty="0">
                <a:effectLst/>
                <a:latin typeface="Arial" panose="020B0604020202020204" pitchFamily="34" charset="0"/>
                <a:ea typeface="MS Mincho" panose="02020609040205080304" pitchFamily="49" charset="-128"/>
                <a:cs typeface="Times New Roman" panose="02020603050405020304" pitchFamily="18" charset="0"/>
              </a:rPr>
              <a:t>R2-2208483	Clarification on NR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sidelink</a:t>
            </a:r>
            <a:r>
              <a:rPr lang="en-GB" sz="1200" dirty="0">
                <a:effectLst/>
                <a:latin typeface="Arial" panose="020B0604020202020204" pitchFamily="34" charset="0"/>
                <a:ea typeface="MS Mincho" panose="02020609040205080304" pitchFamily="49" charset="-128"/>
                <a:cs typeface="Times New Roman" panose="02020603050405020304" pitchFamily="18" charset="0"/>
              </a:rPr>
              <a:t> relay related configuration	Huawei,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HiSilicon</a:t>
            </a:r>
            <a:r>
              <a:rPr lang="en-GB" sz="1200" dirty="0">
                <a:effectLst/>
                <a:latin typeface="Arial" panose="020B0604020202020204" pitchFamily="34" charset="0"/>
                <a:ea typeface="MS Mincho" panose="02020609040205080304" pitchFamily="49" charset="-128"/>
                <a:cs typeface="Times New Roman" panose="02020603050405020304" pitchFamily="18" charset="0"/>
              </a:rPr>
              <a:t>	Rel-17	36.331	17.1.0	TEI17,</a:t>
            </a:r>
            <a:br>
              <a:rPr lang="en-GB" sz="1200" dirty="0">
                <a:effectLst/>
                <a:latin typeface="Arial" panose="020B0604020202020204" pitchFamily="34" charset="0"/>
                <a:ea typeface="MS Mincho" panose="02020609040205080304" pitchFamily="49" charset="-128"/>
                <a:cs typeface="Times New Roman" panose="02020603050405020304" pitchFamily="18" charset="0"/>
              </a:rPr>
            </a:br>
            <a:r>
              <a:rPr lang="en-GB" sz="1200" dirty="0">
                <a:effectLst/>
                <a:latin typeface="Arial" panose="020B0604020202020204" pitchFamily="34" charset="0"/>
                <a:ea typeface="MS Mincho" panose="02020609040205080304" pitchFamily="49" charset="-128"/>
                <a:cs typeface="Times New Roman" panose="02020603050405020304" pitchFamily="18" charset="0"/>
              </a:rPr>
              <a:t>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NR_SL_relay</a:t>
            </a:r>
            <a:r>
              <a:rPr lang="en-GB" sz="1200" dirty="0">
                <a:effectLst/>
                <a:latin typeface="Arial" panose="020B0604020202020204" pitchFamily="34" charset="0"/>
                <a:ea typeface="MS Mincho" panose="02020609040205080304" pitchFamily="49" charset="-128"/>
                <a:cs typeface="Times New Roman" panose="02020603050405020304" pitchFamily="18" charset="0"/>
              </a:rPr>
              <a:t>-Core	4859		F</a:t>
            </a:r>
          </a:p>
          <a:p>
            <a:pPr marL="0" indent="0">
              <a:spcBef>
                <a:spcPts val="200"/>
              </a:spcBef>
              <a:buNone/>
            </a:pPr>
            <a:r>
              <a:rPr lang="en-GB" sz="1200" dirty="0">
                <a:effectLst/>
                <a:latin typeface="Arial" panose="020B0604020202020204" pitchFamily="34" charset="0"/>
                <a:ea typeface="MS Mincho" panose="02020609040205080304" pitchFamily="49" charset="-128"/>
                <a:cs typeface="Times New Roman" panose="02020603050405020304" pitchFamily="18" charset="0"/>
              </a:rPr>
              <a:t>R2-2208140	Miscellaneous non-controversial corrections Set XV	Ericsson (Rapp), Lenovo	Rel-16	38.331	16.9.0	TEI16, </a:t>
            </a:r>
            <a:br>
              <a:rPr lang="en-GB" sz="1200" dirty="0">
                <a:effectLst/>
                <a:latin typeface="Arial" panose="020B0604020202020204" pitchFamily="34" charset="0"/>
                <a:ea typeface="MS Mincho" panose="02020609040205080304" pitchFamily="49" charset="-128"/>
                <a:cs typeface="Times New Roman" panose="02020603050405020304" pitchFamily="18" charset="0"/>
              </a:rPr>
            </a:br>
            <a:r>
              <a:rPr lang="en-GB" sz="1200" dirty="0">
                <a:effectLst/>
                <a:latin typeface="Arial" panose="020B0604020202020204" pitchFamily="34" charset="0"/>
                <a:ea typeface="MS Mincho" panose="02020609040205080304" pitchFamily="49" charset="-128"/>
                <a:cs typeface="Times New Roman" panose="02020603050405020304" pitchFamily="18" charset="0"/>
              </a:rPr>
              <a:t>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NR_unlic</a:t>
            </a:r>
            <a:r>
              <a:rPr lang="en-GB" sz="1200" dirty="0">
                <a:effectLst/>
                <a:latin typeface="Arial" panose="020B0604020202020204" pitchFamily="34" charset="0"/>
                <a:ea typeface="MS Mincho" panose="02020609040205080304" pitchFamily="49" charset="-128"/>
                <a:cs typeface="Times New Roman" panose="02020603050405020304" pitchFamily="18" charset="0"/>
              </a:rPr>
              <a:t>-Core	3361		F</a:t>
            </a:r>
          </a:p>
          <a:p>
            <a:pPr marL="0" indent="0">
              <a:spcBef>
                <a:spcPts val="200"/>
              </a:spcBef>
              <a:buNone/>
            </a:pPr>
            <a:r>
              <a:rPr lang="en-GB" sz="1200" dirty="0">
                <a:effectLst/>
                <a:latin typeface="Arial" panose="020B0604020202020204" pitchFamily="34" charset="0"/>
                <a:ea typeface="MS Mincho" panose="02020609040205080304" pitchFamily="49" charset="-128"/>
                <a:cs typeface="Times New Roman" panose="02020603050405020304" pitchFamily="18" charset="0"/>
              </a:rPr>
              <a:t>R2-2209065	Rapporteur Clean-up	ZTE Corporation (Rapporteur),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Sanechips</a:t>
            </a:r>
            <a:r>
              <a:rPr lang="en-GB" sz="1200" dirty="0">
                <a:effectLst/>
                <a:latin typeface="Arial" panose="020B0604020202020204" pitchFamily="34" charset="0"/>
                <a:ea typeface="MS Mincho" panose="02020609040205080304" pitchFamily="49" charset="-128"/>
                <a:cs typeface="Times New Roman" panose="02020603050405020304" pitchFamily="18" charset="0"/>
              </a:rPr>
              <a:t>, Samsung	Rel-16	37.340	16.10.0	TEI16,</a:t>
            </a:r>
            <a:br>
              <a:rPr lang="en-GB" sz="1200" dirty="0">
                <a:effectLst/>
                <a:latin typeface="Arial" panose="020B0604020202020204" pitchFamily="34" charset="0"/>
                <a:ea typeface="MS Mincho" panose="02020609040205080304" pitchFamily="49" charset="-128"/>
                <a:cs typeface="Times New Roman" panose="02020603050405020304" pitchFamily="18" charset="0"/>
              </a:rPr>
            </a:br>
            <a:r>
              <a:rPr lang="en-GB" sz="1200" dirty="0">
                <a:effectLst/>
                <a:latin typeface="Arial" panose="020B0604020202020204" pitchFamily="34" charset="0"/>
                <a:ea typeface="MS Mincho" panose="02020609040205080304" pitchFamily="49" charset="-128"/>
                <a:cs typeface="Times New Roman" panose="02020603050405020304" pitchFamily="18" charset="0"/>
              </a:rPr>
              <a:t>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NR_Mob_enh</a:t>
            </a:r>
            <a:r>
              <a:rPr lang="en-GB" sz="1200" dirty="0">
                <a:effectLst/>
                <a:latin typeface="Arial" panose="020B0604020202020204" pitchFamily="34" charset="0"/>
                <a:ea typeface="MS Mincho" panose="02020609040205080304" pitchFamily="49" charset="-128"/>
                <a:cs typeface="Times New Roman" panose="02020603050405020304" pitchFamily="18" charset="0"/>
              </a:rPr>
              <a:t>-Core, </a:t>
            </a:r>
            <a:r>
              <a:rPr lang="en-GB" sz="1200" dirty="0" err="1">
                <a:effectLst/>
                <a:latin typeface="Arial" panose="020B0604020202020204" pitchFamily="34" charset="0"/>
                <a:ea typeface="MS Mincho" panose="02020609040205080304" pitchFamily="49" charset="-128"/>
                <a:cs typeface="Times New Roman" panose="02020603050405020304" pitchFamily="18" charset="0"/>
              </a:rPr>
              <a:t>LTE_feMob</a:t>
            </a:r>
            <a:r>
              <a:rPr lang="en-GB" sz="1200" dirty="0">
                <a:effectLst/>
                <a:latin typeface="Arial" panose="020B0604020202020204" pitchFamily="34" charset="0"/>
                <a:ea typeface="MS Mincho" panose="02020609040205080304" pitchFamily="49" charset="-128"/>
                <a:cs typeface="Times New Roman" panose="02020603050405020304" pitchFamily="18" charset="0"/>
              </a:rPr>
              <a:t>-Core	0341	1	F</a:t>
            </a:r>
          </a:p>
        </p:txBody>
      </p:sp>
    </p:spTree>
    <p:extLst>
      <p:ext uri="{BB962C8B-B14F-4D97-AF65-F5344CB8AC3E}">
        <p14:creationId xmlns:p14="http://schemas.microsoft.com/office/powerpoint/2010/main" val="349422200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210D0-08DD-4D13-BF94-4BA6523EC992}"/>
              </a:ext>
            </a:extLst>
          </p:cNvPr>
          <p:cNvSpPr>
            <a:spLocks noGrp="1"/>
          </p:cNvSpPr>
          <p:nvPr>
            <p:ph type="title"/>
          </p:nvPr>
        </p:nvSpPr>
        <p:spPr/>
        <p:txBody>
          <a:bodyPr/>
          <a:lstStyle/>
          <a:p>
            <a:r>
              <a:rPr lang="en-GB" sz="5400" dirty="0"/>
              <a:t>Appendix</a:t>
            </a:r>
            <a:r>
              <a:rPr lang="en-GB" sz="4400" dirty="0"/>
              <a:t>: CRs with compatibility issues / comments</a:t>
            </a:r>
          </a:p>
        </p:txBody>
      </p:sp>
    </p:spTree>
    <p:extLst>
      <p:ext uri="{BB962C8B-B14F-4D97-AF65-F5344CB8AC3E}">
        <p14:creationId xmlns:p14="http://schemas.microsoft.com/office/powerpoint/2010/main" val="1904570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CRs</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800" b="1" dirty="0">
                <a:effectLst/>
                <a:latin typeface="Calibri" panose="020F0502020204030204" pitchFamily="34" charset="0"/>
                <a:ea typeface="DengXian" panose="02010600030101010101" pitchFamily="2" charset="-122"/>
              </a:rPr>
              <a:t>ASN.1 Non-Backwards Compatible CRs </a:t>
            </a:r>
          </a:p>
          <a:p>
            <a:pPr marL="0" indent="0">
              <a:spcBef>
                <a:spcPts val="200"/>
              </a:spcBef>
              <a:buNone/>
            </a:pPr>
            <a:r>
              <a:rPr lang="en-GB" sz="1800" dirty="0">
                <a:effectLst/>
                <a:latin typeface="Calibri" panose="020F0502020204030204" pitchFamily="34" charset="0"/>
                <a:ea typeface="DengXian" panose="02010600030101010101" pitchFamily="2" charset="-122"/>
              </a:rPr>
              <a:t>R2-2209258  	Corrections for Release-17 </a:t>
            </a:r>
            <a:r>
              <a:rPr lang="en-GB" sz="1800" dirty="0" err="1">
                <a:effectLst/>
                <a:latin typeface="Calibri" panose="020F0502020204030204" pitchFamily="34" charset="0"/>
                <a:ea typeface="DengXian" panose="02010600030101010101" pitchFamily="2" charset="-122"/>
              </a:rPr>
              <a:t>feMIMO</a:t>
            </a:r>
            <a:r>
              <a:rPr lang="en-GB" sz="1800" dirty="0">
                <a:effectLst/>
                <a:latin typeface="Calibri" panose="020F0502020204030204" pitchFamily="34" charset="0"/>
                <a:ea typeface="DengXian" panose="02010600030101010101" pitchFamily="2" charset="-122"/>
              </a:rPr>
              <a:t>	38331	</a:t>
            </a:r>
            <a:r>
              <a:rPr lang="en-GB" sz="1800" dirty="0" err="1">
                <a:effectLst/>
                <a:latin typeface="Calibri" panose="020F0502020204030204" pitchFamily="34" charset="0"/>
                <a:ea typeface="DengXian" panose="02010600030101010101" pitchFamily="2" charset="-122"/>
              </a:rPr>
              <a:t>feMIMO</a:t>
            </a:r>
            <a:endParaRPr lang="en-GB" sz="1800" dirty="0">
              <a:effectLst/>
              <a:latin typeface="Calibri" panose="020F0502020204030204" pitchFamily="34" charset="0"/>
              <a:ea typeface="DengXian" panose="02010600030101010101" pitchFamily="2" charset="-122"/>
            </a:endParaRPr>
          </a:p>
          <a:p>
            <a:pPr lvl="1">
              <a:spcBef>
                <a:spcPts val="200"/>
              </a:spcBef>
            </a:pPr>
            <a:r>
              <a:rPr lang="en-GB" sz="1400" dirty="0">
                <a:effectLst/>
                <a:latin typeface="Calibri" panose="020F0502020204030204" pitchFamily="34" charset="0"/>
                <a:ea typeface="DengXian" panose="02010600030101010101" pitchFamily="2" charset="-122"/>
              </a:rPr>
              <a:t>1: NBC </a:t>
            </a:r>
            <a:r>
              <a:rPr lang="en-GB" sz="1400" dirty="0">
                <a:latin typeface="Calibri" panose="020F0502020204030204" pitchFamily="34" charset="0"/>
                <a:ea typeface="DengXian" panose="02010600030101010101" pitchFamily="2" charset="-122"/>
              </a:rPr>
              <a:t>O</a:t>
            </a:r>
            <a:r>
              <a:rPr lang="en-GB" sz="1400" dirty="0">
                <a:effectLst/>
                <a:latin typeface="Calibri" panose="020F0502020204030204" pitchFamily="34" charset="0"/>
                <a:ea typeface="DengXian" panose="02010600030101010101" pitchFamily="2" charset="-122"/>
              </a:rPr>
              <a:t>ne field removed, 2: NBC </a:t>
            </a:r>
            <a:r>
              <a:rPr lang="en-GB" sz="1400" dirty="0">
                <a:latin typeface="Calibri" panose="020F0502020204030204" pitchFamily="34" charset="0"/>
                <a:ea typeface="DengXian" panose="02010600030101010101" pitchFamily="2" charset="-122"/>
              </a:rPr>
              <a:t>S</a:t>
            </a:r>
            <a:r>
              <a:rPr lang="en-GB" sz="1400" dirty="0">
                <a:effectLst/>
                <a:latin typeface="Calibri" panose="020F0502020204030204" pitchFamily="34" charset="0"/>
                <a:ea typeface="DengXian" panose="02010600030101010101" pitchFamily="2" charset="-122"/>
              </a:rPr>
              <a:t>pecification of one constant that earlier was FFS. </a:t>
            </a:r>
            <a:endParaRPr lang="en-GB" sz="1800" dirty="0">
              <a:latin typeface="Calibri" panose="020F0502020204030204" pitchFamily="34" charset="0"/>
              <a:ea typeface="DengXian" panose="02010600030101010101" pitchFamily="2" charset="-122"/>
            </a:endParaRPr>
          </a:p>
          <a:p>
            <a:pPr marL="0" indent="0">
              <a:spcBef>
                <a:spcPts val="200"/>
              </a:spcBef>
              <a:buNone/>
            </a:pPr>
            <a:r>
              <a:rPr lang="en-US" sz="1800" dirty="0">
                <a:effectLst/>
                <a:latin typeface="Calibri" panose="020F0502020204030204" pitchFamily="34" charset="0"/>
                <a:ea typeface="DengXian" panose="02010600030101010101" pitchFamily="2" charset="-122"/>
              </a:rPr>
              <a:t>R2-2209217 	Correction on </a:t>
            </a:r>
            <a:r>
              <a:rPr lang="en-US" sz="1800" dirty="0" err="1">
                <a:effectLst/>
                <a:latin typeface="Calibri" panose="020F0502020204030204" pitchFamily="34" charset="0"/>
                <a:ea typeface="DengXian" panose="02010600030101010101" pitchFamily="2" charset="-122"/>
              </a:rPr>
              <a:t>maxNrofRemoteUE</a:t>
            </a:r>
            <a:r>
              <a:rPr lang="en-US" sz="1800" dirty="0">
                <a:effectLst/>
                <a:latin typeface="Calibri" panose="020F0502020204030204" pitchFamily="34" charset="0"/>
                <a:ea typeface="DengXian" panose="02010600030101010101" pitchFamily="2" charset="-122"/>
              </a:rPr>
              <a:t>	38331	</a:t>
            </a:r>
            <a:r>
              <a:rPr lang="en-US" sz="1800" dirty="0" err="1">
                <a:effectLst/>
                <a:latin typeface="Calibri" panose="020F0502020204030204" pitchFamily="34" charset="0"/>
                <a:ea typeface="DengXian" panose="02010600030101010101" pitchFamily="2" charset="-122"/>
              </a:rPr>
              <a:t>SL_Relay</a:t>
            </a:r>
            <a:endParaRPr lang="en-US" sz="1800" dirty="0">
              <a:effectLst/>
              <a:latin typeface="Calibri" panose="020F0502020204030204" pitchFamily="34" charset="0"/>
              <a:ea typeface="DengXian" panose="02010600030101010101" pitchFamily="2" charset="-122"/>
            </a:endParaRPr>
          </a:p>
          <a:p>
            <a:pPr lvl="1">
              <a:spcBef>
                <a:spcPts val="200"/>
              </a:spcBef>
            </a:pPr>
            <a:r>
              <a:rPr lang="en-GB" sz="1400" dirty="0">
                <a:effectLst/>
                <a:latin typeface="Calibri" panose="020F0502020204030204" pitchFamily="34" charset="0"/>
                <a:ea typeface="DengXian" panose="02010600030101010101" pitchFamily="2" charset="-122"/>
              </a:rPr>
              <a:t>NBC Specification of one constant that earlier was FFS. </a:t>
            </a:r>
          </a:p>
          <a:p>
            <a:pPr marL="0" indent="0">
              <a:spcBef>
                <a:spcPts val="200"/>
              </a:spcBef>
              <a:buNone/>
            </a:pPr>
            <a:r>
              <a:rPr lang="en-GB" sz="1800" dirty="0">
                <a:latin typeface="Calibri" panose="020F0502020204030204" pitchFamily="34" charset="0"/>
                <a:ea typeface="DengXian" panose="02010600030101010101" pitchFamily="2" charset="-122"/>
              </a:rPr>
              <a:t>R2-2209074	 Release-17 UE capabilities based on R1 and R4 feature lists (TS38.331)   38331	Multi-WI</a:t>
            </a:r>
          </a:p>
          <a:p>
            <a:pPr lvl="1">
              <a:spcBef>
                <a:spcPts val="200"/>
              </a:spcBef>
            </a:pPr>
            <a:r>
              <a:rPr lang="en-GB" sz="1400" dirty="0">
                <a:effectLst/>
                <a:latin typeface="Calibri" panose="020F0502020204030204" pitchFamily="34" charset="0"/>
                <a:ea typeface="DengXian" panose="02010600030101010101" pitchFamily="2" charset="-122"/>
              </a:rPr>
              <a:t>1: NBC </a:t>
            </a:r>
            <a:r>
              <a:rPr lang="en-GB" sz="1400" dirty="0">
                <a:latin typeface="Calibri" panose="020F0502020204030204" pitchFamily="34" charset="0"/>
                <a:ea typeface="DengXian" panose="02010600030101010101" pitchFamily="2" charset="-122"/>
              </a:rPr>
              <a:t>O</a:t>
            </a:r>
            <a:r>
              <a:rPr lang="en-GB" sz="1400" dirty="0">
                <a:effectLst/>
                <a:latin typeface="Calibri" panose="020F0502020204030204" pitchFamily="34" charset="0"/>
                <a:ea typeface="DengXian" panose="02010600030101010101" pitchFamily="2" charset="-122"/>
              </a:rPr>
              <a:t>ne field removed (from merged CR in R2-2209146), 2: A number of functional BC comments, see cover sheet and cover sheets of merged CRs. </a:t>
            </a:r>
          </a:p>
          <a:p>
            <a:pPr marL="0" indent="0">
              <a:spcBef>
                <a:spcPts val="200"/>
              </a:spcBef>
              <a:buNone/>
            </a:pPr>
            <a:r>
              <a:rPr lang="en-GB" sz="1800" dirty="0">
                <a:effectLst/>
                <a:latin typeface="Calibri" panose="020F0502020204030204" pitchFamily="34" charset="0"/>
                <a:ea typeface="DengXian" panose="02010600030101010101" pitchFamily="2" charset="-122"/>
              </a:rPr>
              <a:t>R2-2209244	Corrections for further MR-DC enhancements	38331	DC CA        </a:t>
            </a:r>
          </a:p>
          <a:p>
            <a:pPr lvl="1">
              <a:spcBef>
                <a:spcPts val="200"/>
              </a:spcBef>
            </a:pPr>
            <a:r>
              <a:rPr lang="en-GB" sz="1400" dirty="0">
                <a:effectLst/>
                <a:latin typeface="Calibri" panose="020F0502020204030204" pitchFamily="34" charset="0"/>
                <a:ea typeface="DengXian" panose="02010600030101010101" pitchFamily="2" charset="-122"/>
              </a:rPr>
              <a:t>NBC Specification of constant. </a:t>
            </a:r>
          </a:p>
          <a:p>
            <a:pPr marL="0" indent="0">
              <a:spcBef>
                <a:spcPts val="200"/>
              </a:spcBef>
              <a:buNone/>
            </a:pPr>
            <a:endParaRPr lang="en-GB" sz="1800" dirty="0">
              <a:latin typeface="Arial "/>
              <a:ea typeface="DengXian" panose="02010600030101010101" pitchFamily="2" charset="-122"/>
            </a:endParaRPr>
          </a:p>
          <a:p>
            <a:pPr marL="0" indent="0">
              <a:spcBef>
                <a:spcPts val="200"/>
              </a:spcBef>
              <a:buNone/>
            </a:pPr>
            <a:r>
              <a:rPr lang="en-GB" sz="1600" b="1" dirty="0">
                <a:effectLst/>
                <a:latin typeface="Calibri" panose="020F0502020204030204" pitchFamily="34" charset="0"/>
                <a:ea typeface="DengXian" panose="02010600030101010101" pitchFamily="2" charset="-122"/>
              </a:rPr>
              <a:t>Other Protocol Non-Backwards Compatible CRs</a:t>
            </a:r>
            <a:endParaRPr lang="en-GB" sz="1400" dirty="0">
              <a:effectLst/>
              <a:ea typeface="MS Mincho" panose="02020609040205080304" pitchFamily="49" charset="-128"/>
              <a:cs typeface="Times New Roman" panose="02020603050405020304" pitchFamily="18" charset="0"/>
            </a:endParaRPr>
          </a:p>
          <a:p>
            <a:pPr marL="0" indent="0">
              <a:spcBef>
                <a:spcPts val="200"/>
              </a:spcBef>
              <a:buNone/>
            </a:pPr>
            <a:r>
              <a:rPr lang="en-GB" sz="1800" dirty="0">
                <a:effectLst/>
                <a:ea typeface="MS Mincho" panose="02020609040205080304" pitchFamily="49" charset="-128"/>
                <a:cs typeface="Times New Roman" panose="02020603050405020304" pitchFamily="18" charset="0"/>
              </a:rPr>
              <a:t>R2-2208966	Miscellaneous corrections to 38.321 on Integrated Access and Backhaul for NR Rel-17	38321	</a:t>
            </a:r>
            <a:r>
              <a:rPr lang="en-GB" sz="1800" dirty="0" err="1">
                <a:effectLst/>
                <a:ea typeface="MS Mincho" panose="02020609040205080304" pitchFamily="49" charset="-128"/>
                <a:cs typeface="Times New Roman" panose="02020603050405020304" pitchFamily="18" charset="0"/>
              </a:rPr>
              <a:t>eIAB</a:t>
            </a:r>
            <a:endParaRPr lang="en-GB" sz="18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86925962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CRs</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800" b="1" dirty="0">
                <a:latin typeface="Calibri" panose="020F0502020204030204" pitchFamily="34" charset="0"/>
                <a:ea typeface="DengXian" panose="02010600030101010101" pitchFamily="2" charset="-122"/>
              </a:rPr>
              <a:t>Functional Backwards Compatibility issues, see interoperability statement</a:t>
            </a:r>
          </a:p>
          <a:p>
            <a:pPr marL="0" indent="0">
              <a:spcBef>
                <a:spcPts val="200"/>
              </a:spcBef>
              <a:buNone/>
            </a:pPr>
            <a:r>
              <a:rPr lang="en-GB" sz="1800" dirty="0">
                <a:latin typeface="Calibri" panose="020F0502020204030204" pitchFamily="34" charset="0"/>
                <a:ea typeface="DengXian" panose="02010600030101010101" pitchFamily="2" charset="-122"/>
              </a:rPr>
              <a:t>R2-2208996	Correction for features applicable for common signalling for RACH Partitioning	  38331	Multi-WI</a:t>
            </a:r>
          </a:p>
          <a:p>
            <a:pPr marL="0" indent="0">
              <a:spcBef>
                <a:spcPts val="200"/>
              </a:spcBef>
              <a:buNone/>
            </a:pPr>
            <a:r>
              <a:rPr lang="en-GB" sz="1800" dirty="0">
                <a:effectLst/>
                <a:latin typeface="Calibri" panose="020F0502020204030204" pitchFamily="34" charset="0"/>
                <a:ea typeface="DengXian" panose="02010600030101010101" pitchFamily="2" charset="-122"/>
              </a:rPr>
              <a:t>R2-2209042	Corrections for Rel-17 NTN			38331	NR NTN</a:t>
            </a:r>
          </a:p>
          <a:p>
            <a:pPr marL="0" indent="0">
              <a:spcBef>
                <a:spcPts val="200"/>
              </a:spcBef>
              <a:buNone/>
            </a:pPr>
            <a:r>
              <a:rPr lang="en-GB" sz="1800" dirty="0">
                <a:effectLst/>
                <a:latin typeface="Calibri" panose="020F0502020204030204" pitchFamily="34" charset="0"/>
                <a:ea typeface="DengXian" panose="02010600030101010101" pitchFamily="2" charset="-122"/>
              </a:rPr>
              <a:t>R2-2209048	Miscellaneous Corrections for </a:t>
            </a:r>
            <a:r>
              <a:rPr lang="en-GB" sz="1800" dirty="0" err="1">
                <a:effectLst/>
                <a:latin typeface="Calibri" panose="020F0502020204030204" pitchFamily="34" charset="0"/>
                <a:ea typeface="DengXian" panose="02010600030101010101" pitchFamily="2" charset="-122"/>
              </a:rPr>
              <a:t>RedCap</a:t>
            </a:r>
            <a:r>
              <a:rPr lang="en-GB" sz="1800" dirty="0">
                <a:effectLst/>
                <a:latin typeface="Calibri" panose="020F0502020204030204" pitchFamily="34" charset="0"/>
                <a:ea typeface="DengXian" panose="02010600030101010101" pitchFamily="2" charset="-122"/>
              </a:rPr>
              <a:t>		38331	</a:t>
            </a:r>
            <a:r>
              <a:rPr lang="en-GB" sz="1800" dirty="0" err="1">
                <a:effectLst/>
                <a:latin typeface="Calibri" panose="020F0502020204030204" pitchFamily="34" charset="0"/>
                <a:ea typeface="DengXian" panose="02010600030101010101" pitchFamily="2" charset="-122"/>
              </a:rPr>
              <a:t>RedCap</a:t>
            </a:r>
            <a:endParaRPr lang="en-GB" sz="1800" dirty="0">
              <a:effectLst/>
              <a:latin typeface="Calibri" panose="020F0502020204030204" pitchFamily="34" charset="0"/>
              <a:ea typeface="DengXian" panose="02010600030101010101" pitchFamily="2" charset="-122"/>
            </a:endParaRPr>
          </a:p>
          <a:p>
            <a:pPr marL="0" indent="0">
              <a:spcBef>
                <a:spcPts val="200"/>
              </a:spcBef>
              <a:buNone/>
            </a:pPr>
            <a:r>
              <a:rPr lang="en-GB" sz="1800" dirty="0">
                <a:latin typeface="Calibri" panose="020F0502020204030204" pitchFamily="34" charset="0"/>
                <a:ea typeface="DengXian" panose="02010600030101010101" pitchFamily="2" charset="-122"/>
              </a:rPr>
              <a:t>R2-2209245    	Corrections for further MR-DC enhancements      	38331 	DC CA</a:t>
            </a:r>
          </a:p>
          <a:p>
            <a:pPr marL="0" indent="0">
              <a:spcBef>
                <a:spcPts val="200"/>
              </a:spcBef>
              <a:buNone/>
            </a:pPr>
            <a:r>
              <a:rPr lang="en-GB" sz="1800" dirty="0">
                <a:latin typeface="Calibri" panose="020F0502020204030204" pitchFamily="34" charset="0"/>
                <a:ea typeface="DengXian" panose="02010600030101010101" pitchFamily="2" charset="-122"/>
              </a:rPr>
              <a:t>R2-2209214	Correction of NR RRC support for MUSIM 	38331	MUSIM </a:t>
            </a:r>
          </a:p>
          <a:p>
            <a:pPr marL="0" indent="0">
              <a:spcBef>
                <a:spcPts val="200"/>
              </a:spcBef>
              <a:buNone/>
            </a:pPr>
            <a:r>
              <a:rPr lang="en-GB" sz="1800" dirty="0">
                <a:latin typeface="Calibri" panose="020F0502020204030204" pitchFamily="34" charset="0"/>
                <a:ea typeface="DengXian" panose="02010600030101010101" pitchFamily="2" charset="-122"/>
              </a:rPr>
              <a:t>R2-2209226    	Corrections on TS 38.331 for RAN Slicing	38331	Slicing</a:t>
            </a:r>
          </a:p>
          <a:p>
            <a:pPr marL="0" indent="0">
              <a:spcBef>
                <a:spcPts val="200"/>
              </a:spcBef>
              <a:buNone/>
            </a:pPr>
            <a:r>
              <a:rPr lang="en-GB" sz="1800" dirty="0">
                <a:latin typeface="Calibri" panose="020F0502020204030204" pitchFamily="34" charset="0"/>
                <a:ea typeface="DengXian" panose="02010600030101010101" pitchFamily="2" charset="-122"/>
              </a:rPr>
              <a:t>R2-2209242	Correction CR for </a:t>
            </a:r>
            <a:r>
              <a:rPr lang="en-GB" sz="1800" dirty="0" err="1">
                <a:latin typeface="Calibri" panose="020F0502020204030204" pitchFamily="34" charset="0"/>
                <a:ea typeface="DengXian" panose="02010600030101010101" pitchFamily="2" charset="-122"/>
              </a:rPr>
              <a:t>QoE</a:t>
            </a:r>
            <a:r>
              <a:rPr lang="en-GB" sz="1800" dirty="0">
                <a:latin typeface="Calibri" panose="020F0502020204030204" pitchFamily="34" charset="0"/>
                <a:ea typeface="DengXian" panose="02010600030101010101" pitchFamily="2" charset="-122"/>
              </a:rPr>
              <a:t> measurements      	38331	</a:t>
            </a:r>
            <a:r>
              <a:rPr lang="en-GB" sz="1800" dirty="0" err="1">
                <a:latin typeface="Calibri" panose="020F0502020204030204" pitchFamily="34" charset="0"/>
                <a:ea typeface="DengXian" panose="02010600030101010101" pitchFamily="2" charset="-122"/>
              </a:rPr>
              <a:t>QoE</a:t>
            </a:r>
            <a:endParaRPr lang="en-GB" sz="1800" dirty="0">
              <a:latin typeface="Calibri" panose="020F0502020204030204" pitchFamily="34" charset="0"/>
              <a:ea typeface="DengXian" panose="02010600030101010101" pitchFamily="2" charset="-122"/>
            </a:endParaRPr>
          </a:p>
          <a:p>
            <a:pPr marL="0" indent="0">
              <a:spcBef>
                <a:spcPts val="200"/>
              </a:spcBef>
              <a:buNone/>
            </a:pPr>
            <a:r>
              <a:rPr lang="en-GB" sz="1800" dirty="0">
                <a:latin typeface="Calibri" panose="020F0502020204030204" pitchFamily="34" charset="0"/>
                <a:ea typeface="DengXian" panose="02010600030101010101" pitchFamily="2" charset="-122"/>
              </a:rPr>
              <a:t>R2-2209212    	Correction of RRC CR for 71 GHz  Ericsson           	38331 	upto71GHz</a:t>
            </a:r>
          </a:p>
          <a:p>
            <a:pPr marL="0" indent="0">
              <a:spcBef>
                <a:spcPts val="200"/>
              </a:spcBef>
              <a:buNone/>
            </a:pPr>
            <a:r>
              <a:rPr lang="en-GB" sz="1800" dirty="0">
                <a:latin typeface="Calibri" panose="020F0502020204030204" pitchFamily="34" charset="0"/>
                <a:ea typeface="DengXian" panose="02010600030101010101" pitchFamily="2" charset="-122"/>
              </a:rPr>
              <a:t>R2-2209249    	RRC CR for HO from E-UTRA to FR2-2    		36331 	upto71GHz</a:t>
            </a:r>
          </a:p>
          <a:p>
            <a:pPr marL="0" indent="0">
              <a:spcBef>
                <a:spcPts val="200"/>
              </a:spcBef>
              <a:buNone/>
            </a:pPr>
            <a:r>
              <a:rPr lang="en-GB" sz="1800" dirty="0">
                <a:effectLst/>
                <a:ea typeface="MS Mincho" panose="02020609040205080304" pitchFamily="49" charset="-128"/>
                <a:cs typeface="Times New Roman" panose="02020603050405020304" pitchFamily="18" charset="0"/>
              </a:rPr>
              <a:t>R2-2209094	MBS corrections for RRC			38331	MBS</a:t>
            </a:r>
          </a:p>
          <a:p>
            <a:pPr marL="0" indent="0">
              <a:spcBef>
                <a:spcPts val="200"/>
              </a:spcBef>
              <a:buNone/>
            </a:pPr>
            <a:r>
              <a:rPr lang="en-GB" sz="1800" dirty="0">
                <a:effectLst/>
                <a:ea typeface="MS Mincho" panose="02020609040205080304" pitchFamily="49" charset="-128"/>
                <a:cs typeface="Times New Roman" panose="02020603050405020304" pitchFamily="18" charset="0"/>
              </a:rPr>
              <a:t>R2-2208827	Correction on the GNSS Orbit and Clock Integrity Bounds in TS 37.355	37.355	</a:t>
            </a:r>
            <a:r>
              <a:rPr lang="en-GB" sz="1800" dirty="0" err="1">
                <a:effectLst/>
                <a:ea typeface="MS Mincho" panose="02020609040205080304" pitchFamily="49" charset="-128"/>
                <a:cs typeface="Times New Roman" panose="02020603050405020304" pitchFamily="18" charset="0"/>
              </a:rPr>
              <a:t>ePos</a:t>
            </a:r>
            <a:endParaRPr lang="en-GB" sz="1800" dirty="0">
              <a:effectLst/>
              <a:ea typeface="MS Mincho" panose="02020609040205080304" pitchFamily="49" charset="-128"/>
              <a:cs typeface="Times New Roman" panose="02020603050405020304" pitchFamily="18" charset="0"/>
            </a:endParaRPr>
          </a:p>
          <a:p>
            <a:pPr marL="0" indent="0">
              <a:spcBef>
                <a:spcPts val="200"/>
              </a:spcBef>
              <a:buNone/>
            </a:pPr>
            <a:endParaRPr lang="en-GB" sz="1800" dirty="0">
              <a:latin typeface="Calibri" panose="020F0502020204030204" pitchFamily="34" charset="0"/>
              <a:ea typeface="DengXian" panose="02010600030101010101" pitchFamily="2" charset="-122"/>
            </a:endParaRPr>
          </a:p>
        </p:txBody>
      </p:sp>
    </p:spTree>
    <p:extLst>
      <p:ext uri="{BB962C8B-B14F-4D97-AF65-F5344CB8AC3E}">
        <p14:creationId xmlns:p14="http://schemas.microsoft.com/office/powerpoint/2010/main" val="307014872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Meetings in the period</a:t>
            </a:r>
          </a:p>
        </p:txBody>
      </p:sp>
      <p:sp>
        <p:nvSpPr>
          <p:cNvPr id="3" name="Content Placeholder 2"/>
          <p:cNvSpPr>
            <a:spLocks noGrp="1"/>
          </p:cNvSpPr>
          <p:nvPr>
            <p:ph idx="1"/>
          </p:nvPr>
        </p:nvSpPr>
        <p:spPr/>
        <p:txBody>
          <a:bodyPr/>
          <a:lstStyle/>
          <a:p>
            <a:r>
              <a:rPr lang="en-US" dirty="0"/>
              <a:t>In 2022 Q3, RAN2 had one e-meeting, </a:t>
            </a:r>
          </a:p>
          <a:p>
            <a:pPr lvl="1"/>
            <a:r>
              <a:rPr lang="en-US" dirty="0"/>
              <a:t>R2 119-e: </a:t>
            </a:r>
          </a:p>
          <a:p>
            <a:pPr lvl="2"/>
            <a:r>
              <a:rPr lang="en-US" dirty="0"/>
              <a:t>August 17-26: 3+5 days</a:t>
            </a:r>
          </a:p>
          <a:p>
            <a:pPr lvl="2"/>
            <a:r>
              <a:rPr lang="en-US" dirty="0"/>
              <a:t>Full Agenda</a:t>
            </a:r>
          </a:p>
          <a:p>
            <a:pPr lvl="2"/>
            <a:r>
              <a:rPr lang="en-US" dirty="0"/>
              <a:t>First meeting with Rel-18 Agenda Items</a:t>
            </a:r>
          </a:p>
        </p:txBody>
      </p:sp>
    </p:spTree>
    <p:extLst>
      <p:ext uri="{BB962C8B-B14F-4D97-AF65-F5344CB8AC3E}">
        <p14:creationId xmlns:p14="http://schemas.microsoft.com/office/powerpoint/2010/main" val="201267857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CRs</a:t>
            </a:r>
          </a:p>
        </p:txBody>
      </p:sp>
      <p:sp>
        <p:nvSpPr>
          <p:cNvPr id="3" name="Content Placeholder 2"/>
          <p:cNvSpPr>
            <a:spLocks noGrp="1"/>
          </p:cNvSpPr>
          <p:nvPr>
            <p:ph idx="1"/>
          </p:nvPr>
        </p:nvSpPr>
        <p:spPr>
          <a:xfrm>
            <a:off x="838200" y="1939927"/>
            <a:ext cx="10515600" cy="4047215"/>
          </a:xfrm>
        </p:spPr>
        <p:txBody>
          <a:bodyPr/>
          <a:lstStyle/>
          <a:p>
            <a:pPr marL="0" indent="0">
              <a:spcBef>
                <a:spcPts val="200"/>
              </a:spcBef>
              <a:buNone/>
            </a:pPr>
            <a:r>
              <a:rPr lang="en-GB" sz="1800" b="1" dirty="0">
                <a:latin typeface="Calibri" panose="020F0502020204030204" pitchFamily="34" charset="0"/>
                <a:ea typeface="DengXian" panose="02010600030101010101" pitchFamily="2" charset="-122"/>
              </a:rPr>
              <a:t>Mandatory / Essential, functions doesn’t work without</a:t>
            </a:r>
          </a:p>
          <a:p>
            <a:pPr marL="0" indent="0">
              <a:spcBef>
                <a:spcPts val="200"/>
              </a:spcBef>
              <a:buNone/>
            </a:pPr>
            <a:r>
              <a:rPr lang="en-GB" sz="1800" dirty="0">
                <a:latin typeface="Calibri" panose="020F0502020204030204" pitchFamily="34" charset="0"/>
                <a:ea typeface="DengXian" panose="02010600030101010101" pitchFamily="2" charset="-122"/>
              </a:rPr>
              <a:t>R2-2209250    	UE Capability CR for HO from E-UTRA to FR2-2    36306	upto71GHz</a:t>
            </a:r>
          </a:p>
          <a:p>
            <a:pPr marL="0" indent="0">
              <a:spcBef>
                <a:spcPts val="200"/>
              </a:spcBef>
              <a:buNone/>
            </a:pPr>
            <a:r>
              <a:rPr lang="en-GB" sz="1800" dirty="0">
                <a:latin typeface="Calibri" panose="020F0502020204030204" pitchFamily="34" charset="0"/>
                <a:ea typeface="DengXian" panose="02010600030101010101" pitchFamily="2" charset="-122"/>
              </a:rPr>
              <a:t>R2-2209228    	Corrections on cell reselection for RAN slicing       38.304 	Slice</a:t>
            </a:r>
          </a:p>
          <a:p>
            <a:pPr marL="0" indent="0">
              <a:spcBef>
                <a:spcPts val="200"/>
              </a:spcBef>
              <a:buNone/>
            </a:pPr>
            <a:r>
              <a:rPr lang="en-GB" sz="1800" dirty="0">
                <a:effectLst/>
                <a:ea typeface="MS Mincho" panose="02020609040205080304" pitchFamily="49" charset="-128"/>
                <a:cs typeface="Times New Roman" panose="02020603050405020304" pitchFamily="18" charset="0"/>
              </a:rPr>
              <a:t>R2-2208869	Miscellaneous corrections on TS 38.331 for SL enhancements	38331	</a:t>
            </a:r>
            <a:r>
              <a:rPr lang="en-GB" sz="1800" dirty="0" err="1">
                <a:effectLst/>
                <a:ea typeface="MS Mincho" panose="02020609040205080304" pitchFamily="49" charset="-128"/>
                <a:cs typeface="Times New Roman" panose="02020603050405020304" pitchFamily="18" charset="0"/>
              </a:rPr>
              <a:t>SLenh</a:t>
            </a:r>
            <a:endParaRPr lang="en-GB" sz="1800" dirty="0">
              <a:ea typeface="MS Mincho" panose="02020609040205080304" pitchFamily="49" charset="-128"/>
              <a:cs typeface="Times New Roman" panose="02020603050405020304" pitchFamily="18" charset="0"/>
            </a:endParaRPr>
          </a:p>
          <a:p>
            <a:pPr marL="0" indent="0">
              <a:spcBef>
                <a:spcPts val="200"/>
              </a:spcBef>
              <a:buNone/>
            </a:pP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p>
            <a:pPr marL="0" indent="0">
              <a:spcBef>
                <a:spcPts val="200"/>
              </a:spcBef>
              <a:buNone/>
            </a:pPr>
            <a:r>
              <a:rPr lang="en-GB" sz="1400" dirty="0">
                <a:effectLst/>
                <a:latin typeface="Arial" panose="020B0604020202020204" pitchFamily="34" charset="0"/>
                <a:ea typeface="MS Mincho" panose="02020609040205080304" pitchFamily="49" charset="-128"/>
                <a:cs typeface="Times New Roman" panose="02020603050405020304" pitchFamily="18" charset="0"/>
              </a:rPr>
              <a:t>&lt; and more .. some mandatory/essential CRs not explicitly identified: R2 Chair comment &gt;</a:t>
            </a:r>
          </a:p>
        </p:txBody>
      </p:sp>
    </p:spTree>
    <p:extLst>
      <p:ext uri="{BB962C8B-B14F-4D97-AF65-F5344CB8AC3E}">
        <p14:creationId xmlns:p14="http://schemas.microsoft.com/office/powerpoint/2010/main" val="22200195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Maintenance R17 and earlier</a:t>
            </a:r>
          </a:p>
        </p:txBody>
      </p:sp>
      <p:sp>
        <p:nvSpPr>
          <p:cNvPr id="6" name="TextBox 5"/>
          <p:cNvSpPr txBox="1"/>
          <p:nvPr/>
        </p:nvSpPr>
        <p:spPr>
          <a:xfrm>
            <a:off x="9074114" y="2243440"/>
            <a:ext cx="3046027" cy="738664"/>
          </a:xfrm>
          <a:prstGeom prst="rect">
            <a:avLst/>
          </a:prstGeom>
          <a:noFill/>
        </p:spPr>
        <p:txBody>
          <a:bodyPr wrap="none" rtlCol="0">
            <a:spAutoFit/>
          </a:bodyPr>
          <a:lstStyle/>
          <a:p>
            <a:r>
              <a:rPr lang="en-US" sz="1050" dirty="0"/>
              <a:t>- Agreed CRs Does not include Cat A CRs</a:t>
            </a:r>
          </a:p>
          <a:p>
            <a:r>
              <a:rPr lang="en-US" sz="1050" dirty="0"/>
              <a:t>- Drafts include offline AT-meeting drafts on the </a:t>
            </a:r>
          </a:p>
          <a:p>
            <a:r>
              <a:rPr lang="en-US" sz="1050" dirty="0"/>
              <a:t>   meeting server </a:t>
            </a:r>
          </a:p>
          <a:p>
            <a:r>
              <a:rPr lang="en-US" sz="1050" dirty="0"/>
              <a:t>- </a:t>
            </a:r>
            <a:r>
              <a:rPr lang="en-US" sz="1050" dirty="0" err="1"/>
              <a:t>Tdocs</a:t>
            </a:r>
            <a:r>
              <a:rPr lang="en-US" sz="1050" dirty="0"/>
              <a:t> include both input </a:t>
            </a:r>
            <a:r>
              <a:rPr lang="en-US" sz="1050" dirty="0" err="1"/>
              <a:t>tdocs</a:t>
            </a:r>
            <a:r>
              <a:rPr lang="en-US" sz="1050" dirty="0"/>
              <a:t> and revisions. </a:t>
            </a:r>
          </a:p>
        </p:txBody>
      </p:sp>
      <p:graphicFrame>
        <p:nvGraphicFramePr>
          <p:cNvPr id="8" name="Chart 7">
            <a:extLst>
              <a:ext uri="{FF2B5EF4-FFF2-40B4-BE49-F238E27FC236}">
                <a16:creationId xmlns:a16="http://schemas.microsoft.com/office/drawing/2014/main" id="{72B75622-505F-49D8-AAF0-B26BA41FA32F}"/>
              </a:ext>
            </a:extLst>
          </p:cNvPr>
          <p:cNvGraphicFramePr>
            <a:graphicFrameLocks/>
          </p:cNvGraphicFramePr>
          <p:nvPr>
            <p:extLst>
              <p:ext uri="{D42A27DB-BD31-4B8C-83A1-F6EECF244321}">
                <p14:modId xmlns:p14="http://schemas.microsoft.com/office/powerpoint/2010/main" val="4231220695"/>
              </p:ext>
            </p:extLst>
          </p:nvPr>
        </p:nvGraphicFramePr>
        <p:xfrm>
          <a:off x="838200" y="1791092"/>
          <a:ext cx="4572000" cy="21679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a:extLst>
              <a:ext uri="{FF2B5EF4-FFF2-40B4-BE49-F238E27FC236}">
                <a16:creationId xmlns:a16="http://schemas.microsoft.com/office/drawing/2014/main" id="{BC9E175E-39F3-4757-A0D8-9CC8B90C6B38}"/>
              </a:ext>
            </a:extLst>
          </p:cNvPr>
          <p:cNvGraphicFramePr>
            <a:graphicFrameLocks/>
          </p:cNvGraphicFramePr>
          <p:nvPr>
            <p:extLst>
              <p:ext uri="{D42A27DB-BD31-4B8C-83A1-F6EECF244321}">
                <p14:modId xmlns:p14="http://schemas.microsoft.com/office/powerpoint/2010/main" val="3628735866"/>
              </p:ext>
            </p:extLst>
          </p:nvPr>
        </p:nvGraphicFramePr>
        <p:xfrm>
          <a:off x="340703" y="3544478"/>
          <a:ext cx="8605334" cy="342664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a:extLst>
              <a:ext uri="{FF2B5EF4-FFF2-40B4-BE49-F238E27FC236}">
                <a16:creationId xmlns:a16="http://schemas.microsoft.com/office/drawing/2014/main" id="{3E038796-EDBE-4FE5-BAB0-0792183944D2}"/>
              </a:ext>
            </a:extLst>
          </p:cNvPr>
          <p:cNvGraphicFramePr>
            <a:graphicFrameLocks/>
          </p:cNvGraphicFramePr>
          <p:nvPr>
            <p:extLst>
              <p:ext uri="{D42A27DB-BD31-4B8C-83A1-F6EECF244321}">
                <p14:modId xmlns:p14="http://schemas.microsoft.com/office/powerpoint/2010/main" val="834220189"/>
              </p:ext>
            </p:extLst>
          </p:nvPr>
        </p:nvGraphicFramePr>
        <p:xfrm>
          <a:off x="5832446" y="1302544"/>
          <a:ext cx="2523614" cy="261122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20771423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602346"/>
            <a:ext cx="10515600" cy="903288"/>
          </a:xfrm>
        </p:spPr>
        <p:txBody>
          <a:bodyPr/>
          <a:lstStyle/>
          <a:p>
            <a:r>
              <a:rPr lang="en-GB" altLang="en-US" dirty="0"/>
              <a:t>Maintenance</a:t>
            </a:r>
          </a:p>
        </p:txBody>
      </p:sp>
      <p:sp>
        <p:nvSpPr>
          <p:cNvPr id="3" name="Content Placeholder 2"/>
          <p:cNvSpPr>
            <a:spLocks noGrp="1"/>
          </p:cNvSpPr>
          <p:nvPr>
            <p:ph idx="1"/>
          </p:nvPr>
        </p:nvSpPr>
        <p:spPr>
          <a:xfrm>
            <a:off x="838200" y="1926771"/>
            <a:ext cx="10515600" cy="4250192"/>
          </a:xfrm>
        </p:spPr>
        <p:txBody>
          <a:bodyPr/>
          <a:lstStyle/>
          <a:p>
            <a:pPr>
              <a:buFontTx/>
              <a:buChar char="-"/>
              <a:defRPr/>
            </a:pPr>
            <a:r>
              <a:rPr lang="en-GB" sz="2400" dirty="0"/>
              <a:t>R16 and earlier</a:t>
            </a:r>
          </a:p>
          <a:p>
            <a:pPr lvl="1">
              <a:buFontTx/>
              <a:buChar char="-"/>
              <a:defRPr/>
            </a:pPr>
            <a:r>
              <a:rPr lang="en-GB" sz="2000" dirty="0"/>
              <a:t>NR and Joint WIs</a:t>
            </a:r>
          </a:p>
          <a:p>
            <a:pPr lvl="2">
              <a:defRPr/>
            </a:pPr>
            <a:r>
              <a:rPr lang="en-GB" sz="1600" b="1" dirty="0"/>
              <a:t>33 </a:t>
            </a:r>
            <a:r>
              <a:rPr lang="en-GB" sz="1600" dirty="0"/>
              <a:t>CRs agreed (not </a:t>
            </a:r>
            <a:r>
              <a:rPr lang="en-GB" sz="1600" dirty="0" err="1"/>
              <a:t>incl</a:t>
            </a:r>
            <a:r>
              <a:rPr lang="en-GB" sz="1600" dirty="0"/>
              <a:t> Cat A CRs), [31 last Q – stable trend]</a:t>
            </a:r>
          </a:p>
          <a:p>
            <a:pPr lvl="2">
              <a:defRPr/>
            </a:pPr>
            <a:r>
              <a:rPr lang="en-GB" sz="1600" dirty="0"/>
              <a:t>No </a:t>
            </a:r>
            <a:r>
              <a:rPr lang="en-US" sz="1600" dirty="0"/>
              <a:t>Non Backwards Compatible (NBC) changes.</a:t>
            </a:r>
            <a:endParaRPr lang="en-GB" sz="1600" dirty="0"/>
          </a:p>
          <a:p>
            <a:pPr lvl="1">
              <a:buFontTx/>
              <a:buChar char="-"/>
              <a:defRPr/>
            </a:pPr>
            <a:r>
              <a:rPr lang="en-GB" sz="2000" dirty="0"/>
              <a:t>EUTRA WIs</a:t>
            </a:r>
          </a:p>
          <a:p>
            <a:pPr lvl="2">
              <a:defRPr/>
            </a:pPr>
            <a:r>
              <a:rPr lang="en-GB" sz="1600" b="1" dirty="0"/>
              <a:t>5</a:t>
            </a:r>
            <a:r>
              <a:rPr lang="en-GB" sz="1600" dirty="0"/>
              <a:t> CRs agreed (not </a:t>
            </a:r>
            <a:r>
              <a:rPr lang="en-GB" sz="1600" dirty="0" err="1"/>
              <a:t>incl</a:t>
            </a:r>
            <a:r>
              <a:rPr lang="en-GB" sz="1600" dirty="0"/>
              <a:t> Cat A CRs), [3 last Q – stable trend]</a:t>
            </a:r>
          </a:p>
          <a:p>
            <a:pPr lvl="2">
              <a:defRPr/>
            </a:pPr>
            <a:r>
              <a:rPr lang="en-US" sz="1600" dirty="0"/>
              <a:t>No Non Backwards Compatible (NBC) changes. </a:t>
            </a:r>
            <a:endParaRPr lang="en-GB" dirty="0"/>
          </a:p>
          <a:p>
            <a:pPr>
              <a:buFontTx/>
              <a:buChar char="-"/>
              <a:defRPr/>
            </a:pPr>
            <a:r>
              <a:rPr lang="en-GB" sz="2400" dirty="0"/>
              <a:t>R17 (most CRs aggregated per-WI)</a:t>
            </a:r>
          </a:p>
          <a:p>
            <a:pPr lvl="1">
              <a:buFontTx/>
              <a:buChar char="-"/>
              <a:defRPr/>
            </a:pPr>
            <a:r>
              <a:rPr lang="en-GB" sz="2000" dirty="0"/>
              <a:t>NR and Joint WIs</a:t>
            </a:r>
          </a:p>
          <a:p>
            <a:pPr lvl="2">
              <a:defRPr/>
            </a:pPr>
            <a:r>
              <a:rPr lang="en-GB" sz="1600" b="1" dirty="0"/>
              <a:t>93 </a:t>
            </a:r>
            <a:r>
              <a:rPr lang="en-GB" sz="1600" dirty="0"/>
              <a:t>CRs agreed (not </a:t>
            </a:r>
            <a:r>
              <a:rPr lang="en-GB" sz="1600" dirty="0" err="1"/>
              <a:t>incl</a:t>
            </a:r>
            <a:r>
              <a:rPr lang="en-GB" sz="1600" dirty="0"/>
              <a:t> Cat A CRs)</a:t>
            </a:r>
          </a:p>
          <a:p>
            <a:pPr lvl="2">
              <a:defRPr/>
            </a:pPr>
            <a:r>
              <a:rPr lang="en-GB" sz="1600" dirty="0"/>
              <a:t>CRs with compatibility comments, see appendix.</a:t>
            </a:r>
          </a:p>
          <a:p>
            <a:pPr lvl="1">
              <a:buFontTx/>
              <a:buChar char="-"/>
              <a:defRPr/>
            </a:pPr>
            <a:r>
              <a:rPr lang="en-GB" sz="2000" dirty="0"/>
              <a:t>EUTRA WIs</a:t>
            </a:r>
          </a:p>
          <a:p>
            <a:pPr lvl="2">
              <a:defRPr/>
            </a:pPr>
            <a:r>
              <a:rPr lang="en-GB" sz="1600" b="1" dirty="0"/>
              <a:t>6</a:t>
            </a:r>
            <a:r>
              <a:rPr lang="en-GB" sz="1600" dirty="0"/>
              <a:t> CRs agreed (not </a:t>
            </a:r>
            <a:r>
              <a:rPr lang="en-GB" sz="1600" dirty="0" err="1"/>
              <a:t>incl</a:t>
            </a:r>
            <a:r>
              <a:rPr lang="en-GB" sz="1600" dirty="0"/>
              <a:t> Cat A CRs)</a:t>
            </a:r>
          </a:p>
          <a:p>
            <a:pPr lvl="2">
              <a:defRPr/>
            </a:pPr>
            <a:r>
              <a:rPr lang="en-GB" sz="1600" dirty="0"/>
              <a:t>CRs with compatibility comments, see appendix.</a:t>
            </a:r>
          </a:p>
          <a:p>
            <a:pPr marL="0" indent="0">
              <a:buNone/>
              <a:defRPr/>
            </a:pPr>
            <a:endParaRPr lang="en-GB" dirty="0"/>
          </a:p>
          <a:p>
            <a:pPr marL="0" indent="0">
              <a:buNone/>
              <a:defRPr/>
            </a:pPr>
            <a:endParaRPr lang="en-GB" dirty="0">
              <a:solidFill>
                <a:srgbClr val="FF0000"/>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1D2A1-AF4F-4CE0-B817-2CBD995F6B5F}"/>
              </a:ext>
            </a:extLst>
          </p:cNvPr>
          <p:cNvSpPr>
            <a:spLocks noGrp="1"/>
          </p:cNvSpPr>
          <p:nvPr>
            <p:ph type="title"/>
          </p:nvPr>
        </p:nvSpPr>
        <p:spPr/>
        <p:txBody>
          <a:bodyPr/>
          <a:lstStyle/>
          <a:p>
            <a:r>
              <a:rPr lang="en-GB" dirty="0"/>
              <a:t>Rel-17 NR UE capabilities</a:t>
            </a:r>
          </a:p>
        </p:txBody>
      </p:sp>
      <p:graphicFrame>
        <p:nvGraphicFramePr>
          <p:cNvPr id="6" name="Content Placeholder 5">
            <a:extLst>
              <a:ext uri="{FF2B5EF4-FFF2-40B4-BE49-F238E27FC236}">
                <a16:creationId xmlns:a16="http://schemas.microsoft.com/office/drawing/2014/main" id="{823A377C-3D0C-406F-BF04-4346521F556A}"/>
              </a:ext>
            </a:extLst>
          </p:cNvPr>
          <p:cNvGraphicFramePr>
            <a:graphicFrameLocks noGrp="1"/>
          </p:cNvGraphicFramePr>
          <p:nvPr>
            <p:ph idx="1"/>
            <p:extLst>
              <p:ext uri="{D42A27DB-BD31-4B8C-83A1-F6EECF244321}">
                <p14:modId xmlns:p14="http://schemas.microsoft.com/office/powerpoint/2010/main" val="1700085242"/>
              </p:ext>
            </p:extLst>
          </p:nvPr>
        </p:nvGraphicFramePr>
        <p:xfrm>
          <a:off x="1215956" y="2522979"/>
          <a:ext cx="4105074" cy="3017520"/>
        </p:xfrm>
        <a:graphic>
          <a:graphicData uri="http://schemas.openxmlformats.org/drawingml/2006/table">
            <a:tbl>
              <a:tblPr firstRow="1" firstCol="1" bandRow="1">
                <a:tableStyleId>{5C22544A-7EE6-4342-B048-85BDC9FD1C3A}</a:tableStyleId>
              </a:tblPr>
              <a:tblGrid>
                <a:gridCol w="2052537">
                  <a:extLst>
                    <a:ext uri="{9D8B030D-6E8A-4147-A177-3AD203B41FA5}">
                      <a16:colId xmlns:a16="http://schemas.microsoft.com/office/drawing/2014/main" val="232537871"/>
                    </a:ext>
                  </a:extLst>
                </a:gridCol>
                <a:gridCol w="2052537">
                  <a:extLst>
                    <a:ext uri="{9D8B030D-6E8A-4147-A177-3AD203B41FA5}">
                      <a16:colId xmlns:a16="http://schemas.microsoft.com/office/drawing/2014/main" val="4288402062"/>
                    </a:ext>
                  </a:extLst>
                </a:gridCol>
              </a:tblGrid>
              <a:tr h="0">
                <a:tc>
                  <a:txBody>
                    <a:bodyPr/>
                    <a:lstStyle/>
                    <a:p>
                      <a:r>
                        <a:rPr lang="en-GB" sz="1100" dirty="0">
                          <a:effectLst/>
                        </a:rPr>
                        <a:t>WI</a:t>
                      </a:r>
                      <a:endParaRPr lang="en-GB" sz="1100" dirty="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After 119e: R1 feature list implemented</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111152714"/>
                  </a:ext>
                </a:extLst>
              </a:tr>
              <a:tr h="0">
                <a:tc>
                  <a:txBody>
                    <a:bodyPr/>
                    <a:lstStyle/>
                    <a:p>
                      <a:r>
                        <a:rPr lang="en-GB" sz="1100">
                          <a:effectLst/>
                        </a:rPr>
                        <a:t>MIMO</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89:89</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3800521338"/>
                  </a:ext>
                </a:extLst>
              </a:tr>
              <a:tr h="0">
                <a:tc>
                  <a:txBody>
                    <a:bodyPr/>
                    <a:lstStyle/>
                    <a:p>
                      <a:r>
                        <a:rPr lang="en-GB" sz="1100">
                          <a:effectLst/>
                        </a:rPr>
                        <a:t>71G</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34:34</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919047717"/>
                  </a:ext>
                </a:extLst>
              </a:tr>
              <a:tr h="0">
                <a:tc>
                  <a:txBody>
                    <a:bodyPr/>
                    <a:lstStyle/>
                    <a:p>
                      <a:r>
                        <a:rPr lang="en-GB" sz="1100">
                          <a:effectLst/>
                        </a:rPr>
                        <a:t>IIoT</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29:29</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757454118"/>
                  </a:ext>
                </a:extLst>
              </a:tr>
              <a:tr h="0">
                <a:tc>
                  <a:txBody>
                    <a:bodyPr/>
                    <a:lstStyle/>
                    <a:p>
                      <a:r>
                        <a:rPr lang="en-GB" sz="1100">
                          <a:effectLst/>
                        </a:rPr>
                        <a:t>NTN</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9:9</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447570230"/>
                  </a:ext>
                </a:extLst>
              </a:tr>
              <a:tr h="0">
                <a:tc>
                  <a:txBody>
                    <a:bodyPr/>
                    <a:lstStyle/>
                    <a:p>
                      <a:r>
                        <a:rPr lang="en-GB" sz="1100">
                          <a:effectLst/>
                        </a:rPr>
                        <a:t>Positioning</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13:13</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216927671"/>
                  </a:ext>
                </a:extLst>
              </a:tr>
              <a:tr h="0">
                <a:tc>
                  <a:txBody>
                    <a:bodyPr/>
                    <a:lstStyle/>
                    <a:p>
                      <a:r>
                        <a:rPr lang="en-GB" sz="1100">
                          <a:effectLst/>
                        </a:rPr>
                        <a:t>RedCap</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3:3</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41040878"/>
                  </a:ext>
                </a:extLst>
              </a:tr>
              <a:tr h="0">
                <a:tc>
                  <a:txBody>
                    <a:bodyPr/>
                    <a:lstStyle/>
                    <a:p>
                      <a:r>
                        <a:rPr lang="en-GB" sz="1100">
                          <a:effectLst/>
                        </a:rPr>
                        <a:t>UE power saving</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7:7</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559392232"/>
                  </a:ext>
                </a:extLst>
              </a:tr>
              <a:tr h="0">
                <a:tc>
                  <a:txBody>
                    <a:bodyPr/>
                    <a:lstStyle/>
                    <a:p>
                      <a:r>
                        <a:rPr lang="en-GB" sz="1100">
                          <a:effectLst/>
                        </a:rPr>
                        <a:t>Coverage enhancement</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7:15</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445122538"/>
                  </a:ext>
                </a:extLst>
              </a:tr>
              <a:tr h="0">
                <a:tc>
                  <a:txBody>
                    <a:bodyPr/>
                    <a:lstStyle/>
                    <a:p>
                      <a:r>
                        <a:rPr lang="en-GB" sz="1100">
                          <a:effectLst/>
                        </a:rPr>
                        <a:t>eIAB</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12:12</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39553908"/>
                  </a:ext>
                </a:extLst>
              </a:tr>
              <a:tr h="0">
                <a:tc>
                  <a:txBody>
                    <a:bodyPr/>
                    <a:lstStyle/>
                    <a:p>
                      <a:r>
                        <a:rPr lang="en-GB" sz="1100">
                          <a:effectLst/>
                        </a:rPr>
                        <a:t>Sidelink</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14:14</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3350417302"/>
                  </a:ext>
                </a:extLst>
              </a:tr>
              <a:tr h="0">
                <a:tc>
                  <a:txBody>
                    <a:bodyPr/>
                    <a:lstStyle/>
                    <a:p>
                      <a:r>
                        <a:rPr lang="en-GB" sz="1100">
                          <a:effectLst/>
                        </a:rPr>
                        <a:t>MBS</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23:41</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4050684880"/>
                  </a:ext>
                </a:extLst>
              </a:tr>
              <a:tr h="0">
                <a:tc>
                  <a:txBody>
                    <a:bodyPr/>
                    <a:lstStyle/>
                    <a:p>
                      <a:r>
                        <a:rPr lang="en-GB" sz="1100">
                          <a:effectLst/>
                        </a:rPr>
                        <a:t>DSS</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6:6</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869861778"/>
                  </a:ext>
                </a:extLst>
              </a:tr>
              <a:tr h="0">
                <a:tc>
                  <a:txBody>
                    <a:bodyPr/>
                    <a:lstStyle/>
                    <a:p>
                      <a:r>
                        <a:rPr lang="en-GB" sz="1100">
                          <a:effectLst/>
                        </a:rPr>
                        <a:t>DL1024QAM</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3:3</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025981243"/>
                  </a:ext>
                </a:extLst>
              </a:tr>
              <a:tr h="0">
                <a:tc>
                  <a:txBody>
                    <a:bodyPr/>
                    <a:lstStyle/>
                    <a:p>
                      <a:r>
                        <a:rPr lang="en-GB" sz="1100">
                          <a:effectLst/>
                        </a:rPr>
                        <a:t>LTE_NR_DCenh2</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2:2</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234998146"/>
                  </a:ext>
                </a:extLst>
              </a:tr>
              <a:tr h="0">
                <a:tc>
                  <a:txBody>
                    <a:bodyPr/>
                    <a:lstStyle/>
                    <a:p>
                      <a:r>
                        <a:rPr lang="en-GB" sz="1100">
                          <a:effectLst/>
                        </a:rPr>
                        <a:t>Others (TEI17)</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a:effectLst/>
                        </a:rPr>
                        <a:t>3:5</a:t>
                      </a:r>
                      <a:endParaRPr lang="en-GB" sz="110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1521956203"/>
                  </a:ext>
                </a:extLst>
              </a:tr>
              <a:tr h="0">
                <a:tc>
                  <a:txBody>
                    <a:bodyPr/>
                    <a:lstStyle/>
                    <a:p>
                      <a:r>
                        <a:rPr lang="en-GB" sz="1100">
                          <a:effectLst/>
                        </a:rPr>
                        <a:t> </a:t>
                      </a:r>
                      <a:endParaRPr lang="en-GB" sz="1100">
                        <a:effectLst/>
                        <a:latin typeface="Calibri" panose="020F0502020204030204" pitchFamily="34" charset="0"/>
                        <a:ea typeface="DengXian" panose="02010600030101010101" pitchFamily="2" charset="-122"/>
                      </a:endParaRPr>
                    </a:p>
                  </a:txBody>
                  <a:tcPr marL="0" marR="0" marT="0" marB="0"/>
                </a:tc>
                <a:tc>
                  <a:txBody>
                    <a:bodyPr/>
                    <a:lstStyle/>
                    <a:p>
                      <a:r>
                        <a:rPr lang="en-GB" sz="1100" dirty="0">
                          <a:effectLst/>
                        </a:rPr>
                        <a:t>254 out of 282 (90%)</a:t>
                      </a:r>
                      <a:endParaRPr lang="en-GB" sz="1100" dirty="0">
                        <a:effectLst/>
                        <a:latin typeface="Calibri" panose="020F0502020204030204" pitchFamily="34" charset="0"/>
                        <a:ea typeface="DengXian" panose="02010600030101010101" pitchFamily="2" charset="-122"/>
                      </a:endParaRPr>
                    </a:p>
                  </a:txBody>
                  <a:tcPr marL="0" marR="0" marT="0" marB="0"/>
                </a:tc>
                <a:extLst>
                  <a:ext uri="{0D108BD9-81ED-4DB2-BD59-A6C34878D82A}">
                    <a16:rowId xmlns:a16="http://schemas.microsoft.com/office/drawing/2014/main" val="2015009768"/>
                  </a:ext>
                </a:extLst>
              </a:tr>
            </a:tbl>
          </a:graphicData>
        </a:graphic>
      </p:graphicFrame>
      <p:sp>
        <p:nvSpPr>
          <p:cNvPr id="9" name="Rectangle 1">
            <a:extLst>
              <a:ext uri="{FF2B5EF4-FFF2-40B4-BE49-F238E27FC236}">
                <a16:creationId xmlns:a16="http://schemas.microsoft.com/office/drawing/2014/main" id="{88B88B98-C238-4772-8A41-2692AFCCE000}"/>
              </a:ext>
            </a:extLst>
          </p:cNvPr>
          <p:cNvSpPr>
            <a:spLocks noChangeArrowheads="1"/>
          </p:cNvSpPr>
          <p:nvPr/>
        </p:nvSpPr>
        <p:spPr bwMode="auto">
          <a:xfrm>
            <a:off x="-1332250" y="-24192"/>
            <a:ext cx="842966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0" name="TextBox 9">
            <a:extLst>
              <a:ext uri="{FF2B5EF4-FFF2-40B4-BE49-F238E27FC236}">
                <a16:creationId xmlns:a16="http://schemas.microsoft.com/office/drawing/2014/main" id="{CD97BC09-5F66-4B00-A0BB-51EEA198E7AF}"/>
              </a:ext>
            </a:extLst>
          </p:cNvPr>
          <p:cNvSpPr txBox="1"/>
          <p:nvPr/>
        </p:nvSpPr>
        <p:spPr>
          <a:xfrm>
            <a:off x="6453485" y="2434733"/>
            <a:ext cx="3170612" cy="461665"/>
          </a:xfrm>
          <a:prstGeom prst="rect">
            <a:avLst/>
          </a:prstGeom>
          <a:noFill/>
        </p:spPr>
        <p:txBody>
          <a:bodyPr wrap="none" rtlCol="0">
            <a:spAutoFit/>
          </a:bodyPr>
          <a:lstStyle/>
          <a:p>
            <a:r>
              <a:rPr lang="en-GB" sz="1200" dirty="0"/>
              <a:t>RAN4 features in progress, not completed: </a:t>
            </a:r>
          </a:p>
          <a:p>
            <a:r>
              <a:rPr lang="en-GB" sz="1200" dirty="0"/>
              <a:t>- FR2 CA BW classes </a:t>
            </a:r>
          </a:p>
        </p:txBody>
      </p:sp>
    </p:spTree>
    <p:extLst>
      <p:ext uri="{BB962C8B-B14F-4D97-AF65-F5344CB8AC3E}">
        <p14:creationId xmlns:p14="http://schemas.microsoft.com/office/powerpoint/2010/main" val="163082697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D78B-A933-4065-93C3-C56B0BD480F6}"/>
              </a:ext>
            </a:extLst>
          </p:cNvPr>
          <p:cNvSpPr>
            <a:spLocks noGrp="1"/>
          </p:cNvSpPr>
          <p:nvPr>
            <p:ph type="title"/>
          </p:nvPr>
        </p:nvSpPr>
        <p:spPr/>
        <p:txBody>
          <a:bodyPr/>
          <a:lstStyle/>
          <a:p>
            <a:r>
              <a:rPr lang="en-GB" dirty="0"/>
              <a:t>Rel-17 TS status</a:t>
            </a:r>
          </a:p>
        </p:txBody>
      </p:sp>
      <p:sp>
        <p:nvSpPr>
          <p:cNvPr id="3" name="Content Placeholder 2">
            <a:extLst>
              <a:ext uri="{FF2B5EF4-FFF2-40B4-BE49-F238E27FC236}">
                <a16:creationId xmlns:a16="http://schemas.microsoft.com/office/drawing/2014/main" id="{5D382532-BA59-4A5C-B71B-0499B256BBFB}"/>
              </a:ext>
            </a:extLst>
          </p:cNvPr>
          <p:cNvSpPr>
            <a:spLocks noGrp="1"/>
          </p:cNvSpPr>
          <p:nvPr>
            <p:ph idx="1"/>
          </p:nvPr>
        </p:nvSpPr>
        <p:spPr/>
        <p:txBody>
          <a:bodyPr/>
          <a:lstStyle/>
          <a:p>
            <a:r>
              <a:rPr lang="en-GB" sz="2000" dirty="0"/>
              <a:t>RAN2 Chair Remarks</a:t>
            </a:r>
            <a:endParaRPr lang="en-GB" sz="1800" dirty="0"/>
          </a:p>
          <a:p>
            <a:pPr lvl="1"/>
            <a:r>
              <a:rPr lang="en-GB" sz="1800" dirty="0"/>
              <a:t>Good progress in Q3, many WI have reasonable number/size of corrections. Many WIs (Notably the big ones) still with major corrections. Significant corrections expected also for Q4. </a:t>
            </a:r>
          </a:p>
          <a:p>
            <a:pPr lvl="1"/>
            <a:r>
              <a:rPr lang="en-GB" sz="1800" dirty="0"/>
              <a:t>There were a handful of NBC changes since June TS version, see Appendix. </a:t>
            </a:r>
          </a:p>
          <a:p>
            <a:pPr lvl="1"/>
            <a:r>
              <a:rPr lang="en-GB" sz="1800" dirty="0"/>
              <a:t>No currently remaining Open Issue for which ASN.1 NBC change is foreseen. </a:t>
            </a:r>
          </a:p>
          <a:p>
            <a:pPr lvl="1"/>
            <a:r>
              <a:rPr lang="en-GB" sz="1800" dirty="0"/>
              <a:t>UE capabilities / UE features (mainly from R1 and R4) still not 100% for all R17 WIs, see separate slide. </a:t>
            </a:r>
          </a:p>
          <a:p>
            <a:pPr lvl="1"/>
            <a:r>
              <a:rPr lang="en-GB" sz="1800" dirty="0"/>
              <a:t>In addition to NBC changes, MANY essential corrections were agreed. The CRs don’t always indicate clearly how essential it is. In many cases, the level of essentiality depends on whether vendor manage to interpret correctly also without the CR.</a:t>
            </a:r>
          </a:p>
          <a:p>
            <a:pPr lvl="1"/>
            <a:r>
              <a:rPr lang="en-GB" sz="1800" dirty="0"/>
              <a:t>Recommend that September TS version shall be regarded the Rel-17 baseline. </a:t>
            </a:r>
          </a:p>
          <a:p>
            <a:pPr lvl="1"/>
            <a:r>
              <a:rPr lang="en-GB" sz="1800" dirty="0"/>
              <a:t>Proposals </a:t>
            </a:r>
          </a:p>
          <a:p>
            <a:pPr lvl="2"/>
            <a:r>
              <a:rPr lang="en-GB" sz="1600" dirty="0"/>
              <a:t>For next quarter, raise the bar further for NBC changes - no NBC unless absolutely needed. </a:t>
            </a:r>
          </a:p>
          <a:p>
            <a:pPr lvl="2"/>
            <a:r>
              <a:rPr lang="en-GB" sz="1600" dirty="0"/>
              <a:t>Could consider whether to indicate June TS version as not-to-be-used</a:t>
            </a:r>
          </a:p>
        </p:txBody>
      </p:sp>
    </p:spTree>
    <p:extLst>
      <p:ext uri="{BB962C8B-B14F-4D97-AF65-F5344CB8AC3E}">
        <p14:creationId xmlns:p14="http://schemas.microsoft.com/office/powerpoint/2010/main" val="119870198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DD383-5C5D-449C-BD29-6515EF9A366A}"/>
              </a:ext>
            </a:extLst>
          </p:cNvPr>
          <p:cNvSpPr>
            <a:spLocks noGrp="1"/>
          </p:cNvSpPr>
          <p:nvPr>
            <p:ph type="title"/>
          </p:nvPr>
        </p:nvSpPr>
        <p:spPr/>
        <p:txBody>
          <a:bodyPr/>
          <a:lstStyle/>
          <a:p>
            <a:r>
              <a:rPr lang="en-GB" dirty="0"/>
              <a:t>Rel-18</a:t>
            </a:r>
          </a:p>
        </p:txBody>
      </p:sp>
      <p:sp>
        <p:nvSpPr>
          <p:cNvPr id="3" name="Content Placeholder 2">
            <a:extLst>
              <a:ext uri="{FF2B5EF4-FFF2-40B4-BE49-F238E27FC236}">
                <a16:creationId xmlns:a16="http://schemas.microsoft.com/office/drawing/2014/main" id="{D106EACC-827C-4D77-9F31-8B2FDD87A6B6}"/>
              </a:ext>
            </a:extLst>
          </p:cNvPr>
          <p:cNvSpPr>
            <a:spLocks noGrp="1"/>
          </p:cNvSpPr>
          <p:nvPr>
            <p:ph idx="1"/>
          </p:nvPr>
        </p:nvSpPr>
        <p:spPr/>
        <p:txBody>
          <a:bodyPr/>
          <a:lstStyle/>
          <a:p>
            <a:r>
              <a:rPr lang="en-GB" dirty="0"/>
              <a:t>Rel-18 just started in RAN2. </a:t>
            </a:r>
          </a:p>
        </p:txBody>
      </p:sp>
    </p:spTree>
    <p:extLst>
      <p:ext uri="{BB962C8B-B14F-4D97-AF65-F5344CB8AC3E}">
        <p14:creationId xmlns:p14="http://schemas.microsoft.com/office/powerpoint/2010/main" val="362951089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D78B-A933-4065-93C3-C56B0BD480F6}"/>
              </a:ext>
            </a:extLst>
          </p:cNvPr>
          <p:cNvSpPr>
            <a:spLocks noGrp="1"/>
          </p:cNvSpPr>
          <p:nvPr>
            <p:ph type="title"/>
          </p:nvPr>
        </p:nvSpPr>
        <p:spPr/>
        <p:txBody>
          <a:bodyPr/>
          <a:lstStyle/>
          <a:p>
            <a:r>
              <a:rPr lang="en-GB" dirty="0"/>
              <a:t>Specific Issues</a:t>
            </a:r>
          </a:p>
        </p:txBody>
      </p:sp>
      <p:sp>
        <p:nvSpPr>
          <p:cNvPr id="3" name="Content Placeholder 2">
            <a:extLst>
              <a:ext uri="{FF2B5EF4-FFF2-40B4-BE49-F238E27FC236}">
                <a16:creationId xmlns:a16="http://schemas.microsoft.com/office/drawing/2014/main" id="{5D382532-BA59-4A5C-B71B-0499B256BBFB}"/>
              </a:ext>
            </a:extLst>
          </p:cNvPr>
          <p:cNvSpPr>
            <a:spLocks noGrp="1"/>
          </p:cNvSpPr>
          <p:nvPr>
            <p:ph idx="1"/>
          </p:nvPr>
        </p:nvSpPr>
        <p:spPr>
          <a:xfrm>
            <a:off x="838200" y="2087879"/>
            <a:ext cx="10515600" cy="4089083"/>
          </a:xfrm>
        </p:spPr>
        <p:txBody>
          <a:bodyPr/>
          <a:lstStyle/>
          <a:p>
            <a:r>
              <a:rPr lang="en-GB" sz="2400" dirty="0"/>
              <a:t>R17 Action Point (from TSG RAN 96): RAN tasks RAN2 to complete the relevant signalling for Rel-17 UL switching, including adding missing </a:t>
            </a:r>
            <a:r>
              <a:rPr lang="en-GB" sz="2400" dirty="0" err="1"/>
              <a:t>signaling</a:t>
            </a:r>
            <a:r>
              <a:rPr lang="en-GB" sz="2400" dirty="0"/>
              <a:t> elements, if found necessary. All relevant existing RAN WG agreements shall not be reverted. </a:t>
            </a:r>
          </a:p>
          <a:p>
            <a:pPr lvl="1"/>
            <a:r>
              <a:rPr lang="en-GB" sz="2000" dirty="0"/>
              <a:t>Report: CRs provided for approval at current TSG RAN, and LS out sent (R2-2209111).</a:t>
            </a:r>
          </a:p>
          <a:p>
            <a:pPr marL="457200" lvl="1" indent="0">
              <a:buNone/>
            </a:pPr>
            <a:endParaRPr lang="en-GB" sz="2400" dirty="0"/>
          </a:p>
          <a:p>
            <a:r>
              <a:rPr lang="en-GB" sz="2400" dirty="0"/>
              <a:t>Positioning (R17 and R18): Request to establish LS relationship with RTCM, Radio Technical Commission for Maritime services, with the intention to refer to RTCM specifications, for high precision location services (GNSS RTK and Integrity).</a:t>
            </a:r>
          </a:p>
        </p:txBody>
      </p:sp>
    </p:spTree>
    <p:extLst>
      <p:ext uri="{BB962C8B-B14F-4D97-AF65-F5344CB8AC3E}">
        <p14:creationId xmlns:p14="http://schemas.microsoft.com/office/powerpoint/2010/main" val="409100547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RAN2 Load - statistics</a:t>
            </a:r>
          </a:p>
        </p:txBody>
      </p:sp>
      <p:graphicFrame>
        <p:nvGraphicFramePr>
          <p:cNvPr id="7" name="Chart 6">
            <a:extLst>
              <a:ext uri="{FF2B5EF4-FFF2-40B4-BE49-F238E27FC236}">
                <a16:creationId xmlns:a16="http://schemas.microsoft.com/office/drawing/2014/main" id="{00000000-0008-0000-0100-000010000000}"/>
              </a:ext>
            </a:extLst>
          </p:cNvPr>
          <p:cNvGraphicFramePr>
            <a:graphicFrameLocks/>
          </p:cNvGraphicFramePr>
          <p:nvPr>
            <p:extLst>
              <p:ext uri="{D42A27DB-BD31-4B8C-83A1-F6EECF244321}">
                <p14:modId xmlns:p14="http://schemas.microsoft.com/office/powerpoint/2010/main" val="118562576"/>
              </p:ext>
            </p:extLst>
          </p:nvPr>
        </p:nvGraphicFramePr>
        <p:xfrm>
          <a:off x="296642" y="1750715"/>
          <a:ext cx="4630578" cy="24536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00000000-0008-0000-0100-00000F000000}"/>
              </a:ext>
            </a:extLst>
          </p:cNvPr>
          <p:cNvGraphicFramePr>
            <a:graphicFrameLocks/>
          </p:cNvGraphicFramePr>
          <p:nvPr>
            <p:extLst>
              <p:ext uri="{D42A27DB-BD31-4B8C-83A1-F6EECF244321}">
                <p14:modId xmlns:p14="http://schemas.microsoft.com/office/powerpoint/2010/main" val="2535295743"/>
              </p:ext>
            </p:extLst>
          </p:nvPr>
        </p:nvGraphicFramePr>
        <p:xfrm>
          <a:off x="5957740" y="1961485"/>
          <a:ext cx="4374038" cy="20983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id="{00000000-0008-0000-0100-00000B000000}"/>
              </a:ext>
            </a:extLst>
          </p:cNvPr>
          <p:cNvGraphicFramePr>
            <a:graphicFrameLocks/>
          </p:cNvGraphicFramePr>
          <p:nvPr>
            <p:extLst>
              <p:ext uri="{D42A27DB-BD31-4B8C-83A1-F6EECF244321}">
                <p14:modId xmlns:p14="http://schemas.microsoft.com/office/powerpoint/2010/main" val="4038206438"/>
              </p:ext>
            </p:extLst>
          </p:nvPr>
        </p:nvGraphicFramePr>
        <p:xfrm>
          <a:off x="871744" y="4028877"/>
          <a:ext cx="3935926" cy="227504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a:extLst>
              <a:ext uri="{FF2B5EF4-FFF2-40B4-BE49-F238E27FC236}">
                <a16:creationId xmlns:a16="http://schemas.microsoft.com/office/drawing/2014/main" id="{44FEDF77-E25C-419B-88C9-9F7ECAEC6477}"/>
              </a:ext>
            </a:extLst>
          </p:cNvPr>
          <p:cNvGraphicFramePr>
            <a:graphicFrameLocks/>
          </p:cNvGraphicFramePr>
          <p:nvPr>
            <p:extLst>
              <p:ext uri="{D42A27DB-BD31-4B8C-83A1-F6EECF244321}">
                <p14:modId xmlns:p14="http://schemas.microsoft.com/office/powerpoint/2010/main" val="1995802212"/>
              </p:ext>
            </p:extLst>
          </p:nvPr>
        </p:nvGraphicFramePr>
        <p:xfrm>
          <a:off x="5841282" y="3999022"/>
          <a:ext cx="4630578" cy="249385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2398106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48655</TotalTime>
  <Words>1834</Words>
  <Application>Microsoft Office PowerPoint</Application>
  <PresentationFormat>Widescreen</PresentationFormat>
  <Paragraphs>235</Paragraphs>
  <Slides>20</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 </vt:lpstr>
      <vt:lpstr>Arial</vt:lpstr>
      <vt:lpstr>Calibri</vt:lpstr>
      <vt:lpstr>Calibri Light</vt:lpstr>
      <vt:lpstr>Times New Roman</vt:lpstr>
      <vt:lpstr>Office Theme</vt:lpstr>
      <vt:lpstr>Status Report  RAN WG2  to TSG-RAN #97</vt:lpstr>
      <vt:lpstr>RAN2 Meetings in the period</vt:lpstr>
      <vt:lpstr>Maintenance R17 and earlier</vt:lpstr>
      <vt:lpstr>Maintenance</vt:lpstr>
      <vt:lpstr>Rel-17 NR UE capabilities</vt:lpstr>
      <vt:lpstr>Rel-17 TS status</vt:lpstr>
      <vt:lpstr>Rel-18</vt:lpstr>
      <vt:lpstr>Specific Issues</vt:lpstr>
      <vt:lpstr>RAN2 Load - statistics</vt:lpstr>
      <vt:lpstr>RAN2 load - GTW overtime</vt:lpstr>
      <vt:lpstr>RAN2 load </vt:lpstr>
      <vt:lpstr>PowerPoint Presentation</vt:lpstr>
      <vt:lpstr>Appendix: TEI report  The TEI Report lists the TEI related CRs agreed by RAN2 in 2020 Q2 with comments if any. Cat A CRs not listed (see tdoc lists)</vt:lpstr>
      <vt:lpstr>TEI Report 1(3) Agreed CRs (except Cat A)</vt:lpstr>
      <vt:lpstr>TEI Report 2(3) Agreed CRs (except Cat A) </vt:lpstr>
      <vt:lpstr>TEI Report 3(3) Agreed CRs (except Cat A)</vt:lpstr>
      <vt:lpstr>Appendix: CRs with compatibility issues / comments</vt:lpstr>
      <vt:lpstr>CRs</vt:lpstr>
      <vt:lpstr>CRs</vt:lpstr>
      <vt:lpstr>CRs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Johan Johansson</dc:creator>
  <dc:description>© 3GPP 2018</dc:description>
  <cp:lastModifiedBy>Johan Johansson</cp:lastModifiedBy>
  <cp:revision>994</cp:revision>
  <dcterms:created xsi:type="dcterms:W3CDTF">2010-02-05T13:52:04Z</dcterms:created>
  <dcterms:modified xsi:type="dcterms:W3CDTF">2022-09-11T21:12:44Z</dcterms:modified>
  <cp:contentStatus>Template 2017</cp:contentStatus>
</cp:coreProperties>
</file>