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981" r:id="rId2"/>
    <p:sldId id="988" r:id="rId3"/>
    <p:sldId id="1011" r:id="rId4"/>
    <p:sldId id="989" r:id="rId5"/>
    <p:sldId id="1005" r:id="rId6"/>
    <p:sldId id="1012" r:id="rId7"/>
    <p:sldId id="1002" r:id="rId8"/>
    <p:sldId id="993" r:id="rId9"/>
    <p:sldId id="995" r:id="rId10"/>
    <p:sldId id="996" r:id="rId11"/>
    <p:sldId id="998" r:id="rId12"/>
    <p:sldId id="999" r:id="rId13"/>
    <p:sldId id="1001" r:id="rId14"/>
    <p:sldId id="1006" r:id="rId15"/>
    <p:sldId id="1007" r:id="rId16"/>
    <p:sldId id="1014" r:id="rId17"/>
    <p:sldId id="1003" r:id="rId18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SEC%20documents\2022%20documents\2-3GPP%20meetings\RAN1\RAN1%23110\RAN1%23110%20tdocs%20and%20delegates%20statistic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/>
              <a:t>Participants per meeting (registered)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b="1"/>
              <a:t>Participants per meeting (registered)</a:t>
            </a:r>
            <a:endParaRPr lang="ko-KR" b="1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A6-4505-B391-ABD05A488F28}"/>
              </c:ext>
            </c:extLst>
          </c:dPt>
          <c:cat>
            <c:strRef>
              <c:f>Sheet1!$A$1:$A$16</c:f>
              <c:strCache>
                <c:ptCount val="16"/>
                <c:pt idx="0">
                  <c:v>99</c:v>
                </c:pt>
                <c:pt idx="1">
                  <c:v>100-e</c:v>
                </c:pt>
                <c:pt idx="2">
                  <c:v>100b-e</c:v>
                </c:pt>
                <c:pt idx="3">
                  <c:v>101-e</c:v>
                </c:pt>
                <c:pt idx="4">
                  <c:v>102-e</c:v>
                </c:pt>
                <c:pt idx="5">
                  <c:v>103-e</c:v>
                </c:pt>
                <c:pt idx="6">
                  <c:v>104-e</c:v>
                </c:pt>
                <c:pt idx="7">
                  <c:v>104b-e</c:v>
                </c:pt>
                <c:pt idx="8">
                  <c:v>105-e</c:v>
                </c:pt>
                <c:pt idx="9">
                  <c:v>106-e</c:v>
                </c:pt>
                <c:pt idx="10">
                  <c:v>106b-e</c:v>
                </c:pt>
                <c:pt idx="11">
                  <c:v>107-e</c:v>
                </c:pt>
                <c:pt idx="12">
                  <c:v>107b-e</c:v>
                </c:pt>
                <c:pt idx="13">
                  <c:v>108-e</c:v>
                </c:pt>
                <c:pt idx="14">
                  <c:v>109-e</c:v>
                </c:pt>
                <c:pt idx="15">
                  <c:v>110</c:v>
                </c:pt>
              </c:strCache>
            </c:strRef>
          </c:cat>
          <c:val>
            <c:numRef>
              <c:f>Sheet1!$B$1:$B$16</c:f>
              <c:numCache>
                <c:formatCode>General</c:formatCode>
                <c:ptCount val="16"/>
                <c:pt idx="0">
                  <c:v>581</c:v>
                </c:pt>
                <c:pt idx="1">
                  <c:v>367</c:v>
                </c:pt>
                <c:pt idx="2">
                  <c:v>539</c:v>
                </c:pt>
                <c:pt idx="3">
                  <c:v>681</c:v>
                </c:pt>
                <c:pt idx="4">
                  <c:v>783</c:v>
                </c:pt>
                <c:pt idx="5">
                  <c:v>816</c:v>
                </c:pt>
                <c:pt idx="6">
                  <c:v>853</c:v>
                </c:pt>
                <c:pt idx="7">
                  <c:v>851</c:v>
                </c:pt>
                <c:pt idx="8">
                  <c:v>919</c:v>
                </c:pt>
                <c:pt idx="9">
                  <c:v>885</c:v>
                </c:pt>
                <c:pt idx="10">
                  <c:v>951</c:v>
                </c:pt>
                <c:pt idx="11">
                  <c:v>865</c:v>
                </c:pt>
                <c:pt idx="12">
                  <c:v>809</c:v>
                </c:pt>
                <c:pt idx="13">
                  <c:v>852</c:v>
                </c:pt>
                <c:pt idx="14">
                  <c:v>1110</c:v>
                </c:pt>
                <c:pt idx="15">
                  <c:v>1086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A6-4505-B391-ABD05A488F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7759680"/>
        <c:axId val="907763008"/>
      </c:barChart>
      <c:catAx>
        <c:axId val="90775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63008"/>
        <c:crosses val="autoZero"/>
        <c:auto val="1"/>
        <c:lblAlgn val="ctr"/>
        <c:lblOffset val="100"/>
        <c:noMultiLvlLbl val="0"/>
      </c:catAx>
      <c:valAx>
        <c:axId val="90776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5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b="1" dirty="0"/>
              <a:t>C</a:t>
            </a:r>
            <a:r>
              <a:rPr lang="en-US" altLang="ko-KR" b="1" dirty="0" smtClean="0"/>
              <a:t>ontributions </a:t>
            </a:r>
            <a:r>
              <a:rPr lang="en-US" altLang="ko-KR" b="1" dirty="0"/>
              <a:t>per meeting </a:t>
            </a:r>
            <a:endParaRPr lang="ko-KR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EC-47FD-9C25-D836113CE024}"/>
              </c:ext>
            </c:extLst>
          </c:dPt>
          <c:cat>
            <c:strRef>
              <c:f>Sheet2!$A$1:$A$16</c:f>
              <c:strCache>
                <c:ptCount val="16"/>
                <c:pt idx="0">
                  <c:v>99</c:v>
                </c:pt>
                <c:pt idx="1">
                  <c:v>100-e</c:v>
                </c:pt>
                <c:pt idx="2">
                  <c:v>100b-e</c:v>
                </c:pt>
                <c:pt idx="3">
                  <c:v>101-e</c:v>
                </c:pt>
                <c:pt idx="4">
                  <c:v>102-e</c:v>
                </c:pt>
                <c:pt idx="5">
                  <c:v>103-e</c:v>
                </c:pt>
                <c:pt idx="6">
                  <c:v>104-e</c:v>
                </c:pt>
                <c:pt idx="7">
                  <c:v>104b-e</c:v>
                </c:pt>
                <c:pt idx="8">
                  <c:v>105-e</c:v>
                </c:pt>
                <c:pt idx="9">
                  <c:v>106-e</c:v>
                </c:pt>
                <c:pt idx="10">
                  <c:v>106b-e</c:v>
                </c:pt>
                <c:pt idx="11">
                  <c:v>107-e</c:v>
                </c:pt>
                <c:pt idx="12">
                  <c:v>107b-e</c:v>
                </c:pt>
                <c:pt idx="13">
                  <c:v>108-e</c:v>
                </c:pt>
                <c:pt idx="14">
                  <c:v>109-e</c:v>
                </c:pt>
                <c:pt idx="15">
                  <c:v>110</c:v>
                </c:pt>
              </c:strCache>
            </c:strRef>
          </c:cat>
          <c:val>
            <c:numRef>
              <c:f>Sheet2!$B$1:$B$16</c:f>
              <c:numCache>
                <c:formatCode>General</c:formatCode>
                <c:ptCount val="16"/>
                <c:pt idx="0">
                  <c:v>1897</c:v>
                </c:pt>
                <c:pt idx="1">
                  <c:v>1340</c:v>
                </c:pt>
                <c:pt idx="2">
                  <c:v>1706</c:v>
                </c:pt>
                <c:pt idx="3">
                  <c:v>1949</c:v>
                </c:pt>
                <c:pt idx="4">
                  <c:v>2287</c:v>
                </c:pt>
                <c:pt idx="5">
                  <c:v>2353</c:v>
                </c:pt>
                <c:pt idx="6">
                  <c:v>2273</c:v>
                </c:pt>
                <c:pt idx="7">
                  <c:v>1869</c:v>
                </c:pt>
                <c:pt idx="8">
                  <c:v>2231</c:v>
                </c:pt>
                <c:pt idx="9">
                  <c:v>2289</c:v>
                </c:pt>
                <c:pt idx="10">
                  <c:v>2013</c:v>
                </c:pt>
                <c:pt idx="11">
                  <c:v>2241</c:v>
                </c:pt>
                <c:pt idx="12">
                  <c:v>835</c:v>
                </c:pt>
                <c:pt idx="13">
                  <c:v>2159</c:v>
                </c:pt>
                <c:pt idx="14">
                  <c:v>2685</c:v>
                </c:pt>
                <c:pt idx="15">
                  <c:v>2609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EC-47FD-9C25-D836113CE0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7759680"/>
        <c:axId val="907763008"/>
      </c:barChart>
      <c:catAx>
        <c:axId val="90775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63008"/>
        <c:crosses val="autoZero"/>
        <c:auto val="1"/>
        <c:lblAlgn val="ctr"/>
        <c:lblOffset val="100"/>
        <c:noMultiLvlLbl val="0"/>
      </c:catAx>
      <c:valAx>
        <c:axId val="90776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5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RP-221886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smtClean="0"/>
              <a:t>Rel-8 </a:t>
            </a:r>
            <a:r>
              <a:rPr lang="en-US" altLang="en-US" sz="1800" dirty="0"/>
              <a:t>to Rel-16 LTE </a:t>
            </a:r>
            <a:r>
              <a:rPr lang="en-US" altLang="en-US" sz="1800" dirty="0" smtClean="0"/>
              <a:t>RAN1 specs are very stable</a:t>
            </a:r>
          </a:p>
          <a:p>
            <a:pPr lvl="1"/>
            <a:r>
              <a:rPr lang="en-US" altLang="en-US" sz="1600" dirty="0" smtClean="0"/>
              <a:t>Only 1 Cat-F CR endorsed for Rel-15</a:t>
            </a:r>
          </a:p>
          <a:p>
            <a:pPr lvl="1"/>
            <a:endParaRPr lang="en-US" altLang="en-US" sz="1600" dirty="0"/>
          </a:p>
          <a:p>
            <a:r>
              <a:rPr lang="en-US" altLang="en-US" sz="1800" dirty="0" smtClean="0"/>
              <a:t>Rel-17 </a:t>
            </a:r>
            <a:r>
              <a:rPr lang="en-US" altLang="en-US" sz="1800" dirty="0"/>
              <a:t>LTE </a:t>
            </a:r>
            <a:r>
              <a:rPr lang="en-US" altLang="en-US" sz="1800" dirty="0" smtClean="0"/>
              <a:t>RAN1 specs are stabilizing well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RAN1 transitioned </a:t>
            </a:r>
            <a:r>
              <a:rPr lang="en-US" altLang="en-US" sz="1600" dirty="0">
                <a:ea typeface="ＭＳ Ｐゴシック" panose="020B0600070205080204" pitchFamily="34" charset="-128"/>
              </a:rPr>
              <a:t>from editors’ CRs per WI to individual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CRs starting from RAN1#110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 smtClean="0"/>
              <a:t>LTE </a:t>
            </a:r>
            <a:r>
              <a:rPr lang="en-US" altLang="en-US" sz="1600" dirty="0"/>
              <a:t>UE feature list </a:t>
            </a:r>
            <a:r>
              <a:rPr lang="en-US" altLang="en-US" sz="1600" dirty="0" smtClean="0"/>
              <a:t>was updated in RAN1#110 and sent to RAN2 and RAN3 on August 25 (as requested by RAN)</a:t>
            </a:r>
          </a:p>
          <a:p>
            <a:pPr lvl="1"/>
            <a:r>
              <a:rPr lang="en-US" altLang="en-US" sz="1600" dirty="0" smtClean="0"/>
              <a:t>5 Cat-F CRs were endorsed</a:t>
            </a:r>
          </a:p>
          <a:p>
            <a:pPr lvl="1"/>
            <a:endParaRPr lang="en-US" altLang="en-US" sz="1600" dirty="0" smtClean="0"/>
          </a:p>
          <a:p>
            <a:r>
              <a:rPr lang="en-US" altLang="en-US" sz="1800" dirty="0" smtClean="0"/>
              <a:t>Rel-18 </a:t>
            </a:r>
            <a:r>
              <a:rPr lang="en-US" altLang="en-US" sz="1800" dirty="0"/>
              <a:t>LTE (</a:t>
            </a:r>
            <a:r>
              <a:rPr lang="en-US" altLang="en-US" sz="1800" dirty="0" err="1"/>
              <a:t>IoT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NTN)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Adequate progress in all topics (disabling </a:t>
            </a:r>
            <a:r>
              <a:rPr lang="en-US" altLang="en-US" sz="1600" dirty="0">
                <a:ea typeface="ＭＳ Ｐゴシック" panose="020B0600070205080204" pitchFamily="34" charset="-128"/>
              </a:rPr>
              <a:t>of HARQ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feedback, improved </a:t>
            </a:r>
            <a:r>
              <a:rPr lang="en-US" altLang="en-US" sz="1600" dirty="0">
                <a:ea typeface="ＭＳ Ｐゴシック" panose="020B0600070205080204" pitchFamily="34" charset="-128"/>
              </a:rPr>
              <a:t>GNSS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operations)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600" dirty="0"/>
          </a:p>
          <a:p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WI/SIs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090885"/>
              </p:ext>
            </p:extLst>
          </p:nvPr>
        </p:nvGraphicFramePr>
        <p:xfrm>
          <a:off x="564814" y="1474558"/>
          <a:ext cx="11076143" cy="4020992"/>
        </p:xfrm>
        <a:graphic>
          <a:graphicData uri="http://schemas.openxmlformats.org/drawingml/2006/table">
            <a:tbl>
              <a:tblPr/>
              <a:tblGrid>
                <a:gridCol w="58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MIMO evolution for downlink and uplink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RP-222232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RP-222486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evolution of NR duplex operation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RP-222109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evolution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RP-221937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expanded and improved NR positioning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RP-222258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further NR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RedCap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(reduced capability) UE complexity reduction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RAN#97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RAN#97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RP-222205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network energy savings for NR </a:t>
                      </a:r>
                      <a:r>
                        <a:rPr lang="en-US" sz="1200" b="0" i="0" u="none" strike="noStrike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Note1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RP-22XXXX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NR network-controlled repeaters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RAN#97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RAN#97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RP-222138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Enhancement of NR Dynamic Spectrum Sharing (DSS) </a:t>
                      </a:r>
                      <a:r>
                        <a:rPr lang="en-US" sz="1200" b="0" i="0" u="none" strike="noStrike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Note2</a:t>
                      </a:r>
                      <a:endParaRPr lang="en-US" sz="12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RP-222322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Multi-carrier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RP-222252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XR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RP-222218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664443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NTN (Non-Terrestrial Networks)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RP-222019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646669"/>
              </p:ext>
            </p:extLst>
          </p:nvPr>
        </p:nvGraphicFramePr>
        <p:xfrm>
          <a:off x="8893506" y="5765032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564814" y="5713276"/>
            <a:ext cx="697467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t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100" dirty="0" smtClean="0">
                <a:latin typeface="Arial" panose="020B0604020202020204" pitchFamily="34" charset="0"/>
                <a:ea typeface="맑은 고딕" panose="020B0503020000020004" pitchFamily="34" charset="-127"/>
              </a:rPr>
              <a:t>Note 1: For NW Energy Savings, the </a:t>
            </a:r>
            <a:r>
              <a:rPr lang="en-US" sz="1100" dirty="0" err="1" smtClean="0">
                <a:latin typeface="Arial" panose="020B0604020202020204" pitchFamily="34" charset="0"/>
                <a:ea typeface="맑은 고딕" panose="020B0503020000020004" pitchFamily="34" charset="-127"/>
              </a:rPr>
              <a:t>tdoc</a:t>
            </a:r>
            <a:r>
              <a:rPr lang="en-US" sz="1100" dirty="0" smtClean="0">
                <a:latin typeface="Arial" panose="020B0604020202020204" pitchFamily="34" charset="0"/>
                <a:ea typeface="맑은 고딕" panose="020B0503020000020004" pitchFamily="34" charset="-127"/>
              </a:rPr>
              <a:t># for SR was not available at the submission time of the RAN1 SR</a:t>
            </a:r>
          </a:p>
          <a:p>
            <a:pPr lvl="0" eaLnBrk="1" fontAlgn="t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100" dirty="0" smtClean="0">
                <a:latin typeface="Arial" panose="020B0604020202020204" pitchFamily="34" charset="0"/>
                <a:ea typeface="맑은 고딕" panose="020B0503020000020004" pitchFamily="34" charset="-127"/>
              </a:rPr>
              <a:t>Note 2: For DSS, all RAN1 aspects other than the CRs are completed. Additional TUs are not necessary. RAN1 CRs for DSS will be finalized at the end of Rel-18 together with other Rel-18 </a:t>
            </a:r>
            <a:r>
              <a:rPr lang="en-US" sz="1100" dirty="0" err="1" smtClean="0">
                <a:latin typeface="Arial" panose="020B0604020202020204" pitchFamily="34" charset="0"/>
                <a:ea typeface="맑은 고딕" panose="020B0503020000020004" pitchFamily="34" charset="-127"/>
              </a:rPr>
              <a:t>WIs.</a:t>
            </a:r>
            <a:endParaRPr lang="en-US" sz="1100" dirty="0">
              <a:latin typeface="Arial" panose="020B060402020202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Rel-15 and Rel-16 NR </a:t>
            </a:r>
            <a:r>
              <a:rPr lang="en-US" dirty="0" smtClean="0"/>
              <a:t>RAN1 specs </a:t>
            </a:r>
            <a:r>
              <a:rPr lang="en-US" dirty="0"/>
              <a:t>for </a:t>
            </a:r>
            <a:r>
              <a:rPr lang="en-US" dirty="0" smtClean="0"/>
              <a:t>are stable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Rel-15 is very stable – no Cat-F CRs for Rel-15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Rel-16 is stable – 12 Cat-F CRs for Rel-16 (18 in Q1 </a:t>
            </a:r>
            <a:r>
              <a:rPr lang="en-US" dirty="0" smtClean="0">
                <a:sym typeface="Wingdings" panose="05000000000000000000" pitchFamily="2" charset="2"/>
              </a:rPr>
              <a:t> 16 in Q2  12 in Q3)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Rel-17 </a:t>
            </a:r>
            <a:r>
              <a:rPr lang="en-US" altLang="en-US" dirty="0"/>
              <a:t>NR </a:t>
            </a:r>
            <a:r>
              <a:rPr lang="en-US" altLang="en-US" dirty="0" smtClean="0"/>
              <a:t>RAN1 specs are stabilizing well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>
                <a:ea typeface="ＭＳ Ｐゴシック" panose="020B0600070205080204" pitchFamily="34" charset="-128"/>
              </a:rPr>
              <a:t>RAN1 transitioned from editors’ CRs per WI to individual CRs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for all WIs except for </a:t>
            </a:r>
            <a:r>
              <a:rPr lang="en-US" altLang="en-US" dirty="0" err="1" smtClean="0">
                <a:ea typeface="ＭＳ Ｐゴシック" panose="020B0600070205080204" pitchFamily="34" charset="-128"/>
              </a:rPr>
              <a:t>sidelink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 enhancement and MBS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Starting from RAN1#110bis-e, RAN1 will fully transition to individual CRs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In total, 75 Cat-F CRs were endorsed for Rel-17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Rel-17 NR UE features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>
                <a:ea typeface="ＭＳ Ｐゴシック" panose="020B0600070205080204" pitchFamily="34" charset="-128"/>
              </a:rPr>
              <a:t>Rel-17 </a:t>
            </a:r>
            <a:r>
              <a:rPr lang="en-US" altLang="en-US" dirty="0" smtClean="0"/>
              <a:t>NR </a:t>
            </a:r>
            <a:r>
              <a:rPr lang="en-US" altLang="en-US" dirty="0"/>
              <a:t>UE feature list was updated in RAN1#110 and sent to </a:t>
            </a:r>
            <a:r>
              <a:rPr lang="en-US" altLang="en-US" dirty="0" smtClean="0"/>
              <a:t>RAN2/RAN3 </a:t>
            </a:r>
            <a:r>
              <a:rPr lang="en-US" altLang="en-US" dirty="0"/>
              <a:t>on August 25 (as requested by RAN)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dirty="0"/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dirty="0" smtClean="0"/>
              <a:t>	</a:t>
            </a: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Maintenance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/>
              <a:t>NR MIMO evolution for downlink and uplink</a:t>
            </a:r>
          </a:p>
          <a:p>
            <a:pPr lvl="1"/>
            <a:r>
              <a:rPr lang="en-US" sz="1400" dirty="0" smtClean="0"/>
              <a:t>Adequate progress – agreements on all topics (</a:t>
            </a:r>
            <a:r>
              <a:rPr lang="en-US" sz="1400" dirty="0" err="1" smtClean="0"/>
              <a:t>mTRP</a:t>
            </a:r>
            <a:r>
              <a:rPr lang="en-US" sz="1400" dirty="0" smtClean="0"/>
              <a:t> enhancement, CSI enhancement, RS enhancement, enhanced UL)</a:t>
            </a:r>
          </a:p>
          <a:p>
            <a:pPr lvl="1"/>
            <a:endParaRPr lang="en-US" sz="1400" dirty="0"/>
          </a:p>
          <a:p>
            <a:pPr eaLnBrk="1" fontAlgn="t" hangingPunct="1"/>
            <a:r>
              <a:rPr lang="en-US" sz="1600" dirty="0"/>
              <a:t>Study on Artificial Intelligence (AI)/Machine Learning (ML) for NR air interface</a:t>
            </a:r>
          </a:p>
          <a:p>
            <a:pPr lvl="1" eaLnBrk="1" fontAlgn="t" hangingPunct="1"/>
            <a:r>
              <a:rPr lang="en-US" sz="1400" dirty="0"/>
              <a:t>Adequate progress – agreements on all </a:t>
            </a:r>
            <a:r>
              <a:rPr lang="en-US" sz="1400" dirty="0" smtClean="0"/>
              <a:t>topics (AI/ML framework, AI/ML for CSI, AI/ML for BM, AI/ML for positioning)</a:t>
            </a:r>
            <a:endParaRPr lang="en-US" sz="1400" dirty="0"/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evolution of NR duplex operation</a:t>
            </a:r>
          </a:p>
          <a:p>
            <a:pPr lvl="1" eaLnBrk="1" fontAlgn="t" hangingPunct="1"/>
            <a:r>
              <a:rPr lang="en-US" sz="1400" dirty="0"/>
              <a:t>Adequate progress – agreements on all </a:t>
            </a:r>
            <a:r>
              <a:rPr lang="en-US" sz="1400" dirty="0" smtClean="0"/>
              <a:t>topics (evaluation, non-overlapping full duplex, dynamic TDD)</a:t>
            </a:r>
            <a:endParaRPr lang="en-US" sz="1400" dirty="0"/>
          </a:p>
          <a:p>
            <a:pPr lvl="1"/>
            <a:endParaRPr lang="en-US" sz="1400" dirty="0" smtClean="0"/>
          </a:p>
          <a:p>
            <a:pPr eaLnBrk="1" fontAlgn="t" hangingPunct="1"/>
            <a:r>
              <a:rPr lang="en-US" sz="1600" dirty="0"/>
              <a:t>NR </a:t>
            </a:r>
            <a:r>
              <a:rPr lang="en-US" sz="1600" dirty="0" err="1"/>
              <a:t>sidelink</a:t>
            </a:r>
            <a:r>
              <a:rPr lang="en-US" sz="1600" dirty="0"/>
              <a:t> evolution</a:t>
            </a:r>
          </a:p>
          <a:p>
            <a:pPr lvl="1" eaLnBrk="1" fontAlgn="t" hangingPunct="1"/>
            <a:r>
              <a:rPr lang="en-US" sz="1400" dirty="0" smtClean="0"/>
              <a:t>Adequate progress – agreements on all topics (SL on unlicensed, co-channel coexistence for LTE and NR SL)</a:t>
            </a:r>
          </a:p>
          <a:p>
            <a:pPr lvl="1" eaLnBrk="1" fontAlgn="t" hangingPunct="1"/>
            <a:r>
              <a:rPr lang="en-US" sz="1400" dirty="0" smtClean="0"/>
              <a:t>RAN1 work on FR2 SL and SL CA was put on hold pending decision in RAN#97-e</a:t>
            </a:r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/>
              <a:t>Study on expanded and improved NR positioning</a:t>
            </a:r>
          </a:p>
          <a:p>
            <a:pPr lvl="1" eaLnBrk="1" fontAlgn="t" hangingPunct="1"/>
            <a:r>
              <a:rPr lang="en-US" sz="1400" dirty="0"/>
              <a:t>Adequate</a:t>
            </a:r>
            <a:r>
              <a:rPr lang="en-US" sz="1400" dirty="0" smtClean="0"/>
              <a:t> </a:t>
            </a:r>
            <a:r>
              <a:rPr lang="en-US" sz="1400" dirty="0"/>
              <a:t>progress – agreements on all </a:t>
            </a:r>
            <a:r>
              <a:rPr lang="en-US" sz="1400" dirty="0" smtClean="0"/>
              <a:t>topics (SL positioning, </a:t>
            </a:r>
            <a:r>
              <a:rPr lang="en-US" sz="1400" dirty="0"/>
              <a:t>improved </a:t>
            </a:r>
            <a:r>
              <a:rPr lang="en-US" sz="1400" dirty="0" smtClean="0"/>
              <a:t>accuracy/integrity/power efficiency, </a:t>
            </a:r>
            <a:r>
              <a:rPr lang="en-US" sz="1400" dirty="0" err="1" smtClean="0"/>
              <a:t>RedCap</a:t>
            </a:r>
            <a:r>
              <a:rPr lang="en-US" sz="1400" dirty="0" smtClean="0"/>
              <a:t> positioning)</a:t>
            </a:r>
          </a:p>
          <a:p>
            <a:pPr lvl="1"/>
            <a:endParaRPr lang="en-US" sz="1400" dirty="0" smtClean="0"/>
          </a:p>
          <a:p>
            <a:r>
              <a:rPr lang="en-US" sz="1600" dirty="0"/>
              <a:t>Study on further NR </a:t>
            </a:r>
            <a:r>
              <a:rPr lang="en-US" sz="1600" dirty="0" err="1"/>
              <a:t>RedCap</a:t>
            </a:r>
            <a:r>
              <a:rPr lang="en-US" sz="1600" dirty="0"/>
              <a:t> (reduced capability) UE complexity reduction</a:t>
            </a:r>
          </a:p>
          <a:p>
            <a:pPr lvl="1" eaLnBrk="1" fontAlgn="t" hangingPunct="1"/>
            <a:r>
              <a:rPr lang="en-US" sz="1400" dirty="0" smtClean="0"/>
              <a:t>Study item is completed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 Details (1/2)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network energy savings for NR</a:t>
            </a:r>
          </a:p>
          <a:p>
            <a:pPr lvl="1" eaLnBrk="1" fontAlgn="t" hangingPunct="1"/>
            <a:r>
              <a:rPr lang="en-US" sz="1400" dirty="0"/>
              <a:t>Adequate </a:t>
            </a:r>
            <a:r>
              <a:rPr lang="en-US" sz="1400" dirty="0" smtClean="0"/>
              <a:t>progress – focused mainly on evaluation methodology</a:t>
            </a:r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/>
              <a:t>Study on NR network-controlled repeaters</a:t>
            </a:r>
          </a:p>
          <a:p>
            <a:pPr lvl="1" eaLnBrk="1" fontAlgn="t" hangingPunct="1"/>
            <a:r>
              <a:rPr lang="en-US" sz="1400" dirty="0" smtClean="0"/>
              <a:t>Study item completed</a:t>
            </a:r>
            <a:endParaRPr lang="en-US" sz="1400" b="1" dirty="0" smtClean="0">
              <a:solidFill>
                <a:srgbClr val="FF0000"/>
              </a:solidFill>
            </a:endParaRPr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/>
              <a:t>Enhancement of NR Dynamic Spectrum Sharing (DSS)</a:t>
            </a:r>
          </a:p>
          <a:p>
            <a:pPr lvl="1" eaLnBrk="1" fontAlgn="t" hangingPunct="1"/>
            <a:r>
              <a:rPr lang="en-US" sz="1400" dirty="0" smtClean="0">
                <a:ea typeface="맑은 고딕" panose="020B0503020000020004" pitchFamily="34" charset="-127"/>
              </a:rPr>
              <a:t>All </a:t>
            </a:r>
            <a:r>
              <a:rPr lang="en-US" sz="1400" dirty="0">
                <a:ea typeface="맑은 고딕" panose="020B0503020000020004" pitchFamily="34" charset="-127"/>
              </a:rPr>
              <a:t>RAN1 </a:t>
            </a:r>
            <a:r>
              <a:rPr lang="en-US" sz="1400" dirty="0" smtClean="0">
                <a:ea typeface="맑은 고딕" panose="020B0503020000020004" pitchFamily="34" charset="-127"/>
              </a:rPr>
              <a:t>aspects </a:t>
            </a:r>
            <a:r>
              <a:rPr lang="en-US" sz="1400" dirty="0">
                <a:ea typeface="맑은 고딕" panose="020B0503020000020004" pitchFamily="34" charset="-127"/>
              </a:rPr>
              <a:t>other than the CRs are completed. Additional TUs are not necessary. RAN1 CRs for DSS will be finalized at the end of Rel-18 together with other Rel-18 </a:t>
            </a:r>
            <a:r>
              <a:rPr lang="en-US" sz="1400" dirty="0" err="1">
                <a:ea typeface="맑은 고딕" panose="020B0503020000020004" pitchFamily="34" charset="-127"/>
              </a:rPr>
              <a:t>WIs.</a:t>
            </a:r>
            <a:endParaRPr lang="en-US" sz="1400" dirty="0">
              <a:ea typeface="맑은 고딕" panose="020B0503020000020004" pitchFamily="34" charset="-127"/>
            </a:endParaRPr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 smtClean="0"/>
              <a:t>Multi-carrier </a:t>
            </a:r>
            <a:r>
              <a:rPr lang="en-US" sz="1600" dirty="0"/>
              <a:t>enhancements for </a:t>
            </a:r>
            <a:r>
              <a:rPr lang="en-US" sz="1600" dirty="0" smtClean="0"/>
              <a:t>NR</a:t>
            </a:r>
          </a:p>
          <a:p>
            <a:pPr lvl="1" eaLnBrk="1" fontAlgn="t" hangingPunct="1"/>
            <a:r>
              <a:rPr lang="en-US" sz="1400" dirty="0" smtClean="0"/>
              <a:t>Adequate progress in RAN1#110 across all topics for single meeting cycle. However, completing the work item in Q4 (as targeted) seems a bit challenging – especially considering the TU assignment for Q4 will be reduced from 1 TU to 0.5 TU</a:t>
            </a:r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XR enhancements for NR</a:t>
            </a:r>
          </a:p>
          <a:p>
            <a:pPr lvl="1" eaLnBrk="1" fontAlgn="t" hangingPunct="1"/>
            <a:r>
              <a:rPr lang="en-US" sz="1400" dirty="0"/>
              <a:t>Adequate progress – agreements </a:t>
            </a:r>
            <a:r>
              <a:rPr lang="en-US" sz="1400" dirty="0" smtClean="0"/>
              <a:t>on all topics (power saving, capacity enhancement)</a:t>
            </a:r>
            <a:endParaRPr lang="en-US" sz="1400" dirty="0"/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 smtClean="0"/>
              <a:t>NR NTN enhancements</a:t>
            </a:r>
          </a:p>
          <a:p>
            <a:pPr lvl="1" eaLnBrk="1" fontAlgn="t" hangingPunct="1"/>
            <a:r>
              <a:rPr lang="en-US" sz="1400" dirty="0"/>
              <a:t>Adequate progress – agreements on all topics </a:t>
            </a:r>
            <a:r>
              <a:rPr lang="en-US" sz="1400" dirty="0" smtClean="0"/>
              <a:t>(coverage enhancement, NW verified UE location)</a:t>
            </a:r>
            <a:endParaRPr lang="en-US" sz="1400" dirty="0"/>
          </a:p>
          <a:p>
            <a:pPr eaLnBrk="1" fontAlgn="t" hangingPunct="1"/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</a:t>
            </a:r>
            <a:r>
              <a:rPr lang="en-US" altLang="en-US" dirty="0"/>
              <a:t>Rel-18 Details </a:t>
            </a:r>
            <a:r>
              <a:rPr lang="en-US" altLang="en-US" dirty="0" smtClean="0"/>
              <a:t>(2/2)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95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is the outcome of discussions in RAN1#110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BWP operation without bandwidth </a:t>
            </a:r>
            <a:r>
              <a:rPr lang="en-GB" dirty="0" smtClean="0"/>
              <a:t>restriction </a:t>
            </a:r>
            <a:r>
              <a:rPr lang="en-GB" sz="2000" dirty="0" smtClean="0"/>
              <a:t>(</a:t>
            </a:r>
            <a:r>
              <a:rPr lang="en-US" sz="2000" dirty="0" smtClean="0"/>
              <a:t>RP-221870)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628117"/>
              </p:ext>
            </p:extLst>
          </p:nvPr>
        </p:nvGraphicFramePr>
        <p:xfrm>
          <a:off x="935533" y="1754992"/>
          <a:ext cx="10332325" cy="1980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32325">
                  <a:extLst>
                    <a:ext uri="{9D8B030D-6E8A-4147-A177-3AD203B41FA5}">
                      <a16:colId xmlns:a16="http://schemas.microsoft.com/office/drawing/2014/main" val="2358987713"/>
                    </a:ext>
                  </a:extLst>
                </a:gridCol>
              </a:tblGrid>
              <a:tr h="198024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i="1" dirty="0" smtClean="0">
                          <a:solidFill>
                            <a:schemeClr val="tx1"/>
                          </a:solidFill>
                        </a:rPr>
                        <a:t>RAN1 observation: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1" dirty="0" smtClean="0">
                          <a:solidFill>
                            <a:schemeClr val="tx1"/>
                          </a:solidFill>
                        </a:rPr>
                        <a:t>For a UE supporting RLM/BM/BFR using CSI-RS within active DL BWP, FG6-1a works without issue.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i="1" dirty="0" smtClean="0">
                          <a:solidFill>
                            <a:schemeClr val="tx1"/>
                          </a:solidFill>
                        </a:rPr>
                        <a:t>Conclusion:</a:t>
                      </a:r>
                    </a:p>
                    <a:p>
                      <a:pPr marL="285750" indent="-28575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resolve the issue in the scenario described in the RAN2 LS (R2-2204009), RAN1 considers that SSB based RLM/BM/BFR that is outside active DL BWP is feasible and can be a solution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04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6565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RAN1#110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Rel-18 study/work item discussions – overall, good progress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 – </a:t>
            </a:r>
            <a:r>
              <a:rPr lang="en-US" altLang="en-US" sz="1600" dirty="0" smtClean="0"/>
              <a:t>Rel-17 RAN1 </a:t>
            </a:r>
            <a:r>
              <a:rPr lang="en-US" altLang="en-US" sz="1600" dirty="0"/>
              <a:t>specifications are </a:t>
            </a:r>
            <a:r>
              <a:rPr lang="en-US" altLang="en-US" sz="1600" b="1" dirty="0" smtClean="0"/>
              <a:t>stabilizing well</a:t>
            </a:r>
            <a:r>
              <a:rPr lang="en-US" altLang="en-US" sz="1600" dirty="0" smtClean="0"/>
              <a:t> </a:t>
            </a:r>
            <a:r>
              <a:rPr lang="en-US" altLang="en-US" sz="1600" dirty="0"/>
              <a:t>for both LTE and NR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GB" sz="1600" dirty="0" smtClean="0"/>
              <a:t>BWP </a:t>
            </a:r>
            <a:r>
              <a:rPr lang="en-GB" sz="1600" dirty="0"/>
              <a:t>operation without bandwidth </a:t>
            </a:r>
            <a:r>
              <a:rPr lang="en-GB" sz="1600" smtClean="0"/>
              <a:t>restriction </a:t>
            </a:r>
            <a:endParaRPr lang="en-GB" sz="1600" dirty="0" smtClean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Responses to incoming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/>
              <a:t>M</a:t>
            </a:r>
            <a:r>
              <a:rPr lang="en-US" altLang="en-US" sz="1600" dirty="0" err="1"/>
              <a:t>azzarese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and </a:t>
            </a:r>
            <a:r>
              <a:rPr lang="sv-SE" altLang="ja-JP" sz="1600" dirty="0"/>
              <a:t>Xiaodong Xu for sharing the e-meeting management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(TS38.215) for their tremendous efforts to draft the Rel-17 CRs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Hiroki Harada for leading </a:t>
            </a:r>
            <a:r>
              <a:rPr lang="en-US" altLang="ja-JP" sz="1600" dirty="0" smtClean="0"/>
              <a:t>Rel-16 </a:t>
            </a:r>
            <a:r>
              <a:rPr lang="en-US" altLang="ja-JP" sz="1600" dirty="0"/>
              <a:t>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Hiroki </a:t>
            </a:r>
            <a:r>
              <a:rPr lang="en-US" altLang="ja-JP" sz="1600" dirty="0" smtClean="0"/>
              <a:t>Harada and </a:t>
            </a:r>
            <a:r>
              <a:rPr lang="en-US" altLang="ja-JP" sz="1600" dirty="0"/>
              <a:t>Ralf </a:t>
            </a:r>
            <a:r>
              <a:rPr lang="en-US" altLang="ja-JP" sz="1600" dirty="0" err="1"/>
              <a:t>Bendlin</a:t>
            </a:r>
            <a:r>
              <a:rPr lang="en-US" altLang="ja-JP" sz="1600" dirty="0"/>
              <a:t> for leading Rel-17 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All delegates for active and enthusiastic discussion, and being construtive in driving consensus</a:t>
            </a:r>
            <a:endParaRPr lang="en-US" sz="20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6067" y="3857102"/>
            <a:ext cx="11314633" cy="248644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RAN1#110 was a F2F meeting held in Toulouse, France with remote participation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RAN1#110 handled both LTE/NR maintenance and </a:t>
            </a:r>
            <a:r>
              <a:rPr lang="en-US" altLang="en-US" sz="1800" dirty="0" smtClean="0"/>
              <a:t>Rel-18 according to the TUs assigned by RAN</a:t>
            </a:r>
            <a:endParaRPr lang="en-US" alt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RAN1 </a:t>
            </a:r>
            <a:r>
              <a:rPr lang="en-US" altLang="en-US" sz="1800" dirty="0" smtClean="0"/>
              <a:t>specifications </a:t>
            </a:r>
            <a:r>
              <a:rPr lang="en-US" altLang="en-US" sz="1800" dirty="0"/>
              <a:t>for LTE and NR up to and including Rel-16 are stable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RAN1 specifications </a:t>
            </a:r>
            <a:r>
              <a:rPr lang="en-US" altLang="en-US" sz="1800" dirty="0" smtClean="0"/>
              <a:t>for Rel-17 are stabilizing well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Rel-18 study/work items had overall adequate progress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880038"/>
              </p:ext>
            </p:extLst>
          </p:nvPr>
        </p:nvGraphicFramePr>
        <p:xfrm>
          <a:off x="1660346" y="1672527"/>
          <a:ext cx="8882699" cy="1178737"/>
        </p:xfrm>
        <a:graphic>
          <a:graphicData uri="http://schemas.openxmlformats.org/drawingml/2006/table">
            <a:tbl>
              <a:tblPr/>
              <a:tblGrid>
                <a:gridCol w="2000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3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221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</a:tblGrid>
              <a:tr h="5782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RAN1#110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August 22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nd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26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Toulouse, France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534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97-e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September 12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16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2022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e-meeting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RAN1#110 was </a:t>
            </a:r>
            <a:r>
              <a:rPr lang="en-US" sz="1800" dirty="0"/>
              <a:t>held as a F2F meeting with remote participation</a:t>
            </a:r>
          </a:p>
          <a:p>
            <a:pPr lvl="1"/>
            <a:r>
              <a:rPr lang="en-US" sz="1600" dirty="0"/>
              <a:t>RAN1 chair’s assessment of the new meeting arrangement: Overall a success</a:t>
            </a:r>
          </a:p>
          <a:p>
            <a:pPr lvl="1"/>
            <a:r>
              <a:rPr lang="en-US" sz="1600" dirty="0"/>
              <a:t>A number of areas that could be improved were identified (GTW, </a:t>
            </a:r>
            <a:r>
              <a:rPr lang="en-US" sz="1600" dirty="0" err="1"/>
              <a:t>Tohru</a:t>
            </a:r>
            <a:r>
              <a:rPr lang="en-US" sz="1600" dirty="0"/>
              <a:t>, </a:t>
            </a:r>
            <a:r>
              <a:rPr lang="en-US" sz="1600" dirty="0" err="1"/>
              <a:t>WiFi</a:t>
            </a:r>
            <a:r>
              <a:rPr lang="en-US" sz="1600" dirty="0"/>
              <a:t>, usage of 3GPP servers, </a:t>
            </a:r>
            <a:r>
              <a:rPr lang="en-US" sz="1600" dirty="0" err="1"/>
              <a:t>etc</a:t>
            </a:r>
            <a:r>
              <a:rPr lang="en-US" sz="1600" dirty="0"/>
              <a:t>)</a:t>
            </a:r>
          </a:p>
          <a:p>
            <a:pPr marL="803275" lvl="2" indent="0">
              <a:buNone/>
            </a:pPr>
            <a:r>
              <a:rPr lang="en-US" sz="1400" dirty="0">
                <a:sym typeface="Wingdings" panose="05000000000000000000" pitchFamily="2" charset="2"/>
              </a:rPr>
              <a:t> </a:t>
            </a:r>
            <a:r>
              <a:rPr lang="en-US" sz="1400" dirty="0" smtClean="0"/>
              <a:t>Details </a:t>
            </a:r>
            <a:r>
              <a:rPr lang="en-US" sz="1400" dirty="0"/>
              <a:t>will be shared with other </a:t>
            </a:r>
            <a:r>
              <a:rPr lang="en-US" sz="1400" dirty="0" smtClean="0"/>
              <a:t>TSG/WG </a:t>
            </a:r>
            <a:r>
              <a:rPr lang="en-US" sz="1400" dirty="0"/>
              <a:t>chairs before the November WG meetings to aid their preparations</a:t>
            </a:r>
          </a:p>
          <a:p>
            <a:pPr lvl="1"/>
            <a:endParaRPr lang="en-US" sz="1600" dirty="0"/>
          </a:p>
          <a:p>
            <a:r>
              <a:rPr lang="en-US" sz="1800" dirty="0"/>
              <a:t>RAN1 leadership made efforts to manage workload, make sure remote participants could adequately participate, and all sessions start/end punctually</a:t>
            </a:r>
          </a:p>
          <a:p>
            <a:pPr lvl="1"/>
            <a:endParaRPr lang="en-US" sz="1600" dirty="0"/>
          </a:p>
          <a:p>
            <a:r>
              <a:rPr lang="en-US" sz="1800" dirty="0"/>
              <a:t>Meeting was organized into 3 parallel online sessions (with decision power) and 2 parallel offline sessions</a:t>
            </a:r>
          </a:p>
          <a:p>
            <a:pPr lvl="1"/>
            <a:r>
              <a:rPr lang="en-US" sz="1600" dirty="0"/>
              <a:t>All 5 sessions were accessible to remote participants using GTW</a:t>
            </a:r>
          </a:p>
          <a:p>
            <a:pPr lvl="1"/>
            <a:endParaRPr lang="en-US" dirty="0"/>
          </a:p>
          <a:p>
            <a:r>
              <a:rPr lang="en-US" sz="1800" dirty="0"/>
              <a:t>F2F participants were happy with the venue (meeting room facilities, close proximity to restaurants, </a:t>
            </a:r>
            <a:r>
              <a:rPr lang="en-US" sz="1800" dirty="0" err="1"/>
              <a:t>etc</a:t>
            </a:r>
            <a:r>
              <a:rPr lang="en-US" sz="1800" dirty="0"/>
              <a:t>) and, of course, to see each other again after nearly 3 years</a:t>
            </a:r>
          </a:p>
          <a:p>
            <a:endParaRPr lang="en-US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F2F meeting with remote participation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49776" y="5248146"/>
            <a:ext cx="9103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On behalf of RAN1, sincere </a:t>
            </a:r>
            <a:r>
              <a:rPr lang="en-US" sz="2800" b="1" i="1" dirty="0">
                <a:solidFill>
                  <a:srgbClr val="FF0000"/>
                </a:solidFill>
              </a:rPr>
              <a:t>thanks </a:t>
            </a:r>
            <a:r>
              <a:rPr lang="en-US" sz="2800" b="1" i="1" dirty="0" smtClean="0">
                <a:solidFill>
                  <a:srgbClr val="FF0000"/>
                </a:solidFill>
              </a:rPr>
              <a:t>to Emmanuelle and MCC!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33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RAN1#110 </a:t>
            </a:r>
            <a:r>
              <a:rPr lang="en-US" sz="1800" smtClean="0"/>
              <a:t>had 1086 </a:t>
            </a:r>
            <a:r>
              <a:rPr lang="en-US" sz="1800" dirty="0" smtClean="0"/>
              <a:t>registered </a:t>
            </a:r>
            <a:r>
              <a:rPr lang="en-US" sz="1800" dirty="0"/>
              <a:t>participants </a:t>
            </a:r>
            <a:r>
              <a:rPr lang="en-US" sz="1800" dirty="0" smtClean="0"/>
              <a:t>(544 </a:t>
            </a:r>
            <a:r>
              <a:rPr lang="en-US" sz="1800" dirty="0"/>
              <a:t>face-to-face, 542 online</a:t>
            </a:r>
            <a:r>
              <a:rPr lang="en-US" sz="1800" dirty="0" smtClean="0"/>
              <a:t>) and </a:t>
            </a:r>
            <a:r>
              <a:rPr lang="en-US" sz="1800" dirty="0"/>
              <a:t>381 attended </a:t>
            </a:r>
            <a:r>
              <a:rPr lang="en-US" sz="1800" dirty="0" smtClean="0"/>
              <a:t>participants</a:t>
            </a: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9009024"/>
              </p:ext>
            </p:extLst>
          </p:nvPr>
        </p:nvGraphicFramePr>
        <p:xfrm>
          <a:off x="1068182" y="1974960"/>
          <a:ext cx="10067027" cy="3987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95800" y="6019189"/>
            <a:ext cx="925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Nov, 2019</a:t>
            </a:r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966466" y="6019189"/>
            <a:ext cx="11557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August, 2022</a:t>
            </a:r>
            <a:endParaRPr lang="en-US" sz="1400" b="1" dirty="0"/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4391280"/>
              </p:ext>
            </p:extLst>
          </p:nvPr>
        </p:nvGraphicFramePr>
        <p:xfrm>
          <a:off x="1247971" y="2036619"/>
          <a:ext cx="9707447" cy="4039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8555029"/>
              </p:ext>
            </p:extLst>
          </p:nvPr>
        </p:nvGraphicFramePr>
        <p:xfrm>
          <a:off x="1247001" y="1965822"/>
          <a:ext cx="9711770" cy="4053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695800" y="6019189"/>
            <a:ext cx="925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Nov, 2019</a:t>
            </a:r>
            <a:endParaRPr 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9966466" y="6019189"/>
            <a:ext cx="11557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August, 2022</a:t>
            </a:r>
            <a:endParaRPr lang="en-US" sz="1400" b="1" dirty="0"/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 continues to have over 2000 </a:t>
            </a:r>
            <a:r>
              <a:rPr lang="en-US" sz="1800" dirty="0" err="1" smtClean="0"/>
              <a:t>tdocs</a:t>
            </a:r>
            <a:r>
              <a:rPr lang="en-US" sz="1800" dirty="0" smtClean="0"/>
              <a:t> per meeting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800" dirty="0" smtClean="0"/>
              <a:t>RAN1#110 online session time statistics (up to 3 parallel sessions)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Around 4200 minutes were spent for Rel-18 online sessions – time assigned per WI/SI was roughly proportional to the number of TUs per WI/SI assigned by RAN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/>
              <a:t>Around </a:t>
            </a:r>
            <a:r>
              <a:rPr lang="en-US" sz="1600" dirty="0" smtClean="0"/>
              <a:t>1900 minutes (8 TUs assigned by RAN) were spent for maintenance – mostly for Rel-17</a:t>
            </a:r>
            <a:endParaRPr lang="en-US" sz="1600" dirty="0"/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sz="1800" dirty="0" smtClean="0"/>
              <a:t>RAN1#110 </a:t>
            </a:r>
            <a:r>
              <a:rPr lang="en-US" sz="1800" dirty="0"/>
              <a:t>offline </a:t>
            </a:r>
            <a:r>
              <a:rPr lang="en-US" sz="1800" dirty="0" smtClean="0"/>
              <a:t>session time </a:t>
            </a:r>
            <a:r>
              <a:rPr lang="en-US" sz="1800" dirty="0"/>
              <a:t>statistics (up to </a:t>
            </a:r>
            <a:r>
              <a:rPr lang="en-US" sz="1800" dirty="0" smtClean="0"/>
              <a:t>2 </a:t>
            </a:r>
            <a:r>
              <a:rPr lang="en-US" sz="1800" dirty="0"/>
              <a:t>parallel sessions)</a:t>
            </a:r>
            <a:endParaRPr lang="en-US" sz="18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8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/>
              <a:t>Around </a:t>
            </a:r>
            <a:r>
              <a:rPr lang="en-US" sz="1600" dirty="0" smtClean="0"/>
              <a:t>800 </a:t>
            </a:r>
            <a:r>
              <a:rPr lang="en-US" sz="1600" dirty="0"/>
              <a:t>minutes </a:t>
            </a:r>
            <a:r>
              <a:rPr lang="en-US" sz="1600" dirty="0" smtClean="0"/>
              <a:t>were </a:t>
            </a:r>
            <a:r>
              <a:rPr lang="en-US" sz="1600" dirty="0"/>
              <a:t>spent for maintenance – mostly for Rel-17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Online/Offline sessions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974151"/>
              </p:ext>
            </p:extLst>
          </p:nvPr>
        </p:nvGraphicFramePr>
        <p:xfrm>
          <a:off x="721134" y="1556627"/>
          <a:ext cx="10764000" cy="11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000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97721816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Positioning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Energy Saving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DSS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RAN assigned TUs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Time in RAN1#110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550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640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375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420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540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300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210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240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250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200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210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270 min</a:t>
                      </a:r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684782"/>
              </p:ext>
            </p:extLst>
          </p:nvPr>
        </p:nvGraphicFramePr>
        <p:xfrm>
          <a:off x="721134" y="4382149"/>
          <a:ext cx="10764000" cy="11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000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97721816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Positioning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Energy Saving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DSS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RAN assigned TUs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Time in RAN1#110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435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480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360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180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480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330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190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190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150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240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300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270 min</a:t>
                      </a:r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Additional effort was spent by RAN1 outside of the meeting week using email discussions to handle various topics in Q3 of 2022 (listed below)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Endorsement of alignment/editor CRs as result of agreements from RAN1#110: August 29 ~ September 1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Review of TRs on Rel-18 </a:t>
            </a:r>
            <a:r>
              <a:rPr lang="en-US" sz="1600" dirty="0" err="1"/>
              <a:t>RedCap</a:t>
            </a:r>
            <a:r>
              <a:rPr lang="en-US" sz="1600" dirty="0"/>
              <a:t> (SI completed), Rel-18 NW controlled repeater (SI completed</a:t>
            </a:r>
            <a:r>
              <a:rPr lang="en-US" sz="1600" dirty="0" smtClean="0"/>
              <a:t>), Rel-18 NW energy savings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Further discussions on evaluation methodology for NR-NTN and NW energy savings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2022.Q3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939915"/>
              </p:ext>
            </p:extLst>
          </p:nvPr>
        </p:nvGraphicFramePr>
        <p:xfrm>
          <a:off x="551171" y="1500429"/>
          <a:ext cx="11099297" cy="118808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(Internet of Things) NTN (non-terrestrial network)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RP-222329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10547</TotalTime>
  <Words>1689</Words>
  <Application>Microsoft Office PowerPoint</Application>
  <PresentationFormat>와이드스크린</PresentationFormat>
  <Paragraphs>348</Paragraphs>
  <Slides>17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30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Arial Narrow</vt:lpstr>
      <vt:lpstr>Calibri</vt:lpstr>
      <vt:lpstr>Times New Roman</vt:lpstr>
      <vt:lpstr>Wingdings</vt:lpstr>
      <vt:lpstr>3gpp</vt:lpstr>
      <vt:lpstr>Status Report RAN WG1</vt:lpstr>
      <vt:lpstr>Executive Summary</vt:lpstr>
      <vt:lpstr>F2F meeting with remote participation</vt:lpstr>
      <vt:lpstr>Delegates in RAN1</vt:lpstr>
      <vt:lpstr>Tdocs submitted to RAN1</vt:lpstr>
      <vt:lpstr>Online/Offline sessions</vt:lpstr>
      <vt:lpstr>Other Information on RAN1 for 2022.Q3</vt:lpstr>
      <vt:lpstr>PowerPoint 프레젠테이션</vt:lpstr>
      <vt:lpstr>Overview of Rel-18 LTE WIs</vt:lpstr>
      <vt:lpstr>LTE Summary</vt:lpstr>
      <vt:lpstr>PowerPoint 프레젠테이션</vt:lpstr>
      <vt:lpstr>Overview of Rel-18 NR WI/SIs</vt:lpstr>
      <vt:lpstr>NR Summary: Maintenance</vt:lpstr>
      <vt:lpstr>NR Summary: Rel-18 Details (1/2)</vt:lpstr>
      <vt:lpstr>NR Summary: Rel-18 Details (2/2)</vt:lpstr>
      <vt:lpstr>BWP operation without bandwidth restriction (RP-221870)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853</cp:revision>
  <cp:lastPrinted>2016-09-15T08:31:00Z</cp:lastPrinted>
  <dcterms:created xsi:type="dcterms:W3CDTF">2009-11-27T05:15:00Z</dcterms:created>
  <dcterms:modified xsi:type="dcterms:W3CDTF">2022-09-07T06:25:15Z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