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bookmarkIdSeed="3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981" r:id="rId2"/>
    <p:sldId id="988" r:id="rId3"/>
    <p:sldId id="989" r:id="rId4"/>
    <p:sldId id="1005" r:id="rId5"/>
    <p:sldId id="991" r:id="rId6"/>
    <p:sldId id="1002" r:id="rId7"/>
    <p:sldId id="993" r:id="rId8"/>
    <p:sldId id="995" r:id="rId9"/>
    <p:sldId id="996" r:id="rId10"/>
    <p:sldId id="998" r:id="rId11"/>
    <p:sldId id="999" r:id="rId12"/>
    <p:sldId id="1001" r:id="rId13"/>
    <p:sldId id="1006" r:id="rId14"/>
    <p:sldId id="1007" r:id="rId15"/>
    <p:sldId id="1008" r:id="rId16"/>
    <p:sldId id="1010" r:id="rId17"/>
    <p:sldId id="1003" r:id="rId18"/>
  </p:sldIdLst>
  <p:sldSz cx="12192000" cy="6858000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ey2" initials="CA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CC00"/>
    <a:srgbClr val="FF3300"/>
    <a:srgbClr val="72AF2F"/>
    <a:srgbClr val="CC00CC"/>
    <a:srgbClr val="B1D254"/>
    <a:srgbClr val="72732F"/>
    <a:srgbClr val="C6D254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373" autoAdjust="0"/>
    <p:restoredTop sz="95801" autoAdjust="0"/>
  </p:normalViewPr>
  <p:slideViewPr>
    <p:cSldViewPr snapToGrid="0">
      <p:cViewPr varScale="1">
        <p:scale>
          <a:sx n="84" d="100"/>
          <a:sy n="84" d="100"/>
        </p:scale>
        <p:origin x="379" y="77"/>
      </p:cViewPr>
      <p:guideLst>
        <p:guide orient="horz" pos="2160"/>
        <p:guide pos="384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D:\Documents\SEC%20documents\2021%20documents\2-3GPP%20preparations\RAN%2394-e\20211123%20RAN1%20Status%20Report%20Stats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D:\Documents\SEC%20documents\2021%20documents\2-3GPP%20preparations\RAN%2394-e\20211123%20RAN1%20Status%20Report%20Stats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800" b="1"/>
              <a:t>Participants per meeting (registered)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Participants!$B$2</c:f>
              <c:strCache>
                <c:ptCount val="1"/>
                <c:pt idx="0">
                  <c:v>Participants per meeting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8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734F-4A63-97E9-33331622208F}"/>
              </c:ext>
            </c:extLst>
          </c:dPt>
          <c:dPt>
            <c:idx val="9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734F-4A63-97E9-33331622208F}"/>
              </c:ext>
            </c:extLst>
          </c:dPt>
          <c:dPt>
            <c:idx val="1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4-734F-4A63-97E9-33331622208F}"/>
              </c:ext>
            </c:extLst>
          </c:dPt>
          <c:dPt>
            <c:idx val="13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5908-450B-8B8C-9F915F6017D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Participants!$A$3:$A$16</c:f>
              <c:strCache>
                <c:ptCount val="14"/>
                <c:pt idx="0">
                  <c:v>100-e</c:v>
                </c:pt>
                <c:pt idx="1">
                  <c:v>100b-e</c:v>
                </c:pt>
                <c:pt idx="2">
                  <c:v>101-e</c:v>
                </c:pt>
                <c:pt idx="3">
                  <c:v>102-e</c:v>
                </c:pt>
                <c:pt idx="4">
                  <c:v>103-e</c:v>
                </c:pt>
                <c:pt idx="5">
                  <c:v>104-e</c:v>
                </c:pt>
                <c:pt idx="6">
                  <c:v>104b-e</c:v>
                </c:pt>
                <c:pt idx="7">
                  <c:v>105-e</c:v>
                </c:pt>
                <c:pt idx="8">
                  <c:v>106-e</c:v>
                </c:pt>
                <c:pt idx="9">
                  <c:v>106b-e</c:v>
                </c:pt>
                <c:pt idx="10">
                  <c:v>107-e</c:v>
                </c:pt>
                <c:pt idx="11">
                  <c:v>107b-e</c:v>
                </c:pt>
                <c:pt idx="12">
                  <c:v>108-e</c:v>
                </c:pt>
                <c:pt idx="13">
                  <c:v>109-e</c:v>
                </c:pt>
              </c:strCache>
            </c:strRef>
          </c:cat>
          <c:val>
            <c:numRef>
              <c:f>Participants!$B$3:$B$16</c:f>
              <c:numCache>
                <c:formatCode>General</c:formatCode>
                <c:ptCount val="14"/>
                <c:pt idx="0">
                  <c:v>367</c:v>
                </c:pt>
                <c:pt idx="1">
                  <c:v>539</c:v>
                </c:pt>
                <c:pt idx="2">
                  <c:v>681</c:v>
                </c:pt>
                <c:pt idx="3">
                  <c:v>783</c:v>
                </c:pt>
                <c:pt idx="4">
                  <c:v>816</c:v>
                </c:pt>
                <c:pt idx="5">
                  <c:v>853</c:v>
                </c:pt>
                <c:pt idx="6">
                  <c:v>851</c:v>
                </c:pt>
                <c:pt idx="7">
                  <c:v>919</c:v>
                </c:pt>
                <c:pt idx="8">
                  <c:v>885</c:v>
                </c:pt>
                <c:pt idx="9">
                  <c:v>951</c:v>
                </c:pt>
                <c:pt idx="10">
                  <c:v>865</c:v>
                </c:pt>
                <c:pt idx="11">
                  <c:v>809</c:v>
                </c:pt>
                <c:pt idx="12">
                  <c:v>852</c:v>
                </c:pt>
                <c:pt idx="13">
                  <c:v>1110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734F-4A63-97E9-33331622208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15675967"/>
        <c:axId val="1515676799"/>
      </c:barChart>
      <c:catAx>
        <c:axId val="151567596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15676799"/>
        <c:crosses val="autoZero"/>
        <c:auto val="1"/>
        <c:lblAlgn val="ctr"/>
        <c:lblOffset val="100"/>
        <c:noMultiLvlLbl val="0"/>
      </c:catAx>
      <c:valAx>
        <c:axId val="151567679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1567596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800" b="1" dirty="0" smtClean="0"/>
              <a:t>Contributions per meeting</a:t>
            </a:r>
            <a:endParaRPr lang="en-US" sz="1800" b="1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Participants!$B$2</c:f>
              <c:strCache>
                <c:ptCount val="1"/>
                <c:pt idx="0">
                  <c:v>Contributions per meeting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8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8BCC-44C1-82A6-64D8FF4F0A17}"/>
              </c:ext>
            </c:extLst>
          </c:dPt>
          <c:dPt>
            <c:idx val="9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8BCC-44C1-82A6-64D8FF4F0A17}"/>
              </c:ext>
            </c:extLst>
          </c:dPt>
          <c:dPt>
            <c:idx val="1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8BCC-44C1-82A6-64D8FF4F0A17}"/>
              </c:ext>
            </c:extLst>
          </c:dPt>
          <c:dPt>
            <c:idx val="13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8BCC-44C1-82A6-64D8FF4F0A1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Participants!$A$3:$A$16</c:f>
              <c:strCache>
                <c:ptCount val="14"/>
                <c:pt idx="0">
                  <c:v>100-e</c:v>
                </c:pt>
                <c:pt idx="1">
                  <c:v>100b-e</c:v>
                </c:pt>
                <c:pt idx="2">
                  <c:v>101-e</c:v>
                </c:pt>
                <c:pt idx="3">
                  <c:v>102-e</c:v>
                </c:pt>
                <c:pt idx="4">
                  <c:v>103-e</c:v>
                </c:pt>
                <c:pt idx="5">
                  <c:v>104-e</c:v>
                </c:pt>
                <c:pt idx="6">
                  <c:v>104b-e</c:v>
                </c:pt>
                <c:pt idx="7">
                  <c:v>105-e</c:v>
                </c:pt>
                <c:pt idx="8">
                  <c:v>106-e</c:v>
                </c:pt>
                <c:pt idx="9">
                  <c:v>106b-e</c:v>
                </c:pt>
                <c:pt idx="10">
                  <c:v>107-e</c:v>
                </c:pt>
                <c:pt idx="11">
                  <c:v>107b-e</c:v>
                </c:pt>
                <c:pt idx="12">
                  <c:v>108-e</c:v>
                </c:pt>
                <c:pt idx="13">
                  <c:v>109-e</c:v>
                </c:pt>
              </c:strCache>
            </c:strRef>
          </c:cat>
          <c:val>
            <c:numRef>
              <c:f>Participants!$B$3:$B$16</c:f>
              <c:numCache>
                <c:formatCode>General</c:formatCode>
                <c:ptCount val="14"/>
                <c:pt idx="0">
                  <c:v>1340</c:v>
                </c:pt>
                <c:pt idx="1">
                  <c:v>1706</c:v>
                </c:pt>
                <c:pt idx="2">
                  <c:v>1949</c:v>
                </c:pt>
                <c:pt idx="3">
                  <c:v>2287</c:v>
                </c:pt>
                <c:pt idx="4">
                  <c:v>2353</c:v>
                </c:pt>
                <c:pt idx="5">
                  <c:v>2273</c:v>
                </c:pt>
                <c:pt idx="6">
                  <c:v>1869</c:v>
                </c:pt>
                <c:pt idx="7">
                  <c:v>2231</c:v>
                </c:pt>
                <c:pt idx="8">
                  <c:v>2289</c:v>
                </c:pt>
                <c:pt idx="9">
                  <c:v>2013</c:v>
                </c:pt>
                <c:pt idx="10">
                  <c:v>2241</c:v>
                </c:pt>
                <c:pt idx="11">
                  <c:v>835</c:v>
                </c:pt>
                <c:pt idx="12">
                  <c:v>2159</c:v>
                </c:pt>
                <c:pt idx="13">
                  <c:v>2685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8BCC-44C1-82A6-64D8FF4F0A1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15675967"/>
        <c:axId val="1515676799"/>
      </c:barChart>
      <c:catAx>
        <c:axId val="151567596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15676799"/>
        <c:crosses val="autoZero"/>
        <c:auto val="1"/>
        <c:lblAlgn val="ctr"/>
        <c:lblOffset val="100"/>
        <c:noMultiLvlLbl val="0"/>
      </c:catAx>
      <c:valAx>
        <c:axId val="151567679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1567596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867FF36F-819D-4D2B-A8BB-AF91032F0C08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5325"/>
            <a:ext cx="61976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061" y="4416091"/>
            <a:ext cx="5142280" cy="41839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459FDB58-73C4-413E-BB6C-BBE882DFCE1B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4209"/>
            <a:ext cx="4865996" cy="4867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94618" y="2130438"/>
            <a:ext cx="8602766" cy="1826265"/>
          </a:xfrm>
        </p:spPr>
        <p:txBody>
          <a:bodyPr/>
          <a:lstStyle>
            <a:lvl1pPr>
              <a:defRPr sz="4000" b="1">
                <a:latin typeface="+mn-lt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4228033"/>
            <a:ext cx="8534400" cy="1412192"/>
          </a:xfrm>
        </p:spPr>
        <p:txBody>
          <a:bodyPr anchor="ctr"/>
          <a:lstStyle>
            <a:lvl1pPr marL="0" indent="0" algn="ctr">
              <a:buNone/>
              <a:defRPr b="1"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fi-FI" dirty="0"/>
          </a:p>
        </p:txBody>
      </p:sp>
      <p:pic>
        <p:nvPicPr>
          <p:cNvPr id="7" name="Picture 6" descr="3GPP_TM_RD.jp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1561" y="730254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5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5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601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4380" y="1093862"/>
            <a:ext cx="11314633" cy="5281301"/>
          </a:xfrm>
        </p:spPr>
        <p:txBody>
          <a:bodyPr/>
          <a:lstStyle>
            <a:lvl1pPr marL="358775" indent="-358775">
              <a:defRPr sz="20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628650" indent="-184150">
              <a:defRPr sz="18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  <a:lvl3pPr marL="982663" indent="-179388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3pPr>
            <a:lvl4pPr marL="1255713" indent="-179388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4pPr>
            <a:lvl5pPr marL="1520825" indent="-179388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46759" y="172086"/>
            <a:ext cx="11312254" cy="716674"/>
          </a:xfrm>
        </p:spPr>
        <p:txBody>
          <a:bodyPr/>
          <a:lstStyle>
            <a:lvl1pPr algn="l">
              <a:defRPr b="1"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직사각형 8"/>
          <p:cNvSpPr/>
          <p:nvPr userDrawn="1"/>
        </p:nvSpPr>
        <p:spPr>
          <a:xfrm>
            <a:off x="0" y="895827"/>
            <a:ext cx="12191999" cy="62116"/>
          </a:xfrm>
          <a:prstGeom prst="rect">
            <a:avLst/>
          </a:prstGeom>
          <a:solidFill>
            <a:srgbClr val="72AF2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1881428"/>
            <a:ext cx="10363200" cy="1362075"/>
          </a:xfrm>
        </p:spPr>
        <p:txBody>
          <a:bodyPr anchor="ctr"/>
          <a:lstStyle>
            <a:lvl1pPr algn="l">
              <a:defRPr sz="4000" b="1" cap="all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3243503"/>
            <a:ext cx="10363200" cy="1500187"/>
          </a:xfrm>
        </p:spPr>
        <p:txBody>
          <a:bodyPr anchor="ctr"/>
          <a:lstStyle>
            <a:lvl1pPr marL="0" indent="0">
              <a:buNone/>
              <a:defRPr sz="20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6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6" y="2174875"/>
            <a:ext cx="5389033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i-FI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6456363"/>
            <a:ext cx="618913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1" y="274638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fi-FI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1559984" y="5009401"/>
            <a:ext cx="6102349" cy="246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0" baseline="30000" dirty="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593777" y="6455545"/>
            <a:ext cx="957156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RAN </a:t>
            </a:r>
            <a:r>
              <a:rPr lang="en-GB" altLang="en-US" sz="12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WG1</a:t>
            </a:r>
            <a:endParaRPr lang="en-GB" altLang="en-US" sz="12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Status Report RAN WG1</a:t>
            </a:r>
            <a:endParaRPr 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dirty="0"/>
              <a:t>3GPP RAN WG1 Chair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dirty="0"/>
              <a:t>Younsun Kim</a:t>
            </a:r>
            <a:endParaRPr lang="en-GB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67315" y="499598"/>
            <a:ext cx="132279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i="1" dirty="0" smtClean="0"/>
              <a:t>RP-221023</a:t>
            </a:r>
            <a:endParaRPr lang="en-US" sz="2000" b="1" i="1" dirty="0"/>
          </a:p>
        </p:txBody>
      </p:sp>
    </p:spTree>
    <p:extLst>
      <p:ext uri="{BB962C8B-B14F-4D97-AF65-F5344CB8AC3E}">
        <p14:creationId xmlns:p14="http://schemas.microsoft.com/office/powerpoint/2010/main" val="3475471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 txBox="1">
            <a:spLocks/>
          </p:cNvSpPr>
          <p:nvPr/>
        </p:nvSpPr>
        <p:spPr>
          <a:xfrm>
            <a:off x="1794618" y="2708693"/>
            <a:ext cx="8602766" cy="724619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sz="4000" b="1" kern="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</a:rPr>
              <a:t>5G NR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33134272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ja-JP" dirty="0"/>
              <a:t>Overview of </a:t>
            </a:r>
            <a:r>
              <a:rPr lang="en-GB" altLang="ja-JP" dirty="0" smtClean="0"/>
              <a:t>Rel-18 </a:t>
            </a:r>
            <a:r>
              <a:rPr lang="en-GB" altLang="ja-JP" dirty="0"/>
              <a:t>NR </a:t>
            </a:r>
            <a:r>
              <a:rPr lang="en-GB" altLang="ja-JP" dirty="0" smtClean="0"/>
              <a:t>WI/SIs</a:t>
            </a:r>
            <a:endParaRPr lang="en-US" dirty="0"/>
          </a:p>
        </p:txBody>
      </p:sp>
      <p:graphicFrame>
        <p:nvGraphicFramePr>
          <p:cNvPr id="4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045493"/>
              </p:ext>
            </p:extLst>
          </p:nvPr>
        </p:nvGraphicFramePr>
        <p:xfrm>
          <a:off x="564814" y="1474558"/>
          <a:ext cx="11076143" cy="4020992"/>
        </p:xfrm>
        <a:graphic>
          <a:graphicData uri="http://schemas.openxmlformats.org/drawingml/2006/table">
            <a:tbl>
              <a:tblPr/>
              <a:tblGrid>
                <a:gridCol w="58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41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56961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Title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ja-JP" altLang="en-GB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 </a:t>
                      </a:r>
                      <a:endParaRPr kumimoji="0" lang="ja-JP" altLang="en-GB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Completed?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Target completion date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SR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082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RAN1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Overall</a:t>
                      </a:r>
                      <a:endParaRPr kumimoji="0" lang="en-GB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Agreed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Proposed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16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NR MIMO evolution for downlink and uplink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No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No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RAN#101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RP-221403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16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Study on Artificial Intelligence (AI)/Machine Learning (ML) for NR air interface</a:t>
                      </a:r>
                      <a:endParaRPr lang="en-US" sz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SI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No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No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RAN#101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RP-221348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93710869"/>
                  </a:ext>
                </a:extLst>
              </a:tr>
              <a:tr h="27416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Study on evolution of NR duplex operation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SI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No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No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RAN#101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RP-221351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5705146"/>
                  </a:ext>
                </a:extLst>
              </a:tr>
              <a:tr h="27416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NR </a:t>
                      </a:r>
                      <a:r>
                        <a:rPr lang="en-US" sz="12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sidelink</a:t>
                      </a: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 evolution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No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No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RAN#101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RP-221064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7915565"/>
                  </a:ext>
                </a:extLst>
              </a:tr>
              <a:tr h="27416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Study on expanded and improved NR positioning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SI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No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No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RAN#98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ja-JP" altLang="en-US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RP-221591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62836522"/>
                  </a:ext>
                </a:extLst>
              </a:tr>
              <a:tr h="27416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Study on further NR </a:t>
                      </a:r>
                      <a:r>
                        <a:rPr lang="en-US" sz="12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RedCap</a:t>
                      </a: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 (reduced capability) UE complexity reduction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SI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No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No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RAN#97</a:t>
                      </a:r>
                      <a:endParaRPr kumimoji="0" lang="ja-JP" altLang="en-US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ja-JP" altLang="en-US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RP-221160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55243764"/>
                  </a:ext>
                </a:extLst>
              </a:tr>
              <a:tr h="27416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Study on network energy savings for NR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SI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No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No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RAN#98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RP-221442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831358"/>
                  </a:ext>
                </a:extLst>
              </a:tr>
              <a:tr h="274162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Study on NR network-controlled repeaters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SI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No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No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RAN#97</a:t>
                      </a:r>
                      <a:endParaRPr kumimoji="0" lang="ja-JP" altLang="en-US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RP-221231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47426175"/>
                  </a:ext>
                </a:extLst>
              </a:tr>
              <a:tr h="274162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Enhancement of NR Dynamic Spectrum Sharing (DSS)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No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No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RAN#97</a:t>
                      </a:r>
                      <a:endParaRPr kumimoji="0" lang="ja-JP" altLang="en-US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ja-JP" altLang="en-US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RP-221621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91268070"/>
                  </a:ext>
                </a:extLst>
              </a:tr>
              <a:tr h="274162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Multi-carrier enhancements for NR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No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No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RAN#98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RP-221436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28587475"/>
                  </a:ext>
                </a:extLst>
              </a:tr>
              <a:tr h="274162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(RAN2-led)</a:t>
                      </a:r>
                      <a:r>
                        <a:rPr lang="en-US" sz="12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 </a:t>
                      </a: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Study on XR enhancements for NR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SI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No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No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RAN#98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RP-221079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29664443"/>
                  </a:ext>
                </a:extLst>
              </a:tr>
              <a:tr h="274162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(RAN2-led)</a:t>
                      </a:r>
                      <a:r>
                        <a:rPr lang="en-US" sz="12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 </a:t>
                      </a: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NR NTN (Non-Terrestrial Networks) enhancements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No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No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RAN#101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RP-221170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1038345"/>
                  </a:ext>
                </a:extLst>
              </a:tr>
            </a:tbl>
          </a:graphicData>
        </a:graphic>
      </p:graphicFrame>
      <p:graphicFrame>
        <p:nvGraphicFramePr>
          <p:cNvPr id="6" name="Group 77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6646669"/>
              </p:ext>
            </p:extLst>
          </p:nvPr>
        </p:nvGraphicFramePr>
        <p:xfrm>
          <a:off x="8893506" y="5765032"/>
          <a:ext cx="2487613" cy="549276"/>
        </p:xfrm>
        <a:graphic>
          <a:graphicData uri="http://schemas.openxmlformats.org/drawingml/2006/table">
            <a:tbl>
              <a:tblPr/>
              <a:tblGrid>
                <a:gridCol w="787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002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4638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Disputed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638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red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Proposal for change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241573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300"/>
              </a:spcBef>
            </a:pPr>
            <a:r>
              <a:rPr lang="en-US" dirty="0"/>
              <a:t>Rel-15 and Rel-16 NR </a:t>
            </a:r>
            <a:r>
              <a:rPr lang="en-US" dirty="0" smtClean="0"/>
              <a:t>RAN1 specs </a:t>
            </a:r>
            <a:r>
              <a:rPr lang="en-US" dirty="0"/>
              <a:t>for </a:t>
            </a:r>
            <a:r>
              <a:rPr lang="en-US" dirty="0" smtClean="0"/>
              <a:t>are stable</a:t>
            </a:r>
            <a:endParaRPr lang="en-US" dirty="0"/>
          </a:p>
          <a:p>
            <a:pPr lvl="1">
              <a:spcBef>
                <a:spcPts val="300"/>
              </a:spcBef>
            </a:pPr>
            <a:r>
              <a:rPr lang="en-US" dirty="0" smtClean="0"/>
              <a:t>33 </a:t>
            </a:r>
            <a:r>
              <a:rPr lang="en-US" dirty="0"/>
              <a:t>email threads in </a:t>
            </a:r>
            <a:r>
              <a:rPr lang="en-US" dirty="0" smtClean="0"/>
              <a:t>RAN1#109-e (13 </a:t>
            </a:r>
            <a:r>
              <a:rPr lang="en-US" dirty="0"/>
              <a:t>email threads for Rel-15 maintenance</a:t>
            </a:r>
            <a:r>
              <a:rPr lang="en-US" dirty="0" smtClean="0"/>
              <a:t>)</a:t>
            </a:r>
          </a:p>
          <a:p>
            <a:pPr lvl="2">
              <a:spcBef>
                <a:spcPts val="300"/>
              </a:spcBef>
            </a:pPr>
            <a:r>
              <a:rPr lang="en-US" dirty="0" smtClean="0"/>
              <a:t>46 email threads in RAN1#107-e </a:t>
            </a:r>
            <a:r>
              <a:rPr lang="en-US" dirty="0" smtClean="0">
                <a:sym typeface="Wingdings" panose="05000000000000000000" pitchFamily="2" charset="2"/>
              </a:rPr>
              <a:t> </a:t>
            </a:r>
            <a:r>
              <a:rPr lang="en-US" dirty="0" smtClean="0"/>
              <a:t>43 </a:t>
            </a:r>
            <a:r>
              <a:rPr lang="en-US" dirty="0"/>
              <a:t>email threads in </a:t>
            </a:r>
            <a:r>
              <a:rPr lang="en-US" dirty="0" smtClean="0"/>
              <a:t>RAN1#108-e </a:t>
            </a:r>
            <a:r>
              <a:rPr lang="en-US" dirty="0" smtClean="0">
                <a:sym typeface="Wingdings" panose="05000000000000000000" pitchFamily="2" charset="2"/>
              </a:rPr>
              <a:t> </a:t>
            </a:r>
            <a:r>
              <a:rPr lang="en-US" dirty="0"/>
              <a:t>33 email threads in RAN1#109-e</a:t>
            </a:r>
          </a:p>
          <a:p>
            <a:pPr lvl="1">
              <a:spcBef>
                <a:spcPts val="300"/>
              </a:spcBef>
            </a:pPr>
            <a:r>
              <a:rPr lang="en-US" dirty="0" smtClean="0"/>
              <a:t>In </a:t>
            </a:r>
            <a:r>
              <a:rPr lang="en-US" dirty="0"/>
              <a:t>total, </a:t>
            </a:r>
            <a:r>
              <a:rPr lang="en-US" dirty="0" smtClean="0"/>
              <a:t>16 Cat-F CRs (1 Cat-F CR for Rel-15) were endorsed</a:t>
            </a:r>
            <a:endParaRPr lang="en-US" dirty="0"/>
          </a:p>
          <a:p>
            <a:pPr lvl="1">
              <a:spcBef>
                <a:spcPts val="300"/>
              </a:spcBef>
            </a:pPr>
            <a:endParaRPr lang="en-US" altLang="en-US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ＭＳ Ｐゴシック" panose="020B0600070205080204" pitchFamily="34" charset="-128"/>
            </a:endParaRPr>
          </a:p>
          <a:p>
            <a:pPr>
              <a:spcBef>
                <a:spcPts val="300"/>
              </a:spcBef>
            </a:pPr>
            <a:r>
              <a:rPr lang="en-US" altLang="en-US" dirty="0" smtClean="0"/>
              <a:t>Rel-17 </a:t>
            </a:r>
            <a:r>
              <a:rPr lang="en-US" altLang="en-US" dirty="0"/>
              <a:t>NR </a:t>
            </a:r>
            <a:r>
              <a:rPr lang="en-US" altLang="en-US" dirty="0" smtClean="0"/>
              <a:t>RAN1 specs are stabilizing well</a:t>
            </a:r>
            <a:endParaRPr lang="en-US" altLang="en-US" dirty="0"/>
          </a:p>
          <a:p>
            <a:pPr lvl="1">
              <a:spcBef>
                <a:spcPts val="300"/>
              </a:spcBef>
            </a:pPr>
            <a:r>
              <a:rPr lang="en-US" altLang="en-US" dirty="0" smtClean="0">
                <a:ea typeface="ＭＳ Ｐゴシック" panose="020B0600070205080204" pitchFamily="34" charset="-128"/>
              </a:rPr>
              <a:t>All </a:t>
            </a:r>
            <a:r>
              <a:rPr lang="en-US" altLang="en-US" dirty="0">
                <a:ea typeface="ＭＳ Ｐゴシック" panose="020B0600070205080204" pitchFamily="34" charset="-128"/>
              </a:rPr>
              <a:t>Rel-17 </a:t>
            </a:r>
            <a:r>
              <a:rPr lang="en-US" altLang="en-US" dirty="0" smtClean="0">
                <a:ea typeface="ＭＳ Ｐゴシック" panose="020B0600070205080204" pitchFamily="34" charset="-128"/>
              </a:rPr>
              <a:t>NR </a:t>
            </a:r>
            <a:r>
              <a:rPr lang="en-US" altLang="en-US" dirty="0">
                <a:ea typeface="ＭＳ Ｐゴシック" panose="020B0600070205080204" pitchFamily="34" charset="-128"/>
              </a:rPr>
              <a:t>RAN1 spec updates were in the form of editors’ CRs on a per </a:t>
            </a:r>
            <a:r>
              <a:rPr lang="en-US" altLang="en-US" dirty="0" smtClean="0">
                <a:ea typeface="ＭＳ Ｐゴシック" panose="020B0600070205080204" pitchFamily="34" charset="-128"/>
              </a:rPr>
              <a:t>WI-basis </a:t>
            </a:r>
          </a:p>
          <a:p>
            <a:pPr lvl="2">
              <a:spcBef>
                <a:spcPts val="300"/>
              </a:spcBef>
            </a:pPr>
            <a:r>
              <a:rPr lang="en-US" altLang="en-US" dirty="0" smtClean="0">
                <a:ea typeface="ＭＳ Ｐゴシック" panose="020B0600070205080204" pitchFamily="34" charset="-128"/>
              </a:rPr>
              <a:t>The </a:t>
            </a:r>
            <a:r>
              <a:rPr lang="en-US" altLang="en-US" dirty="0">
                <a:ea typeface="ＭＳ Ｐゴシック" panose="020B0600070205080204" pitchFamily="34" charset="-128"/>
              </a:rPr>
              <a:t>only exceptions were for Cat-A CRs and 2 Cat-F CRs from issues raised under Rel-15/16 but spec changes were agreed only for Rel-17 based on companies CRs</a:t>
            </a:r>
            <a:r>
              <a:rPr lang="en-US" altLang="en-US" dirty="0" smtClean="0">
                <a:ea typeface="ＭＳ Ｐゴシック" panose="020B0600070205080204" pitchFamily="34" charset="-128"/>
              </a:rPr>
              <a:t>.</a:t>
            </a:r>
          </a:p>
          <a:p>
            <a:pPr lvl="2">
              <a:spcBef>
                <a:spcPts val="300"/>
              </a:spcBef>
            </a:pPr>
            <a:r>
              <a:rPr lang="en-US" altLang="en-US" dirty="0" smtClean="0">
                <a:ea typeface="ＭＳ Ｐゴシック" panose="020B0600070205080204" pitchFamily="34" charset="-128"/>
              </a:rPr>
              <a:t>Starting from RAN1#110, RAN1 will transition from editors’ CRs per WI to individual CRs</a:t>
            </a:r>
          </a:p>
          <a:p>
            <a:pPr lvl="1">
              <a:spcBef>
                <a:spcPts val="300"/>
              </a:spcBef>
            </a:pPr>
            <a:r>
              <a:rPr lang="en-US" altLang="en-US" dirty="0" smtClean="0">
                <a:ea typeface="ＭＳ Ｐゴシック" panose="020B0600070205080204" pitchFamily="34" charset="-128"/>
              </a:rPr>
              <a:t>Made necessary RAN1 agreements on higher layer aspects for Rel-17 MIMO and </a:t>
            </a:r>
            <a:r>
              <a:rPr lang="en-US" altLang="en-US" dirty="0" err="1" smtClean="0">
                <a:ea typeface="ＭＳ Ｐゴシック" panose="020B0600070205080204" pitchFamily="34" charset="-128"/>
              </a:rPr>
              <a:t>eIAB</a:t>
            </a:r>
            <a:r>
              <a:rPr lang="en-US" altLang="en-US" dirty="0" smtClean="0">
                <a:ea typeface="ＭＳ Ｐゴシック" panose="020B0600070205080204" pitchFamily="34" charset="-128"/>
              </a:rPr>
              <a:t> </a:t>
            </a:r>
            <a:endParaRPr lang="en-US" altLang="en-US" dirty="0">
              <a:ea typeface="ＭＳ Ｐゴシック" panose="020B0600070205080204" pitchFamily="34" charset="-128"/>
            </a:endParaRPr>
          </a:p>
          <a:p>
            <a:pPr lvl="1">
              <a:spcBef>
                <a:spcPts val="300"/>
              </a:spcBef>
            </a:pPr>
            <a:endParaRPr lang="en-US" altLang="en-US" dirty="0" smtClean="0"/>
          </a:p>
          <a:p>
            <a:pPr>
              <a:spcBef>
                <a:spcPts val="300"/>
              </a:spcBef>
            </a:pPr>
            <a:r>
              <a:rPr lang="en-US" altLang="en-US" dirty="0" smtClean="0"/>
              <a:t>Rel-17 NR UE features</a:t>
            </a:r>
          </a:p>
          <a:p>
            <a:pPr lvl="1">
              <a:spcBef>
                <a:spcPts val="300"/>
              </a:spcBef>
            </a:pPr>
            <a:r>
              <a:rPr lang="en-US" altLang="en-US" dirty="0" smtClean="0"/>
              <a:t>Large portion of RAN1#109-e GTW time (about 30%) was devoted to stabilizing Rel-17 NR UE features</a:t>
            </a:r>
          </a:p>
          <a:p>
            <a:pPr lvl="1">
              <a:spcBef>
                <a:spcPts val="300"/>
              </a:spcBef>
            </a:pPr>
            <a:r>
              <a:rPr lang="en-US" altLang="en-US" dirty="0" smtClean="0"/>
              <a:t>Updates conveyed to RAN2 and RAN3 (in the middle of meeting and at the end of the meeting)</a:t>
            </a:r>
          </a:p>
          <a:p>
            <a:pPr lvl="1">
              <a:spcBef>
                <a:spcPts val="300"/>
              </a:spcBef>
            </a:pPr>
            <a:r>
              <a:rPr lang="en-US" altLang="en-US" dirty="0" smtClean="0"/>
              <a:t>Overall, in good shape</a:t>
            </a:r>
          </a:p>
          <a:p>
            <a:pPr lvl="1">
              <a:spcBef>
                <a:spcPts val="300"/>
              </a:spcBef>
            </a:pPr>
            <a:endParaRPr lang="en-US" altLang="en-US" dirty="0"/>
          </a:p>
          <a:p>
            <a:pPr marL="0" indent="0">
              <a:spcBef>
                <a:spcPts val="300"/>
              </a:spcBef>
              <a:buNone/>
            </a:pPr>
            <a:r>
              <a:rPr lang="en-US" dirty="0" smtClean="0"/>
              <a:t>	</a:t>
            </a:r>
            <a:endParaRPr lang="en-US" dirty="0"/>
          </a:p>
          <a:p>
            <a:pPr>
              <a:spcBef>
                <a:spcPts val="300"/>
              </a:spcBef>
            </a:pPr>
            <a:endParaRPr lang="en-US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NR </a:t>
            </a:r>
            <a:r>
              <a:rPr lang="en-US" altLang="en-US" dirty="0" smtClean="0"/>
              <a:t>Summary: Maintenance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55962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fontAlgn="t" hangingPunct="1"/>
            <a:r>
              <a:rPr lang="en-US" sz="1600" dirty="0"/>
              <a:t>NR MIMO evolution for downlink and uplink</a:t>
            </a:r>
          </a:p>
          <a:p>
            <a:pPr lvl="1"/>
            <a:r>
              <a:rPr lang="en-US" sz="1400" dirty="0" smtClean="0"/>
              <a:t>Adequate progress – agreements on all sub-agenda items</a:t>
            </a:r>
          </a:p>
          <a:p>
            <a:pPr lvl="1"/>
            <a:r>
              <a:rPr lang="en-US" sz="1400" dirty="0" smtClean="0"/>
              <a:t>Some agenda items did not have sufficient GTW time due to limited TU but expects situation to improve in RAN1#110 (F2F meeting + 1 additional TU)</a:t>
            </a:r>
          </a:p>
          <a:p>
            <a:pPr lvl="1"/>
            <a:endParaRPr lang="en-US" sz="1400" dirty="0"/>
          </a:p>
          <a:p>
            <a:pPr eaLnBrk="1" fontAlgn="t" hangingPunct="1"/>
            <a:r>
              <a:rPr lang="en-US" sz="1600" dirty="0"/>
              <a:t>Study on Artificial Intelligence (AI)/Machine Learning (ML) for NR air interface</a:t>
            </a:r>
          </a:p>
          <a:p>
            <a:pPr lvl="1" eaLnBrk="1" fontAlgn="t" hangingPunct="1"/>
            <a:r>
              <a:rPr lang="en-US" sz="1400" dirty="0"/>
              <a:t>Adequate progress – agreements on all sub-agenda items</a:t>
            </a:r>
          </a:p>
          <a:p>
            <a:pPr lvl="1" eaLnBrk="1" fontAlgn="t" hangingPunct="1"/>
            <a:r>
              <a:rPr lang="en-US" sz="1400" dirty="0" smtClean="0"/>
              <a:t>Focused on evaluation methodology and high level aspects of AI/ML use cases</a:t>
            </a:r>
          </a:p>
          <a:p>
            <a:pPr lvl="1" eaLnBrk="1" fontAlgn="t" hangingPunct="1"/>
            <a:endParaRPr lang="en-US" sz="1400" dirty="0"/>
          </a:p>
          <a:p>
            <a:pPr eaLnBrk="1" fontAlgn="t" hangingPunct="1"/>
            <a:r>
              <a:rPr lang="en-US" sz="1600" dirty="0" smtClean="0"/>
              <a:t>Study </a:t>
            </a:r>
            <a:r>
              <a:rPr lang="en-US" sz="1600" dirty="0"/>
              <a:t>on evolution of NR duplex operation</a:t>
            </a:r>
          </a:p>
          <a:p>
            <a:pPr lvl="1" eaLnBrk="1" fontAlgn="t" hangingPunct="1"/>
            <a:r>
              <a:rPr lang="en-US" sz="1400" dirty="0"/>
              <a:t>Adequate progress – agreements on all sub-agenda items</a:t>
            </a:r>
          </a:p>
          <a:p>
            <a:pPr lvl="1" eaLnBrk="1" fontAlgn="t" hangingPunct="1"/>
            <a:r>
              <a:rPr lang="en-US" sz="1400" dirty="0" smtClean="0"/>
              <a:t>Focused </a:t>
            </a:r>
            <a:r>
              <a:rPr lang="en-US" sz="1400" dirty="0"/>
              <a:t>on evaluation methodology and high level aspects of </a:t>
            </a:r>
            <a:r>
              <a:rPr lang="en-US" sz="1400" dirty="0" smtClean="0"/>
              <a:t>supporting </a:t>
            </a:r>
            <a:r>
              <a:rPr lang="en-US" sz="1400" dirty="0" err="1" smtClean="0"/>
              <a:t>subband</a:t>
            </a:r>
            <a:r>
              <a:rPr lang="en-US" sz="1400" dirty="0" smtClean="0"/>
              <a:t> full duplex and dynamic/flexible TDD</a:t>
            </a:r>
            <a:endParaRPr lang="en-US" sz="1400" dirty="0"/>
          </a:p>
          <a:p>
            <a:pPr lvl="1"/>
            <a:endParaRPr lang="en-US" sz="1400" dirty="0" smtClean="0"/>
          </a:p>
          <a:p>
            <a:pPr eaLnBrk="1" fontAlgn="t" hangingPunct="1"/>
            <a:r>
              <a:rPr lang="en-US" sz="1600" dirty="0"/>
              <a:t>NR </a:t>
            </a:r>
            <a:r>
              <a:rPr lang="en-US" sz="1600" dirty="0" err="1"/>
              <a:t>sidelink</a:t>
            </a:r>
            <a:r>
              <a:rPr lang="en-US" sz="1600" dirty="0"/>
              <a:t> evolution</a:t>
            </a:r>
          </a:p>
          <a:p>
            <a:pPr lvl="1" eaLnBrk="1" fontAlgn="t" hangingPunct="1"/>
            <a:r>
              <a:rPr lang="en-US" sz="1400" dirty="0"/>
              <a:t>Focused on evaluation methodology along with high level aspects of </a:t>
            </a:r>
            <a:r>
              <a:rPr lang="en-US" sz="1400" dirty="0" err="1"/>
              <a:t>sidelink</a:t>
            </a:r>
            <a:r>
              <a:rPr lang="en-US" sz="1400" dirty="0"/>
              <a:t>-unlicensed and co-channel LTE-NR coexistence</a:t>
            </a:r>
          </a:p>
          <a:p>
            <a:pPr lvl="1" eaLnBrk="1" fontAlgn="t" hangingPunct="1"/>
            <a:r>
              <a:rPr lang="en-US" sz="1400" dirty="0" smtClean="0"/>
              <a:t>RAN1 chair’s view is that progress </a:t>
            </a:r>
            <a:r>
              <a:rPr lang="en-US" sz="1400" dirty="0"/>
              <a:t>is a bit slow but </a:t>
            </a:r>
            <a:r>
              <a:rPr lang="en-US" sz="1400" dirty="0" smtClean="0"/>
              <a:t>situation is expected </a:t>
            </a:r>
            <a:r>
              <a:rPr lang="en-US" sz="1400" dirty="0"/>
              <a:t>to improve in RAN1#110 (F2F meeting + 1 additional TU)</a:t>
            </a:r>
          </a:p>
          <a:p>
            <a:endParaRPr lang="en-US" sz="1400" dirty="0" smtClean="0"/>
          </a:p>
          <a:p>
            <a:endParaRPr lang="en-US" sz="14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NR </a:t>
            </a:r>
            <a:r>
              <a:rPr lang="en-US" altLang="en-US" dirty="0" smtClean="0"/>
              <a:t>Summary: Rel-18 Details (1/3)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61685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fontAlgn="t" hangingPunct="1"/>
            <a:r>
              <a:rPr lang="en-US" sz="1600" dirty="0" smtClean="0"/>
              <a:t>Study </a:t>
            </a:r>
            <a:r>
              <a:rPr lang="en-US" sz="1600" dirty="0"/>
              <a:t>on expanded and improved NR positioning</a:t>
            </a:r>
          </a:p>
          <a:p>
            <a:pPr lvl="1" eaLnBrk="1" fontAlgn="t" hangingPunct="1"/>
            <a:r>
              <a:rPr lang="en-US" sz="1400" dirty="0" smtClean="0"/>
              <a:t>Good </a:t>
            </a:r>
            <a:r>
              <a:rPr lang="en-US" sz="1400" dirty="0"/>
              <a:t>progress – agreements on all sub-agenda items</a:t>
            </a:r>
          </a:p>
          <a:p>
            <a:pPr lvl="1" eaLnBrk="1" fontAlgn="t" hangingPunct="1"/>
            <a:r>
              <a:rPr lang="en-US" sz="1400" dirty="0"/>
              <a:t>Focused on evaluation </a:t>
            </a:r>
            <a:r>
              <a:rPr lang="en-US" sz="1400" dirty="0" smtClean="0"/>
              <a:t>methodology along with high </a:t>
            </a:r>
            <a:r>
              <a:rPr lang="en-US" sz="1400" dirty="0"/>
              <a:t>level aspects of </a:t>
            </a:r>
            <a:r>
              <a:rPr lang="en-US" sz="1400" dirty="0" err="1" smtClean="0"/>
              <a:t>sidelink</a:t>
            </a:r>
            <a:r>
              <a:rPr lang="en-US" sz="1400" dirty="0" smtClean="0"/>
              <a:t> positioning, improved positioning performance, </a:t>
            </a:r>
            <a:r>
              <a:rPr lang="en-US" sz="1400" dirty="0" err="1" smtClean="0"/>
              <a:t>RedCap</a:t>
            </a:r>
            <a:r>
              <a:rPr lang="en-US" sz="1400" dirty="0" smtClean="0"/>
              <a:t> positioning</a:t>
            </a:r>
            <a:endParaRPr lang="en-US" sz="1400" dirty="0"/>
          </a:p>
          <a:p>
            <a:pPr lvl="1" eaLnBrk="1" fontAlgn="t" hangingPunct="1"/>
            <a:endParaRPr lang="en-US" sz="1400" dirty="0"/>
          </a:p>
          <a:p>
            <a:pPr eaLnBrk="1" fontAlgn="t" hangingPunct="1"/>
            <a:r>
              <a:rPr lang="en-US" sz="1600" dirty="0" smtClean="0"/>
              <a:t>Study </a:t>
            </a:r>
            <a:r>
              <a:rPr lang="en-US" sz="1600" dirty="0"/>
              <a:t>on further NR </a:t>
            </a:r>
            <a:r>
              <a:rPr lang="en-US" sz="1600" dirty="0" err="1"/>
              <a:t>RedCap</a:t>
            </a:r>
            <a:r>
              <a:rPr lang="en-US" sz="1600" dirty="0"/>
              <a:t> (reduced capability) UE complexity reduction</a:t>
            </a:r>
          </a:p>
          <a:p>
            <a:pPr lvl="1" eaLnBrk="1" fontAlgn="t" hangingPunct="1"/>
            <a:r>
              <a:rPr lang="en-US" sz="1400" dirty="0" smtClean="0"/>
              <a:t>Adequate progress – agreements on all sub-agenda items</a:t>
            </a:r>
          </a:p>
          <a:p>
            <a:pPr lvl="1" eaLnBrk="1" fontAlgn="t" hangingPunct="1"/>
            <a:r>
              <a:rPr lang="en-US" sz="1400" dirty="0"/>
              <a:t>Focused on evaluation methodology and high level aspects of </a:t>
            </a:r>
            <a:r>
              <a:rPr lang="en-US" sz="1400" dirty="0" smtClean="0"/>
              <a:t>further reduction of complexity</a:t>
            </a:r>
            <a:endParaRPr lang="en-US" sz="1400" dirty="0"/>
          </a:p>
          <a:p>
            <a:pPr lvl="1" eaLnBrk="1" fontAlgn="t" hangingPunct="1"/>
            <a:r>
              <a:rPr lang="en-US" sz="1400" dirty="0" smtClean="0"/>
              <a:t>Given </a:t>
            </a:r>
            <a:r>
              <a:rPr lang="en-US" sz="1400" dirty="0"/>
              <a:t>the study item has to be completed by Q3, an email discussion has been set up on the week of June 13</a:t>
            </a:r>
            <a:r>
              <a:rPr lang="en-US" sz="1400" baseline="30000" dirty="0"/>
              <a:t>th</a:t>
            </a:r>
            <a:r>
              <a:rPr lang="en-US" sz="1400" dirty="0"/>
              <a:t> to discuss and agree </a:t>
            </a:r>
            <a:r>
              <a:rPr lang="en-US" sz="1400" dirty="0" smtClean="0"/>
              <a:t>on evaluation </a:t>
            </a:r>
            <a:r>
              <a:rPr lang="en-US" sz="1400" dirty="0"/>
              <a:t>result collection templates</a:t>
            </a:r>
          </a:p>
          <a:p>
            <a:pPr lvl="1" eaLnBrk="1" fontAlgn="t" hangingPunct="1"/>
            <a:endParaRPr lang="en-US" sz="1400" dirty="0" smtClean="0"/>
          </a:p>
          <a:p>
            <a:pPr eaLnBrk="1" fontAlgn="t" hangingPunct="1"/>
            <a:r>
              <a:rPr lang="en-US" sz="1600" dirty="0"/>
              <a:t>Study on network energy savings for NR</a:t>
            </a:r>
          </a:p>
          <a:p>
            <a:pPr lvl="1" eaLnBrk="1" fontAlgn="t" hangingPunct="1"/>
            <a:r>
              <a:rPr lang="en-US" sz="1400" dirty="0"/>
              <a:t>Adequate progress – agreements on all sub-agenda items</a:t>
            </a:r>
          </a:p>
          <a:p>
            <a:pPr lvl="1" eaLnBrk="1" fontAlgn="t" hangingPunct="1"/>
            <a:r>
              <a:rPr lang="en-US" sz="1400" dirty="0" smtClean="0"/>
              <a:t>Focused on evaluation methodology (</a:t>
            </a:r>
            <a:r>
              <a:rPr lang="en-US" sz="1400" dirty="0"/>
              <a:t>including BS energy consumption </a:t>
            </a:r>
            <a:r>
              <a:rPr lang="en-US" sz="1400" dirty="0" smtClean="0"/>
              <a:t>model) and potential energy saving techniques</a:t>
            </a:r>
          </a:p>
          <a:p>
            <a:pPr eaLnBrk="1" fontAlgn="t" hangingPunct="1"/>
            <a:endParaRPr lang="en-US" sz="1600" dirty="0"/>
          </a:p>
          <a:p>
            <a:pPr eaLnBrk="1" fontAlgn="t" hangingPunct="1"/>
            <a:r>
              <a:rPr lang="en-US" sz="1600" dirty="0"/>
              <a:t>Study on NR network-controlled repeaters</a:t>
            </a:r>
          </a:p>
          <a:p>
            <a:pPr lvl="1" eaLnBrk="1" fontAlgn="t" hangingPunct="1"/>
            <a:r>
              <a:rPr lang="en-US" sz="1400" dirty="0"/>
              <a:t>Adequate progress – agreements on all sub-agenda </a:t>
            </a:r>
            <a:r>
              <a:rPr lang="en-US" sz="1400" dirty="0" smtClean="0"/>
              <a:t>items</a:t>
            </a:r>
          </a:p>
          <a:p>
            <a:pPr lvl="1" eaLnBrk="1" fontAlgn="t" hangingPunct="1"/>
            <a:r>
              <a:rPr lang="en-US" sz="1400" dirty="0" smtClean="0"/>
              <a:t>Focused on </a:t>
            </a:r>
            <a:r>
              <a:rPr lang="en-US" sz="1400" dirty="0"/>
              <a:t>high level aspects </a:t>
            </a:r>
            <a:r>
              <a:rPr lang="en-US" sz="1400" dirty="0" smtClean="0"/>
              <a:t>of side </a:t>
            </a:r>
            <a:r>
              <a:rPr lang="en-US" sz="1400" dirty="0"/>
              <a:t>control information </a:t>
            </a:r>
            <a:r>
              <a:rPr lang="en-US" sz="1400" dirty="0" smtClean="0"/>
              <a:t>and L1/L2 </a:t>
            </a:r>
            <a:r>
              <a:rPr lang="en-US" sz="1400" dirty="0" err="1" smtClean="0"/>
              <a:t>signalling</a:t>
            </a:r>
            <a:endParaRPr lang="en-US" sz="1400" dirty="0"/>
          </a:p>
          <a:p>
            <a:pPr eaLnBrk="1" fontAlgn="t" hangingPunct="1"/>
            <a:endParaRPr lang="en-US" sz="16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NR </a:t>
            </a:r>
            <a:r>
              <a:rPr lang="en-US" altLang="en-US" dirty="0" smtClean="0"/>
              <a:t>Summary: </a:t>
            </a:r>
            <a:r>
              <a:rPr lang="en-US" altLang="en-US" dirty="0"/>
              <a:t>Rel-18 Details </a:t>
            </a:r>
            <a:r>
              <a:rPr lang="en-US" altLang="en-US" dirty="0" smtClean="0"/>
              <a:t>(2/3)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75953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fontAlgn="t" hangingPunct="1"/>
            <a:r>
              <a:rPr lang="en-US" sz="1600" dirty="0" smtClean="0"/>
              <a:t>Enhancement </a:t>
            </a:r>
            <a:r>
              <a:rPr lang="en-US" sz="1600" dirty="0"/>
              <a:t>of NR Dynamic Spectrum Sharing (DSS)</a:t>
            </a:r>
          </a:p>
          <a:p>
            <a:pPr lvl="1" eaLnBrk="1" fontAlgn="t" hangingPunct="1"/>
            <a:r>
              <a:rPr lang="en-US" sz="1400" dirty="0"/>
              <a:t>Adequate progress – agreements on all sub-agenda items</a:t>
            </a:r>
          </a:p>
          <a:p>
            <a:pPr lvl="1" eaLnBrk="1" fontAlgn="t" hangingPunct="1"/>
            <a:r>
              <a:rPr lang="en-US" sz="1400" dirty="0"/>
              <a:t>Given the study item has to be completed by Q3, an email discussion has been set up on the week of June 13</a:t>
            </a:r>
            <a:r>
              <a:rPr lang="en-US" sz="1400" baseline="30000" dirty="0"/>
              <a:t>th</a:t>
            </a:r>
            <a:r>
              <a:rPr lang="en-US" sz="1400" dirty="0"/>
              <a:t> to discuss and agree on evaluation result collection templates</a:t>
            </a:r>
          </a:p>
          <a:p>
            <a:pPr lvl="1" eaLnBrk="1" fontAlgn="t" hangingPunct="1"/>
            <a:endParaRPr lang="en-US" sz="1400" dirty="0" smtClean="0"/>
          </a:p>
          <a:p>
            <a:pPr eaLnBrk="1" fontAlgn="t" hangingPunct="1"/>
            <a:r>
              <a:rPr lang="en-US" sz="1600" dirty="0" smtClean="0"/>
              <a:t>Study </a:t>
            </a:r>
            <a:r>
              <a:rPr lang="en-US" sz="1600" dirty="0"/>
              <a:t>on XR enhancements for NR</a:t>
            </a:r>
          </a:p>
          <a:p>
            <a:pPr lvl="1" eaLnBrk="1" fontAlgn="t" hangingPunct="1"/>
            <a:r>
              <a:rPr lang="en-US" sz="1400" dirty="0"/>
              <a:t>Adequate progress – agreements on all sub-agenda </a:t>
            </a:r>
            <a:r>
              <a:rPr lang="en-US" sz="1400" dirty="0" smtClean="0"/>
              <a:t>items</a:t>
            </a:r>
          </a:p>
          <a:p>
            <a:pPr lvl="1" eaLnBrk="1" fontAlgn="t" hangingPunct="1"/>
            <a:endParaRPr lang="en-US" sz="1400" dirty="0"/>
          </a:p>
          <a:p>
            <a:pPr eaLnBrk="1" fontAlgn="t" hangingPunct="1"/>
            <a:r>
              <a:rPr lang="en-US" sz="1600" dirty="0"/>
              <a:t>NR NTN (Non-Terrestrial Networks) enhancements</a:t>
            </a:r>
          </a:p>
          <a:p>
            <a:pPr lvl="1"/>
            <a:r>
              <a:rPr lang="en-US" sz="1400" dirty="0"/>
              <a:t>Adequate progress – </a:t>
            </a:r>
            <a:r>
              <a:rPr lang="en-US" sz="1400" dirty="0" smtClean="0"/>
              <a:t>focused </a:t>
            </a:r>
            <a:r>
              <a:rPr lang="en-US" sz="1400" dirty="0"/>
              <a:t>on evaluation methodology and high level aspects of coverage enhancements for GEO, LEO and MEO</a:t>
            </a:r>
          </a:p>
          <a:p>
            <a:pPr lvl="1"/>
            <a:endParaRPr lang="en-US" sz="1400" dirty="0" smtClean="0"/>
          </a:p>
          <a:p>
            <a:pPr eaLnBrk="1" fontAlgn="t" hangingPunct="1"/>
            <a:r>
              <a:rPr lang="en-US" sz="1600" dirty="0"/>
              <a:t>Multi-carrier enhancements for NR</a:t>
            </a:r>
          </a:p>
          <a:p>
            <a:pPr lvl="1" eaLnBrk="1" fontAlgn="t" hangingPunct="1"/>
            <a:r>
              <a:rPr lang="en-US" sz="1400" dirty="0"/>
              <a:t>Adequate progress – agreements on all sub-agenda items</a:t>
            </a:r>
          </a:p>
          <a:p>
            <a:pPr lvl="1" eaLnBrk="1" fontAlgn="t" hangingPunct="1"/>
            <a:r>
              <a:rPr lang="en-US" sz="1400" dirty="0"/>
              <a:t>Companies have different views with regards to the scope of UL TX switching. The issue is whether Rel-18 WI is subject to the same restriction for SUL as </a:t>
            </a:r>
            <a:r>
              <a:rPr lang="en-US" sz="1400" dirty="0" smtClean="0"/>
              <a:t>in Rel-17 </a:t>
            </a:r>
            <a:r>
              <a:rPr lang="en-US" sz="1400" dirty="0"/>
              <a:t>or not.</a:t>
            </a:r>
          </a:p>
          <a:p>
            <a:pPr marL="444500" lvl="1" indent="0" eaLnBrk="1" fontAlgn="t" hangingPunct="1">
              <a:buNone/>
            </a:pPr>
            <a:r>
              <a:rPr lang="en-US" sz="1400" dirty="0" smtClean="0"/>
              <a:t>	</a:t>
            </a:r>
            <a:r>
              <a:rPr lang="en-US" sz="1400" dirty="0" smtClean="0">
                <a:sym typeface="Wingdings" panose="05000000000000000000" pitchFamily="2" charset="2"/>
              </a:rPr>
              <a:t> </a:t>
            </a:r>
            <a:r>
              <a:rPr lang="en-US" sz="1400" i="1" dirty="0" smtClean="0">
                <a:sym typeface="Wingdings" panose="05000000000000000000" pitchFamily="2" charset="2"/>
              </a:rPr>
              <a:t>Rel-17</a:t>
            </a:r>
            <a:r>
              <a:rPr lang="en-US" sz="1400" dirty="0" smtClean="0">
                <a:sym typeface="Wingdings" panose="05000000000000000000" pitchFamily="2" charset="2"/>
              </a:rPr>
              <a:t>: “</a:t>
            </a:r>
            <a:r>
              <a:rPr lang="en-US" sz="1400" i="1" dirty="0" smtClean="0">
                <a:sym typeface="Wingdings" panose="05000000000000000000" pitchFamily="2" charset="2"/>
              </a:rPr>
              <a:t>Specify UE requirements to enable </a:t>
            </a:r>
            <a:r>
              <a:rPr lang="en-US" sz="1400" i="1" dirty="0" err="1" smtClean="0">
                <a:sym typeface="Wingdings" panose="05000000000000000000" pitchFamily="2" charset="2"/>
              </a:rPr>
              <a:t>Tx</a:t>
            </a:r>
            <a:r>
              <a:rPr lang="en-US" sz="1400" i="1" dirty="0" smtClean="0">
                <a:sym typeface="Wingdings" panose="05000000000000000000" pitchFamily="2" charset="2"/>
              </a:rPr>
              <a:t> switching between cases, where 1 carrier on band A and 2 contiguous</a:t>
            </a:r>
            <a:br>
              <a:rPr lang="en-US" sz="1400" i="1" dirty="0" smtClean="0">
                <a:sym typeface="Wingdings" panose="05000000000000000000" pitchFamily="2" charset="2"/>
              </a:rPr>
            </a:br>
            <a:r>
              <a:rPr lang="en-US" sz="1400" i="1" dirty="0" smtClean="0">
                <a:sym typeface="Wingdings" panose="05000000000000000000" pitchFamily="2" charset="2"/>
              </a:rPr>
              <a:t>	     aggregated carriers on band B, and band A is for SUL or non-SUL and band B is a non-SUL band</a:t>
            </a:r>
            <a:r>
              <a:rPr lang="en-US" sz="1400" dirty="0" smtClean="0">
                <a:sym typeface="Wingdings" panose="05000000000000000000" pitchFamily="2" charset="2"/>
              </a:rPr>
              <a:t>”</a:t>
            </a:r>
          </a:p>
          <a:p>
            <a:endParaRPr lang="en-US" sz="16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NR </a:t>
            </a:r>
            <a:r>
              <a:rPr lang="en-US" altLang="en-US" dirty="0" smtClean="0"/>
              <a:t>Summary: </a:t>
            </a:r>
            <a:r>
              <a:rPr lang="en-US" altLang="en-US" dirty="0"/>
              <a:t>Rel-18 Details </a:t>
            </a:r>
            <a:r>
              <a:rPr lang="en-US" altLang="en-US" dirty="0" smtClean="0"/>
              <a:t>(3/3)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67506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RAN1#110 (August 22 ~ 26) will be a F2F meeting in Toulouse, France with remote attendance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All online and organized offline sessions will be made available for remote attendance for entire meeting duration</a:t>
            </a:r>
          </a:p>
          <a:p>
            <a:pPr lvl="1"/>
            <a:r>
              <a:rPr lang="en-US" dirty="0" smtClean="0"/>
              <a:t>Details (audio, screen sharing, hand raising, other aspects) on remote attendance will be shared on the RAN1 reflector as soon as possible after evaluation of the trial run in RAN#96 and further discussion with MCC / RAN leadership</a:t>
            </a:r>
            <a:endParaRPr lang="en-US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Plan for RAN1 meeting in Q3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36269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altLang="en-US" sz="1800" dirty="0" smtClean="0">
                <a:ea typeface="ＭＳ Ｐゴシック" panose="020B0600070205080204" pitchFamily="34" charset="-128"/>
              </a:rPr>
              <a:t>RAN1#109-e </a:t>
            </a:r>
            <a:r>
              <a:rPr lang="en-US" altLang="en-US" sz="1800" dirty="0">
                <a:ea typeface="ＭＳ Ｐゴシック" panose="020B0600070205080204" pitchFamily="34" charset="-128"/>
              </a:rPr>
              <a:t>focused on </a:t>
            </a:r>
            <a:endParaRPr lang="en-US" altLang="en-US" sz="1800" dirty="0" smtClean="0">
              <a:ea typeface="ＭＳ Ｐゴシック" panose="020B0600070205080204" pitchFamily="34" charset="-128"/>
            </a:endParaRP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en-US" sz="1600" dirty="0" smtClean="0">
                <a:ea typeface="ＭＳ Ｐゴシック" panose="020B0600070205080204" pitchFamily="34" charset="-128"/>
              </a:rPr>
              <a:t>Initialization of Rel-18 study/work item discussions – overall, good start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en-US" sz="1600" dirty="0" smtClean="0">
                <a:ea typeface="ＭＳ Ｐゴシック" panose="020B0600070205080204" pitchFamily="34" charset="-128"/>
              </a:rPr>
              <a:t>Critical </a:t>
            </a:r>
            <a:r>
              <a:rPr lang="en-US" altLang="en-US" sz="1600" dirty="0">
                <a:ea typeface="ＭＳ Ｐゴシック" panose="020B0600070205080204" pitchFamily="34" charset="-128"/>
              </a:rPr>
              <a:t>maintenance </a:t>
            </a:r>
            <a:r>
              <a:rPr lang="en-US" altLang="en-US" sz="1600" dirty="0" smtClean="0">
                <a:ea typeface="ＭＳ Ｐゴシック" panose="020B0600070205080204" pitchFamily="34" charset="-128"/>
              </a:rPr>
              <a:t>issues – </a:t>
            </a:r>
            <a:r>
              <a:rPr lang="en-US" altLang="en-US" sz="1600" dirty="0" smtClean="0"/>
              <a:t>Rel-17 RAN1 </a:t>
            </a:r>
            <a:r>
              <a:rPr lang="en-US" altLang="en-US" sz="1600" dirty="0"/>
              <a:t>specifications are </a:t>
            </a:r>
            <a:r>
              <a:rPr lang="en-US" altLang="en-US" sz="1600" b="1" dirty="0" smtClean="0"/>
              <a:t>stabilizing well</a:t>
            </a:r>
            <a:r>
              <a:rPr lang="en-US" altLang="en-US" sz="1600" dirty="0" smtClean="0"/>
              <a:t> </a:t>
            </a:r>
            <a:r>
              <a:rPr lang="en-US" altLang="en-US" sz="1600" dirty="0"/>
              <a:t>for both LTE and NR</a:t>
            </a:r>
            <a:endParaRPr lang="en-US" altLang="en-US" sz="1600" dirty="0" smtClean="0">
              <a:ea typeface="ＭＳ Ｐゴシック" panose="020B0600070205080204" pitchFamily="34" charset="-128"/>
            </a:endParaRP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en-US" sz="1600" dirty="0" smtClean="0">
                <a:ea typeface="ＭＳ Ｐゴシック" panose="020B0600070205080204" pitchFamily="34" charset="-128"/>
              </a:rPr>
              <a:t>Responses to incoming LSs</a:t>
            </a:r>
            <a:endParaRPr lang="en-US" altLang="en-US" sz="1600" dirty="0" smtClean="0"/>
          </a:p>
          <a:p>
            <a:pPr lvl="1">
              <a:spcBef>
                <a:spcPts val="300"/>
              </a:spcBef>
              <a:spcAft>
                <a:spcPts val="300"/>
              </a:spcAft>
            </a:pPr>
            <a:endParaRPr lang="sv-SE" altLang="ja-JP" sz="1600" dirty="0">
              <a:solidFill>
                <a:schemeClr val="hlink"/>
              </a:solidFill>
            </a:endParaRP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sv-SE" altLang="ja-JP" sz="1800" b="1" dirty="0">
                <a:solidFill>
                  <a:schemeClr val="hlink"/>
                </a:solidFill>
              </a:rPr>
              <a:t>Highly appreciate: 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sv-SE" altLang="ja-JP" sz="1600" dirty="0"/>
              <a:t>Patrick Merias for his always efficient and excellent support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sv-SE" altLang="ja-JP" sz="1600" dirty="0" smtClean="0"/>
              <a:t>Vice-chairs David </a:t>
            </a:r>
            <a:r>
              <a:rPr lang="en-US" altLang="ja-JP" sz="1600" dirty="0" err="1"/>
              <a:t>M</a:t>
            </a:r>
            <a:r>
              <a:rPr lang="en-US" altLang="en-US" sz="1600" dirty="0" err="1"/>
              <a:t>azzarese</a:t>
            </a:r>
            <a:r>
              <a:rPr lang="en-US" altLang="en-US" sz="1600" dirty="0"/>
              <a:t> </a:t>
            </a:r>
            <a:r>
              <a:rPr lang="en-US" altLang="en-US" sz="1600" dirty="0" smtClean="0"/>
              <a:t>and </a:t>
            </a:r>
            <a:r>
              <a:rPr lang="sv-SE" altLang="ja-JP" sz="1600" dirty="0"/>
              <a:t>Xiaodong Xu for sharing the e-meeting management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sv-SE" altLang="ja-JP" sz="1600" dirty="0"/>
              <a:t>Editors Brian Classon (TS36.212), Vijay Nangia (TS36.213), Satoshi Nagata (TS38.201), Alexandros Manolakos (TS38.202), </a:t>
            </a:r>
            <a:r>
              <a:rPr lang="sv-SE" altLang="ja-JP" sz="1600" dirty="0" smtClean="0"/>
              <a:t>Sorour </a:t>
            </a:r>
            <a:r>
              <a:rPr lang="sv-SE" altLang="ja-JP" sz="1600" dirty="0"/>
              <a:t>Falahati (TS37.213</a:t>
            </a:r>
            <a:r>
              <a:rPr lang="sv-SE" altLang="ja-JP" sz="1600" dirty="0" smtClean="0"/>
              <a:t>), </a:t>
            </a:r>
            <a:r>
              <a:rPr lang="sv-SE" altLang="ja-JP" sz="1600" dirty="0"/>
              <a:t>Stefan Parkvall (TS36.211, TS38.211), Yan Cheng (TS38.212), Aris Papasakellariou (TS38.213), </a:t>
            </a:r>
            <a:r>
              <a:rPr lang="sv-SE" altLang="ja-JP" sz="1600" dirty="0" smtClean="0"/>
              <a:t>Mihai </a:t>
            </a:r>
            <a:r>
              <a:rPr lang="sv-SE" altLang="ja-JP" sz="1600" dirty="0"/>
              <a:t>Enescu (TS38.214),  </a:t>
            </a:r>
            <a:r>
              <a:rPr lang="sv-SE" altLang="ja-JP" sz="1600" dirty="0" smtClean="0"/>
              <a:t>Daewon Lee </a:t>
            </a:r>
            <a:r>
              <a:rPr lang="sv-SE" altLang="ja-JP" sz="1600" dirty="0"/>
              <a:t>(TS38.215) for their tremendous efforts to draft the Rel-17 CRs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ja-JP" sz="1600" dirty="0"/>
              <a:t>Hiroki Harada for leading </a:t>
            </a:r>
            <a:r>
              <a:rPr lang="en-US" altLang="ja-JP" sz="1600" dirty="0" smtClean="0"/>
              <a:t>Rel-16 </a:t>
            </a:r>
            <a:r>
              <a:rPr lang="en-US" altLang="ja-JP" sz="1600" dirty="0"/>
              <a:t>UE features discussions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ja-JP" sz="1600" dirty="0"/>
              <a:t>Shinya </a:t>
            </a:r>
            <a:r>
              <a:rPr lang="en-US" altLang="ja-JP" sz="1600" dirty="0" err="1"/>
              <a:t>Kumagai</a:t>
            </a:r>
            <a:r>
              <a:rPr lang="en-US" altLang="ja-JP" sz="1600" dirty="0"/>
              <a:t> and Ralf </a:t>
            </a:r>
            <a:r>
              <a:rPr lang="en-US" altLang="ja-JP" sz="1600" dirty="0" err="1"/>
              <a:t>Bendlin</a:t>
            </a:r>
            <a:r>
              <a:rPr lang="en-US" altLang="ja-JP" sz="1600" dirty="0"/>
              <a:t> for leading Rel-17 UE features discussions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ja-JP" sz="1600" dirty="0" smtClean="0"/>
              <a:t>All </a:t>
            </a:r>
            <a:r>
              <a:rPr lang="en-US" altLang="ja-JP" sz="1600" dirty="0"/>
              <a:t>feature leads/moderators for leading discussions in each respective feature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sv-SE" altLang="ja-JP" sz="1600" dirty="0"/>
              <a:t>All delegates for active and enthusiastic discussion, and being construtive in driving consensus</a:t>
            </a:r>
            <a:endParaRPr lang="en-US" sz="2000" dirty="0"/>
          </a:p>
          <a:p>
            <a:pPr>
              <a:spcBef>
                <a:spcPts val="300"/>
              </a:spcBef>
              <a:spcAft>
                <a:spcPts val="300"/>
              </a:spcAft>
            </a:pPr>
            <a:endParaRPr lang="en-US" sz="24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ja-JP" dirty="0"/>
              <a:t>Concluding Remarks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26576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>
          <a:xfrm>
            <a:off x="444380" y="3364302"/>
            <a:ext cx="11314633" cy="3062376"/>
          </a:xfrm>
        </p:spPr>
        <p:txBody>
          <a:bodyPr/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altLang="en-US" sz="1800" dirty="0" smtClean="0"/>
              <a:t>Rel-16 </a:t>
            </a:r>
            <a:r>
              <a:rPr lang="en-US" altLang="en-US" sz="1800" dirty="0"/>
              <a:t>&amp; earlier: Maintenance </a:t>
            </a:r>
            <a:r>
              <a:rPr lang="en-US" altLang="en-US" sz="1800" dirty="0" smtClean="0"/>
              <a:t>discussions were primarily handled using email</a:t>
            </a:r>
            <a:endParaRPr lang="en-US" altLang="en-US" sz="1800" dirty="0"/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en-US" sz="1600" dirty="0"/>
              <a:t>RAN1 specifications are </a:t>
            </a:r>
            <a:r>
              <a:rPr lang="en-US" altLang="en-US" sz="1600" b="1" dirty="0"/>
              <a:t>stable</a:t>
            </a:r>
            <a:r>
              <a:rPr lang="en-US" altLang="en-US" sz="1600" dirty="0"/>
              <a:t> for both LTE and NR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altLang="en-US" sz="1800" dirty="0" smtClean="0"/>
              <a:t>Rel-17</a:t>
            </a:r>
            <a:r>
              <a:rPr lang="en-US" altLang="en-US" sz="1800" dirty="0"/>
              <a:t>: Maintenance discussions </a:t>
            </a:r>
            <a:r>
              <a:rPr lang="en-US" altLang="en-US" sz="1800" dirty="0" smtClean="0"/>
              <a:t>were </a:t>
            </a:r>
            <a:r>
              <a:rPr lang="en-US" altLang="en-US" sz="1800" dirty="0"/>
              <a:t>handled using </a:t>
            </a:r>
            <a:r>
              <a:rPr lang="en-US" altLang="en-US" sz="1800" dirty="0" smtClean="0"/>
              <a:t>emails and GTW calls</a:t>
            </a:r>
            <a:endParaRPr lang="en-US" altLang="en-US" sz="1800" dirty="0"/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en-US" sz="1600" dirty="0" smtClean="0"/>
              <a:t>GTW calls were used for UE features, </a:t>
            </a:r>
            <a:r>
              <a:rPr lang="en-US" altLang="en-US" sz="1600" dirty="0" err="1" smtClean="0"/>
              <a:t>IIoT</a:t>
            </a:r>
            <a:r>
              <a:rPr lang="en-US" altLang="en-US" sz="1600" dirty="0" smtClean="0"/>
              <a:t> &amp; URLLC, </a:t>
            </a:r>
            <a:r>
              <a:rPr lang="en-US" altLang="en-US" sz="1600" dirty="0" err="1" smtClean="0"/>
              <a:t>eIAB</a:t>
            </a:r>
            <a:r>
              <a:rPr lang="en-US" altLang="en-US" sz="1600" dirty="0" smtClean="0"/>
              <a:t>, MBS, </a:t>
            </a:r>
            <a:r>
              <a:rPr lang="en-US" altLang="en-US" sz="1600" dirty="0" err="1" smtClean="0"/>
              <a:t>CovEnh</a:t>
            </a:r>
            <a:r>
              <a:rPr lang="en-US" altLang="en-US" sz="1600" dirty="0" smtClean="0"/>
              <a:t>, and </a:t>
            </a:r>
            <a:r>
              <a:rPr lang="en-US" altLang="en-US" sz="1600" dirty="0" err="1" smtClean="0"/>
              <a:t>sidelink</a:t>
            </a:r>
            <a:endParaRPr lang="en-US" altLang="en-US" sz="1600" dirty="0" smtClean="0"/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en-US" sz="1600" dirty="0" smtClean="0"/>
              <a:t>RAN1 specifications and UE features are stabilizing well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altLang="en-US" sz="1800" dirty="0"/>
              <a:t>Rel-18: Covered all items with emails and GTW </a:t>
            </a:r>
            <a:r>
              <a:rPr lang="en-US" altLang="en-US" sz="1800" dirty="0" smtClean="0"/>
              <a:t>calls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en-US" sz="1600" dirty="0" smtClean="0">
                <a:ea typeface="ＭＳ Ｐゴシック" panose="020B0600070205080204" pitchFamily="34" charset="-128"/>
              </a:rPr>
              <a:t>Focused </a:t>
            </a:r>
            <a:r>
              <a:rPr lang="en-US" altLang="en-US" sz="1600" dirty="0">
                <a:ea typeface="ＭＳ Ｐゴシック" panose="020B0600070205080204" pitchFamily="34" charset="-128"/>
              </a:rPr>
              <a:t>on high-level considerations and necessary details for </a:t>
            </a:r>
            <a:r>
              <a:rPr lang="en-US" altLang="en-US" sz="1600" dirty="0" smtClean="0">
                <a:ea typeface="ＭＳ Ｐゴシック" panose="020B0600070205080204" pitchFamily="34" charset="-128"/>
              </a:rPr>
              <a:t>future evaluations</a:t>
            </a:r>
            <a:endParaRPr lang="en-US" altLang="en-US" sz="1600" dirty="0">
              <a:ea typeface="ＭＳ Ｐゴシック" panose="020B0600070205080204" pitchFamily="34" charset="-128"/>
            </a:endParaRP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en-US" sz="1600" dirty="0" smtClean="0"/>
              <a:t>In general, Rel-18 study/work items have adequate progress for first meeting (details to follow)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endParaRPr lang="en-US" altLang="en-US" sz="1600" dirty="0" smtClean="0"/>
          </a:p>
          <a:p>
            <a:pPr lvl="1">
              <a:spcBef>
                <a:spcPts val="300"/>
              </a:spcBef>
              <a:spcAft>
                <a:spcPts val="300"/>
              </a:spcAft>
            </a:pPr>
            <a:endParaRPr lang="en-US" altLang="en-US" sz="1600" dirty="0"/>
          </a:p>
          <a:p>
            <a:pPr lvl="1">
              <a:spcBef>
                <a:spcPts val="300"/>
              </a:spcBef>
              <a:spcAft>
                <a:spcPts val="300"/>
              </a:spcAft>
            </a:pPr>
            <a:endParaRPr lang="en-US" sz="18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Executive Summary</a:t>
            </a:r>
          </a:p>
        </p:txBody>
      </p:sp>
      <p:graphicFrame>
        <p:nvGraphicFramePr>
          <p:cNvPr id="4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7419868"/>
              </p:ext>
            </p:extLst>
          </p:nvPr>
        </p:nvGraphicFramePr>
        <p:xfrm>
          <a:off x="2472798" y="1630965"/>
          <a:ext cx="7257798" cy="1060480"/>
        </p:xfrm>
        <a:graphic>
          <a:graphicData uri="http://schemas.openxmlformats.org/drawingml/2006/table">
            <a:tbl>
              <a:tblPr/>
              <a:tblGrid>
                <a:gridCol w="26681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896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2019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RAN1#109-e</a:t>
                      </a:r>
                      <a:endParaRPr kumimoji="0" lang="en-US" altLang="ja-JP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50" charset="-128"/>
                      </a:endParaRP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May 9</a:t>
                      </a:r>
                      <a:r>
                        <a:rPr kumimoji="0" lang="en-US" altLang="ja-JP" sz="24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th</a:t>
                      </a:r>
                      <a:r>
                        <a:rPr kumimoji="0" lang="en-US" altLang="ja-JP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 – 20</a:t>
                      </a:r>
                      <a:r>
                        <a:rPr kumimoji="0" lang="en-US" altLang="ja-JP" sz="24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th</a:t>
                      </a:r>
                      <a:r>
                        <a:rPr kumimoji="0" lang="en-US" altLang="ja-JP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, 2022</a:t>
                      </a:r>
                      <a:endParaRPr kumimoji="0" lang="en-US" altLang="ja-JP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50" charset="-128"/>
                      </a:endParaRP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0285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RAN #</a:t>
                      </a:r>
                      <a:r>
                        <a:rPr kumimoji="0" lang="en-US" altLang="ja-JP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96-e</a:t>
                      </a:r>
                      <a:endParaRPr kumimoji="0" lang="en-US" altLang="ja-JP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Calibri" pitchFamily="34" charset="0"/>
                        <a:ea typeface="ＭＳ Ｐゴシック" pitchFamily="50" charset="-128"/>
                      </a:endParaRP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June 6</a:t>
                      </a:r>
                      <a:r>
                        <a:rPr kumimoji="0" lang="en-US" altLang="ja-JP" sz="24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th</a:t>
                      </a:r>
                      <a:r>
                        <a:rPr kumimoji="0" lang="en-US" altLang="ja-JP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 </a:t>
                      </a:r>
                      <a:r>
                        <a:rPr kumimoji="0" lang="en-US" altLang="ja-JP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– </a:t>
                      </a:r>
                      <a:r>
                        <a:rPr kumimoji="0" lang="en-US" altLang="ja-JP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9</a:t>
                      </a:r>
                      <a:r>
                        <a:rPr kumimoji="0" lang="en-US" altLang="ja-JP" sz="24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th</a:t>
                      </a:r>
                      <a:r>
                        <a:rPr kumimoji="0" lang="en-US" altLang="ja-JP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, </a:t>
                      </a:r>
                      <a:r>
                        <a:rPr kumimoji="0" lang="en-US" altLang="ja-JP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2022</a:t>
                      </a:r>
                      <a:endParaRPr kumimoji="0" lang="en-US" altLang="ja-JP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Calibri" pitchFamily="34" charset="0"/>
                        <a:ea typeface="ＭＳ Ｐゴシック" pitchFamily="50" charset="-128"/>
                      </a:endParaRP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734975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내용 개체 틀 4"/>
          <p:cNvSpPr>
            <a:spLocks noGrp="1"/>
          </p:cNvSpPr>
          <p:nvPr>
            <p:ph idx="1"/>
          </p:nvPr>
        </p:nvSpPr>
        <p:spPr>
          <a:xfrm>
            <a:off x="444380" y="1291236"/>
            <a:ext cx="11314633" cy="688576"/>
          </a:xfrm>
        </p:spPr>
        <p:txBody>
          <a:bodyPr/>
          <a:lstStyle/>
          <a:p>
            <a:r>
              <a:rPr lang="en-US" sz="1800" dirty="0" smtClean="0"/>
              <a:t>RAN1#109-e had the largest number of registrations in RAN1 history: 1110 registered (645 attended)</a:t>
            </a:r>
            <a:endParaRPr lang="en-US" sz="18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Delegates in RAN1</a:t>
            </a:r>
            <a:endParaRPr lang="en-US" dirty="0"/>
          </a:p>
        </p:txBody>
      </p:sp>
      <p:graphicFrame>
        <p:nvGraphicFramePr>
          <p:cNvPr id="4" name="내용 개체 틀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39009024"/>
              </p:ext>
            </p:extLst>
          </p:nvPr>
        </p:nvGraphicFramePr>
        <p:xfrm>
          <a:off x="1068182" y="1974960"/>
          <a:ext cx="10067027" cy="39874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496292" y="6019189"/>
            <a:ext cx="8985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Feb, 2020</a:t>
            </a:r>
            <a:endParaRPr lang="en-US" sz="1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10215848" y="6019189"/>
            <a:ext cx="9527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May, 2022</a:t>
            </a:r>
            <a:endParaRPr 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23604071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Tdocs</a:t>
            </a:r>
            <a:r>
              <a:rPr lang="en-US" dirty="0"/>
              <a:t> submitted to RAN1</a:t>
            </a:r>
          </a:p>
        </p:txBody>
      </p:sp>
      <p:graphicFrame>
        <p:nvGraphicFramePr>
          <p:cNvPr id="4" name="내용 개체 틀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18298009"/>
              </p:ext>
            </p:extLst>
          </p:nvPr>
        </p:nvGraphicFramePr>
        <p:xfrm>
          <a:off x="1069372" y="1652840"/>
          <a:ext cx="10067027" cy="39874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496292" y="5697068"/>
            <a:ext cx="8985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Feb, 2020</a:t>
            </a:r>
            <a:endParaRPr lang="en-US" sz="1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10215848" y="5697068"/>
            <a:ext cx="9527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May, 2022</a:t>
            </a:r>
            <a:endParaRPr 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17371546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800" dirty="0"/>
              <a:t>Overall, roughly </a:t>
            </a:r>
            <a:r>
              <a:rPr lang="en-US" sz="1800" dirty="0" smtClean="0"/>
              <a:t>107 </a:t>
            </a:r>
            <a:r>
              <a:rPr lang="en-US" sz="1800" dirty="0"/>
              <a:t>hours of GTW conference calls in </a:t>
            </a:r>
            <a:r>
              <a:rPr lang="en-US" sz="1800" dirty="0" smtClean="0"/>
              <a:t>Q2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sz="1600" dirty="0" smtClean="0"/>
              <a:t>RAN1 planned for 90 hours but ended up spending 107 hours (GTW sessions ended 30~40 minutes past the planned ending time)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800" dirty="0" smtClean="0"/>
              <a:t>Statistics </a:t>
            </a:r>
            <a:r>
              <a:rPr lang="en-US" sz="1800" dirty="0"/>
              <a:t>shown below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en-US" sz="1600" dirty="0" smtClean="0">
                <a:ea typeface="ＭＳ Ｐゴシック" panose="020B0600070205080204" pitchFamily="34" charset="-128"/>
              </a:rPr>
              <a:t>Breakdown per release: Rel-16 (0.5 hours – 0.5%), Rel-17 (41.7 hours – 39%), Rel-18 (64.8 hours – 60.5%)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en-US" sz="1600" dirty="0" smtClean="0">
                <a:ea typeface="ＭＳ Ｐゴシック" panose="020B0600070205080204" pitchFamily="34" charset="-128"/>
              </a:rPr>
              <a:t>Majority of the GTW time for Rel-17 was used to stabilize UE features (30.8 hours out of 41.7 hours)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en-US" sz="1600" dirty="0" smtClean="0">
                <a:ea typeface="ＭＳ Ｐゴシック" panose="020B0600070205080204" pitchFamily="34" charset="-128"/>
              </a:rPr>
              <a:t>Rel-17 </a:t>
            </a:r>
            <a:r>
              <a:rPr lang="en-US" altLang="en-US" sz="1600" dirty="0">
                <a:ea typeface="ＭＳ Ｐゴシック" panose="020B0600070205080204" pitchFamily="34" charset="-128"/>
              </a:rPr>
              <a:t>LTE </a:t>
            </a:r>
            <a:r>
              <a:rPr lang="en-US" altLang="en-US" sz="1600" dirty="0" smtClean="0">
                <a:ea typeface="ＭＳ Ｐゴシック" panose="020B0600070205080204" pitchFamily="34" charset="-128"/>
              </a:rPr>
              <a:t>maintenance was handled with email discussions only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endParaRPr lang="en-US" altLang="en-US" sz="1400" dirty="0">
              <a:ea typeface="ＭＳ Ｐゴシック" panose="020B0600070205080204" pitchFamily="34" charset="-128"/>
            </a:endParaRPr>
          </a:p>
          <a:p>
            <a:pPr>
              <a:spcBef>
                <a:spcPts val="300"/>
              </a:spcBef>
              <a:spcAft>
                <a:spcPts val="300"/>
              </a:spcAft>
            </a:pPr>
            <a:endParaRPr lang="en-US" sz="18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Statistics for GTW Usage</a:t>
            </a:r>
            <a:endParaRPr lang="en-US" dirty="0"/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793775"/>
              </p:ext>
            </p:extLst>
          </p:nvPr>
        </p:nvGraphicFramePr>
        <p:xfrm>
          <a:off x="418502" y="3899140"/>
          <a:ext cx="11382438" cy="1887175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840918">
                  <a:extLst>
                    <a:ext uri="{9D8B030D-6E8A-4147-A177-3AD203B41FA5}">
                      <a16:colId xmlns:a16="http://schemas.microsoft.com/office/drawing/2014/main" val="3778550274"/>
                    </a:ext>
                  </a:extLst>
                </a:gridCol>
                <a:gridCol w="585640">
                  <a:extLst>
                    <a:ext uri="{9D8B030D-6E8A-4147-A177-3AD203B41FA5}">
                      <a16:colId xmlns:a16="http://schemas.microsoft.com/office/drawing/2014/main" val="332834096"/>
                    </a:ext>
                  </a:extLst>
                </a:gridCol>
                <a:gridCol w="585640">
                  <a:extLst>
                    <a:ext uri="{9D8B030D-6E8A-4147-A177-3AD203B41FA5}">
                      <a16:colId xmlns:a16="http://schemas.microsoft.com/office/drawing/2014/main" val="2030012802"/>
                    </a:ext>
                  </a:extLst>
                </a:gridCol>
                <a:gridCol w="585640">
                  <a:extLst>
                    <a:ext uri="{9D8B030D-6E8A-4147-A177-3AD203B41FA5}">
                      <a16:colId xmlns:a16="http://schemas.microsoft.com/office/drawing/2014/main" val="2447061991"/>
                    </a:ext>
                  </a:extLst>
                </a:gridCol>
                <a:gridCol w="585640">
                  <a:extLst>
                    <a:ext uri="{9D8B030D-6E8A-4147-A177-3AD203B41FA5}">
                      <a16:colId xmlns:a16="http://schemas.microsoft.com/office/drawing/2014/main" val="2297834829"/>
                    </a:ext>
                  </a:extLst>
                </a:gridCol>
                <a:gridCol w="585640">
                  <a:extLst>
                    <a:ext uri="{9D8B030D-6E8A-4147-A177-3AD203B41FA5}">
                      <a16:colId xmlns:a16="http://schemas.microsoft.com/office/drawing/2014/main" val="2160189737"/>
                    </a:ext>
                  </a:extLst>
                </a:gridCol>
                <a:gridCol w="585640">
                  <a:extLst>
                    <a:ext uri="{9D8B030D-6E8A-4147-A177-3AD203B41FA5}">
                      <a16:colId xmlns:a16="http://schemas.microsoft.com/office/drawing/2014/main" val="2062356627"/>
                    </a:ext>
                  </a:extLst>
                </a:gridCol>
                <a:gridCol w="585640">
                  <a:extLst>
                    <a:ext uri="{9D8B030D-6E8A-4147-A177-3AD203B41FA5}">
                      <a16:colId xmlns:a16="http://schemas.microsoft.com/office/drawing/2014/main" val="3051106297"/>
                    </a:ext>
                  </a:extLst>
                </a:gridCol>
                <a:gridCol w="585640">
                  <a:extLst>
                    <a:ext uri="{9D8B030D-6E8A-4147-A177-3AD203B41FA5}">
                      <a16:colId xmlns:a16="http://schemas.microsoft.com/office/drawing/2014/main" val="1814196618"/>
                    </a:ext>
                  </a:extLst>
                </a:gridCol>
                <a:gridCol w="585640">
                  <a:extLst>
                    <a:ext uri="{9D8B030D-6E8A-4147-A177-3AD203B41FA5}">
                      <a16:colId xmlns:a16="http://schemas.microsoft.com/office/drawing/2014/main" val="1211338910"/>
                    </a:ext>
                  </a:extLst>
                </a:gridCol>
                <a:gridCol w="585640">
                  <a:extLst>
                    <a:ext uri="{9D8B030D-6E8A-4147-A177-3AD203B41FA5}">
                      <a16:colId xmlns:a16="http://schemas.microsoft.com/office/drawing/2014/main" val="4167902487"/>
                    </a:ext>
                  </a:extLst>
                </a:gridCol>
                <a:gridCol w="585640">
                  <a:extLst>
                    <a:ext uri="{9D8B030D-6E8A-4147-A177-3AD203B41FA5}">
                      <a16:colId xmlns:a16="http://schemas.microsoft.com/office/drawing/2014/main" val="2225289471"/>
                    </a:ext>
                  </a:extLst>
                </a:gridCol>
                <a:gridCol w="585640">
                  <a:extLst>
                    <a:ext uri="{9D8B030D-6E8A-4147-A177-3AD203B41FA5}">
                      <a16:colId xmlns:a16="http://schemas.microsoft.com/office/drawing/2014/main" val="2281521746"/>
                    </a:ext>
                  </a:extLst>
                </a:gridCol>
                <a:gridCol w="585640">
                  <a:extLst>
                    <a:ext uri="{9D8B030D-6E8A-4147-A177-3AD203B41FA5}">
                      <a16:colId xmlns:a16="http://schemas.microsoft.com/office/drawing/2014/main" val="548786085"/>
                    </a:ext>
                  </a:extLst>
                </a:gridCol>
                <a:gridCol w="585640">
                  <a:extLst>
                    <a:ext uri="{9D8B030D-6E8A-4147-A177-3AD203B41FA5}">
                      <a16:colId xmlns:a16="http://schemas.microsoft.com/office/drawing/2014/main" val="3479910333"/>
                    </a:ext>
                  </a:extLst>
                </a:gridCol>
                <a:gridCol w="585640">
                  <a:extLst>
                    <a:ext uri="{9D8B030D-6E8A-4147-A177-3AD203B41FA5}">
                      <a16:colId xmlns:a16="http://schemas.microsoft.com/office/drawing/2014/main" val="2985923044"/>
                    </a:ext>
                  </a:extLst>
                </a:gridCol>
                <a:gridCol w="585640">
                  <a:extLst>
                    <a:ext uri="{9D8B030D-6E8A-4147-A177-3AD203B41FA5}">
                      <a16:colId xmlns:a16="http://schemas.microsoft.com/office/drawing/2014/main" val="1394761759"/>
                    </a:ext>
                  </a:extLst>
                </a:gridCol>
                <a:gridCol w="585640">
                  <a:extLst>
                    <a:ext uri="{9D8B030D-6E8A-4147-A177-3AD203B41FA5}">
                      <a16:colId xmlns:a16="http://schemas.microsoft.com/office/drawing/2014/main" val="49059415"/>
                    </a:ext>
                  </a:extLst>
                </a:gridCol>
                <a:gridCol w="585640">
                  <a:extLst>
                    <a:ext uri="{9D8B030D-6E8A-4147-A177-3AD203B41FA5}">
                      <a16:colId xmlns:a16="http://schemas.microsoft.com/office/drawing/2014/main" val="570937067"/>
                    </a:ext>
                  </a:extLst>
                </a:gridCol>
              </a:tblGrid>
              <a:tr h="25711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b"/>
                      <a:r>
                        <a:rPr lang="en-US" sz="10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en-US" sz="10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gridSpan="6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1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Rel-17</a:t>
                      </a:r>
                      <a:endParaRPr lang="en-US" sz="11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12"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Rel-18</a:t>
                      </a:r>
                      <a:endParaRPr lang="en-US" sz="11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5983741"/>
                  </a:ext>
                </a:extLst>
              </a:tr>
              <a:tr h="59993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b"/>
                      <a:r>
                        <a:rPr lang="en-US" sz="10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en-US" sz="10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1" u="none" strike="noStrike" dirty="0" err="1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IIoT</a:t>
                      </a:r>
                      <a:r>
                        <a:rPr lang="en-US" sz="10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/ URLLC</a:t>
                      </a:r>
                      <a:endParaRPr lang="en-US" sz="10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1" u="none" strike="noStrike" dirty="0" err="1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CovEnh</a:t>
                      </a:r>
                      <a:endParaRPr lang="en-US" sz="10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1" u="none" strike="noStrike" dirty="0" err="1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Sidelink</a:t>
                      </a:r>
                      <a:endParaRPr lang="en-US" sz="10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IAB</a:t>
                      </a:r>
                      <a:endParaRPr lang="en-US" sz="10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MBS</a:t>
                      </a:r>
                      <a:endParaRPr lang="en-US" sz="10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UE features</a:t>
                      </a:r>
                      <a:endParaRPr lang="en-US" sz="10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MIMO</a:t>
                      </a:r>
                      <a:endParaRPr lang="en-US" sz="1000" b="1" i="0" u="none" strike="noStrike" dirty="0" smtClean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AI/ML</a:t>
                      </a:r>
                      <a:endParaRPr lang="en-US" sz="10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Duplex</a:t>
                      </a:r>
                      <a:endParaRPr lang="en-US" sz="10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Sidelink</a:t>
                      </a:r>
                      <a:endParaRPr lang="en-US" sz="1000" b="1" i="0" u="none" strike="noStrike" dirty="0" smtClean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u="none" strike="noStrike" spc="-1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Positioning</a:t>
                      </a:r>
                      <a:endParaRPr lang="en-US" sz="1000" b="1" i="0" u="none" strike="noStrike" spc="-100" baseline="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eRedCap</a:t>
                      </a:r>
                      <a:endParaRPr lang="en-US" sz="10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NW</a:t>
                      </a:r>
                      <a:r>
                        <a:rPr lang="en-US" sz="1000" b="1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Energy</a:t>
                      </a:r>
                      <a:endParaRPr lang="en-US" sz="10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NWC Repeater</a:t>
                      </a:r>
                      <a:endParaRPr lang="en-US" sz="10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DSS</a:t>
                      </a:r>
                      <a:endParaRPr lang="en-US" sz="10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Multi-carrier</a:t>
                      </a:r>
                      <a:endParaRPr lang="en-US" sz="10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XR</a:t>
                      </a:r>
                      <a:endParaRPr lang="en-US" sz="10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NTN</a:t>
                      </a:r>
                      <a:endParaRPr lang="en-US" sz="10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9762350"/>
                  </a:ext>
                </a:extLst>
              </a:tr>
              <a:tr h="3865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r>
                        <a:rPr lang="en-US" sz="1000" b="1" u="none" strike="noStrike" kern="1200" dirty="0" smtClean="0">
                          <a:effectLst/>
                          <a:latin typeface="+mn-lt"/>
                        </a:rPr>
                        <a:t>RAN1#109-e</a:t>
                      </a: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 smtClean="0">
                          <a:effectLst/>
                          <a:latin typeface="+mn-lt"/>
                        </a:rPr>
                        <a:t>2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 smtClean="0">
                          <a:effectLst/>
                          <a:latin typeface="+mn-lt"/>
                        </a:rPr>
                        <a:t>0.9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 smtClean="0">
                          <a:effectLst/>
                          <a:latin typeface="+mn-lt"/>
                        </a:rPr>
                        <a:t>5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 smtClean="0">
                          <a:effectLst/>
                          <a:latin typeface="+mn-lt"/>
                        </a:rPr>
                        <a:t>1.5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 smtClean="0">
                          <a:effectLst/>
                          <a:latin typeface="+mn-lt"/>
                        </a:rPr>
                        <a:t>2.4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 smtClean="0">
                          <a:effectLst/>
                          <a:latin typeface="+mn-lt"/>
                        </a:rPr>
                        <a:t>30.8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 smtClean="0">
                          <a:effectLst/>
                          <a:latin typeface="+mn-lt"/>
                        </a:rPr>
                        <a:t>8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 smtClean="0">
                          <a:effectLst/>
                          <a:latin typeface="+mn-lt"/>
                        </a:rPr>
                        <a:t>7.8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 smtClean="0">
                          <a:effectLst/>
                          <a:latin typeface="+mn-lt"/>
                        </a:rPr>
                        <a:t>7.6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 smtClean="0">
                          <a:effectLst/>
                          <a:latin typeface="+mn-lt"/>
                        </a:rPr>
                        <a:t>5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 smtClean="0">
                          <a:effectLst/>
                          <a:latin typeface="+mn-lt"/>
                        </a:rPr>
                        <a:t>8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 smtClean="0">
                          <a:effectLst/>
                          <a:latin typeface="+mn-lt"/>
                        </a:rPr>
                        <a:t>4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 smtClean="0">
                          <a:effectLst/>
                          <a:latin typeface="+mn-lt"/>
                        </a:rPr>
                        <a:t>4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 smtClean="0">
                          <a:effectLst/>
                          <a:latin typeface="+mn-lt"/>
                        </a:rPr>
                        <a:t>4.2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 smtClean="0">
                          <a:effectLst/>
                          <a:latin typeface="+mn-lt"/>
                        </a:rPr>
                        <a:t>4.1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 smtClean="0">
                          <a:effectLst/>
                          <a:latin typeface="+mn-lt"/>
                        </a:rPr>
                        <a:t>4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 smtClean="0">
                          <a:effectLst/>
                          <a:latin typeface="+mn-lt"/>
                        </a:rPr>
                        <a:t>4.1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 smtClean="0">
                          <a:effectLst/>
                          <a:latin typeface="+mn-lt"/>
                        </a:rPr>
                        <a:t>4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12967440"/>
                  </a:ext>
                </a:extLst>
              </a:tr>
              <a:tr h="3865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r>
                        <a:rPr lang="en-US" sz="1000" b="1" u="none" strike="noStrike" kern="1200" dirty="0" smtClean="0">
                          <a:effectLst/>
                          <a:latin typeface="+mn-lt"/>
                        </a:rPr>
                        <a:t>Per Release</a:t>
                      </a: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 gridSpan="6"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 dirty="0" smtClean="0">
                          <a:effectLst/>
                          <a:latin typeface="+mn-lt"/>
                        </a:rPr>
                        <a:t>41.7 </a:t>
                      </a:r>
                      <a:r>
                        <a:rPr lang="en-US" sz="10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hours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12"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 dirty="0" smtClean="0">
                          <a:effectLst/>
                          <a:latin typeface="+mn-lt"/>
                        </a:rPr>
                        <a:t>64.8 </a:t>
                      </a:r>
                      <a:r>
                        <a:rPr lang="en-US" sz="10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hours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97438700"/>
                  </a:ext>
                </a:extLst>
              </a:tr>
              <a:tr h="25711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1" u="none" strike="noStrike" dirty="0">
                          <a:effectLst/>
                          <a:latin typeface="+mn-lt"/>
                        </a:rPr>
                        <a:t>Total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 gridSpan="18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b"/>
                      <a:r>
                        <a:rPr lang="en-US" sz="10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107 hours</a:t>
                      </a:r>
                      <a:endParaRPr lang="en-US" sz="10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rtl="0" fontAlgn="b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rtl="0" fontAlgn="b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rtl="0" fontAlgn="b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rtl="0" fontAlgn="b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rtl="0" fontAlgn="b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rtl="0" fontAlgn="b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rtl="0" fontAlgn="b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rtl="0" fontAlgn="b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rtl="0" fontAlgn="b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rtl="0" fontAlgn="b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rtl="0" fontAlgn="b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rtl="0" fontAlgn="b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109407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112964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b="1" dirty="0" err="1" smtClean="0"/>
              <a:t>Tohru</a:t>
            </a:r>
            <a:r>
              <a:rPr lang="en-US" sz="1800" b="1" dirty="0" smtClean="0"/>
              <a:t> (both the 3GPP and non-3GPP versions) was not functioning properly in all GTW sessions for most part of RAN1#109-e</a:t>
            </a:r>
          </a:p>
          <a:p>
            <a:pPr lvl="1"/>
            <a:r>
              <a:rPr lang="en-US" sz="1600" dirty="0" smtClean="0"/>
              <a:t>RAN1 meeting efficiency depends heavily on having a properly functioning hand raising tool (</a:t>
            </a:r>
            <a:r>
              <a:rPr lang="en-US" sz="1600" dirty="0"/>
              <a:t>for both </a:t>
            </a:r>
            <a:r>
              <a:rPr lang="en-US" sz="1600" dirty="0" smtClean="0"/>
              <a:t>e-meeting </a:t>
            </a:r>
            <a:r>
              <a:rPr lang="en-US" sz="1600" dirty="0"/>
              <a:t>and F2F meeting with remote attendance</a:t>
            </a:r>
            <a:r>
              <a:rPr lang="en-US" sz="1600" dirty="0" smtClean="0"/>
              <a:t>)</a:t>
            </a:r>
          </a:p>
          <a:p>
            <a:endParaRPr lang="en-US" sz="1800" dirty="0"/>
          </a:p>
          <a:p>
            <a:r>
              <a:rPr lang="en-US" sz="1800" dirty="0" smtClean="0"/>
              <a:t>Additional </a:t>
            </a:r>
            <a:r>
              <a:rPr lang="en-US" sz="1800" dirty="0"/>
              <a:t>effort was spent by RAN1 </a:t>
            </a:r>
            <a:r>
              <a:rPr lang="en-US" sz="1800" dirty="0" smtClean="0"/>
              <a:t>outside </a:t>
            </a:r>
            <a:r>
              <a:rPr lang="en-US" sz="1800" dirty="0"/>
              <a:t>of e-meeting using email discussions to handle various topics in </a:t>
            </a:r>
            <a:r>
              <a:rPr lang="en-US" sz="1800" dirty="0" smtClean="0"/>
              <a:t>Q2 </a:t>
            </a:r>
            <a:r>
              <a:rPr lang="en-US" sz="1800" dirty="0"/>
              <a:t>of </a:t>
            </a:r>
            <a:r>
              <a:rPr lang="en-US" sz="1800" dirty="0" smtClean="0"/>
              <a:t>2022 </a:t>
            </a:r>
            <a:r>
              <a:rPr lang="en-US" sz="1800" dirty="0"/>
              <a:t>(listed below)</a:t>
            </a:r>
          </a:p>
          <a:p>
            <a:pPr lvl="1"/>
            <a:r>
              <a:rPr lang="en-US" sz="1600" dirty="0" smtClean="0"/>
              <a:t>Preparation </a:t>
            </a:r>
            <a:r>
              <a:rPr lang="en-US" sz="1600" dirty="0"/>
              <a:t>phase for </a:t>
            </a:r>
            <a:r>
              <a:rPr lang="en-US" sz="1600" dirty="0" smtClean="0"/>
              <a:t>Rel-15/16/17 maintenance </a:t>
            </a:r>
            <a:r>
              <a:rPr lang="en-US" sz="1600" dirty="0"/>
              <a:t>and </a:t>
            </a:r>
            <a:r>
              <a:rPr lang="en-US" sz="1600" dirty="0" smtClean="0"/>
              <a:t>incoming LSs: April 26 </a:t>
            </a:r>
            <a:r>
              <a:rPr lang="en-US" sz="1600" dirty="0"/>
              <a:t>~ </a:t>
            </a:r>
            <a:r>
              <a:rPr lang="en-US" sz="1600" dirty="0" smtClean="0"/>
              <a:t>29</a:t>
            </a:r>
            <a:endParaRPr lang="en-US" sz="1600" dirty="0"/>
          </a:p>
          <a:p>
            <a:pPr lvl="1"/>
            <a:r>
              <a:rPr lang="en-US" sz="1600" dirty="0" smtClean="0"/>
              <a:t>Rel-17 </a:t>
            </a:r>
            <a:r>
              <a:rPr lang="en-US" sz="1600" dirty="0"/>
              <a:t>specification review: </a:t>
            </a:r>
            <a:r>
              <a:rPr lang="en-US" sz="1600" dirty="0" smtClean="0"/>
              <a:t>May 25 </a:t>
            </a:r>
            <a:r>
              <a:rPr lang="en-US" sz="1600" dirty="0"/>
              <a:t>~ </a:t>
            </a:r>
            <a:r>
              <a:rPr lang="en-US" sz="1600" dirty="0" smtClean="0"/>
              <a:t>27</a:t>
            </a:r>
          </a:p>
          <a:p>
            <a:pPr lvl="1"/>
            <a:r>
              <a:rPr lang="en-US" sz="1600" dirty="0" smtClean="0"/>
              <a:t>Post RAN1#109-e email discussions planned for Rel-18 DSS and Rel-18 </a:t>
            </a:r>
            <a:r>
              <a:rPr lang="en-US" sz="1600" dirty="0" err="1" smtClean="0"/>
              <a:t>RedCap</a:t>
            </a:r>
            <a:r>
              <a:rPr lang="en-US" sz="1600" dirty="0" smtClean="0"/>
              <a:t>: June 13 ~ 17</a:t>
            </a:r>
          </a:p>
          <a:p>
            <a:pPr lvl="1"/>
            <a:r>
              <a:rPr lang="en-US" sz="1600" dirty="0"/>
              <a:t>Few email discussions were extended for 1~2 days outside the RAN1#109-e </a:t>
            </a:r>
            <a:r>
              <a:rPr lang="en-US" sz="1600" dirty="0" smtClean="0"/>
              <a:t>window</a:t>
            </a:r>
            <a:endParaRPr lang="en-US" sz="1600" dirty="0"/>
          </a:p>
          <a:p>
            <a:endParaRPr lang="en-US" sz="1800" dirty="0"/>
          </a:p>
          <a:p>
            <a:r>
              <a:rPr lang="en-US" sz="1800" dirty="0" smtClean="0"/>
              <a:t>NWM was used for limited number of email discussions </a:t>
            </a:r>
            <a:r>
              <a:rPr lang="en-US" sz="1800" smtClean="0"/>
              <a:t>in Q2 </a:t>
            </a:r>
            <a:r>
              <a:rPr lang="en-US" sz="1800" dirty="0" smtClean="0"/>
              <a:t>of 2022</a:t>
            </a:r>
          </a:p>
          <a:p>
            <a:pPr lvl="1"/>
            <a:r>
              <a:rPr lang="en-US" sz="1600" dirty="0" smtClean="0"/>
              <a:t>For maintenance related email discussions, NWM was not used</a:t>
            </a:r>
          </a:p>
          <a:p>
            <a:pPr lvl="1"/>
            <a:r>
              <a:rPr lang="en-US" sz="1600" dirty="0" smtClean="0"/>
              <a:t>For Rel-18 related email discussions, roughly 10% of email discussions used NWM</a:t>
            </a:r>
          </a:p>
          <a:p>
            <a:pPr lvl="1"/>
            <a:endParaRPr lang="en-US" sz="1600" dirty="0" smtClean="0"/>
          </a:p>
          <a:p>
            <a:endParaRPr lang="en-US" sz="1800" dirty="0"/>
          </a:p>
          <a:p>
            <a:endParaRPr lang="en-US" sz="18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Information on RAN1 for </a:t>
            </a:r>
            <a:r>
              <a:rPr lang="en-US" dirty="0" smtClean="0"/>
              <a:t>2022.Q2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96116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 txBox="1">
            <a:spLocks/>
          </p:cNvSpPr>
          <p:nvPr/>
        </p:nvSpPr>
        <p:spPr>
          <a:xfrm>
            <a:off x="1794618" y="2708693"/>
            <a:ext cx="8602766" cy="724619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sz="4000" b="1" kern="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</a:rPr>
              <a:t>E-UTRA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494685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ja-JP" dirty="0"/>
              <a:t>Overview of </a:t>
            </a:r>
            <a:r>
              <a:rPr lang="en-GB" altLang="ja-JP" dirty="0" smtClean="0"/>
              <a:t>Rel-18 </a:t>
            </a:r>
            <a:r>
              <a:rPr lang="en-GB" altLang="ja-JP" dirty="0"/>
              <a:t>LTE </a:t>
            </a:r>
            <a:r>
              <a:rPr lang="en-GB" altLang="ja-JP" dirty="0" smtClean="0"/>
              <a:t>WIs</a:t>
            </a:r>
            <a:endParaRPr lang="en-US" dirty="0"/>
          </a:p>
        </p:txBody>
      </p:sp>
      <p:graphicFrame>
        <p:nvGraphicFramePr>
          <p:cNvPr id="4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6139636"/>
              </p:ext>
            </p:extLst>
          </p:nvPr>
        </p:nvGraphicFramePr>
        <p:xfrm>
          <a:off x="551171" y="1500429"/>
          <a:ext cx="11099297" cy="1188087"/>
        </p:xfrm>
        <a:graphic>
          <a:graphicData uri="http://schemas.openxmlformats.org/drawingml/2006/table">
            <a:tbl>
              <a:tblPr/>
              <a:tblGrid>
                <a:gridCol w="49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41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54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154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5649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5649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592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56961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Title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ja-JP" altLang="en-GB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 </a:t>
                      </a:r>
                      <a:endParaRPr kumimoji="0" lang="ja-JP" altLang="en-GB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Completed?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Target completion date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SR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082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RAN1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Overall</a:t>
                      </a:r>
                      <a:endParaRPr kumimoji="0" lang="en-GB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Agreed</a:t>
                      </a:r>
                      <a:endParaRPr kumimoji="0" lang="en-GB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Proposed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082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(RAN2-led) </a:t>
                      </a:r>
                      <a:r>
                        <a:rPr lang="en-US" sz="12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IoT</a:t>
                      </a: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 (Internet of Things) NTN (non-terrestrial network) enhancements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No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No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RAN#101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RAN#101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RP-221553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5" name="Group 77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5849002"/>
              </p:ext>
            </p:extLst>
          </p:nvPr>
        </p:nvGraphicFramePr>
        <p:xfrm>
          <a:off x="9459583" y="3521834"/>
          <a:ext cx="2487613" cy="549276"/>
        </p:xfrm>
        <a:graphic>
          <a:graphicData uri="http://schemas.openxmlformats.org/drawingml/2006/table">
            <a:tbl>
              <a:tblPr/>
              <a:tblGrid>
                <a:gridCol w="787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002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4638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Disputed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638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red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Proposal for change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133976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1800" dirty="0" smtClean="0"/>
              <a:t>Rel-8 </a:t>
            </a:r>
            <a:r>
              <a:rPr lang="en-US" altLang="en-US" sz="1800" dirty="0"/>
              <a:t>to Rel-16 LTE </a:t>
            </a:r>
            <a:r>
              <a:rPr lang="en-US" altLang="en-US" sz="1800" dirty="0" smtClean="0"/>
              <a:t>RAN1 specs are very stable</a:t>
            </a:r>
          </a:p>
          <a:p>
            <a:pPr lvl="1"/>
            <a:r>
              <a:rPr lang="en-US" altLang="en-US" sz="1600" dirty="0" smtClean="0"/>
              <a:t>No </a:t>
            </a:r>
            <a:r>
              <a:rPr lang="en-US" altLang="en-US" sz="1600" dirty="0" err="1" smtClean="0"/>
              <a:t>tdocs</a:t>
            </a:r>
            <a:r>
              <a:rPr lang="en-US" altLang="en-US" sz="1600" dirty="0" smtClean="0"/>
              <a:t> submitted to RAN1#109</a:t>
            </a:r>
          </a:p>
          <a:p>
            <a:pPr lvl="1"/>
            <a:r>
              <a:rPr lang="en-US" altLang="en-US" sz="1600" dirty="0" smtClean="0"/>
              <a:t>No email discussions or GTW sessions in 2022.Q2</a:t>
            </a:r>
          </a:p>
          <a:p>
            <a:pPr lvl="1"/>
            <a:endParaRPr lang="en-US" altLang="en-US" sz="1600" dirty="0"/>
          </a:p>
          <a:p>
            <a:r>
              <a:rPr lang="en-US" altLang="en-US" sz="1800" dirty="0" smtClean="0"/>
              <a:t>Rel-17 </a:t>
            </a:r>
            <a:r>
              <a:rPr lang="en-US" altLang="en-US" sz="1800" dirty="0"/>
              <a:t>LTE </a:t>
            </a:r>
            <a:r>
              <a:rPr lang="en-US" altLang="en-US" sz="1800" dirty="0" smtClean="0"/>
              <a:t>RAN1 specs are stabilizing well</a:t>
            </a:r>
          </a:p>
          <a:p>
            <a:pPr lvl="1"/>
            <a:r>
              <a:rPr lang="en-US" altLang="en-US" sz="1600" dirty="0">
                <a:ea typeface="ＭＳ Ｐゴシック" panose="020B0600070205080204" pitchFamily="34" charset="-128"/>
              </a:rPr>
              <a:t>All </a:t>
            </a:r>
            <a:r>
              <a:rPr lang="en-US" altLang="en-US" sz="1600" dirty="0" smtClean="0">
                <a:ea typeface="ＭＳ Ｐゴシック" panose="020B0600070205080204" pitchFamily="34" charset="-128"/>
              </a:rPr>
              <a:t>Rel-17 </a:t>
            </a:r>
            <a:r>
              <a:rPr lang="en-US" altLang="en-US" sz="1600" dirty="0">
                <a:ea typeface="ＭＳ Ｐゴシック" panose="020B0600070205080204" pitchFamily="34" charset="-128"/>
              </a:rPr>
              <a:t>LTE RAN1 spec updates were in the form of editors’ CRs on a per </a:t>
            </a:r>
            <a:r>
              <a:rPr lang="en-US" altLang="en-US" sz="1600" dirty="0" smtClean="0">
                <a:ea typeface="ＭＳ Ｐゴシック" panose="020B0600070205080204" pitchFamily="34" charset="-128"/>
              </a:rPr>
              <a:t>WI-basis</a:t>
            </a:r>
          </a:p>
          <a:p>
            <a:pPr lvl="2"/>
            <a:r>
              <a:rPr lang="en-US" altLang="en-US" sz="1400" dirty="0">
                <a:ea typeface="ＭＳ Ｐゴシック" panose="020B0600070205080204" pitchFamily="34" charset="-128"/>
              </a:rPr>
              <a:t>Starting from RAN1#110, RAN1 will transition from editors’ CRs per WI to individual CRs</a:t>
            </a:r>
          </a:p>
          <a:p>
            <a:pPr lvl="1"/>
            <a:r>
              <a:rPr lang="en-US" altLang="en-US" sz="1600" dirty="0" smtClean="0">
                <a:ea typeface="ＭＳ Ｐゴシック" panose="020B0600070205080204" pitchFamily="34" charset="-128"/>
              </a:rPr>
              <a:t>Rel-17 </a:t>
            </a:r>
            <a:r>
              <a:rPr lang="en-US" altLang="en-US" sz="1600" dirty="0" smtClean="0"/>
              <a:t>LTE </a:t>
            </a:r>
            <a:r>
              <a:rPr lang="en-US" altLang="en-US" sz="1600" dirty="0"/>
              <a:t>UE feature list </a:t>
            </a:r>
            <a:r>
              <a:rPr lang="en-US" altLang="en-US" sz="1600" dirty="0" smtClean="0"/>
              <a:t>was updated in RAN1#109-e – overall stable from RAN1 perspective</a:t>
            </a:r>
          </a:p>
          <a:p>
            <a:endParaRPr lang="en-US" altLang="en-US" sz="1800" dirty="0"/>
          </a:p>
          <a:p>
            <a:r>
              <a:rPr lang="en-US" altLang="en-US" sz="1800" dirty="0" smtClean="0"/>
              <a:t>Rel-18 LTE</a:t>
            </a:r>
          </a:p>
          <a:p>
            <a:pPr lvl="1"/>
            <a:r>
              <a:rPr lang="en-US" altLang="en-US" sz="1600" dirty="0">
                <a:ea typeface="ＭＳ Ｐゴシック" panose="020B0600070205080204" pitchFamily="34" charset="-128"/>
              </a:rPr>
              <a:t>Focused on high-level considerations and necessary details for future </a:t>
            </a:r>
            <a:r>
              <a:rPr lang="en-US" altLang="en-US" sz="1600" dirty="0" smtClean="0">
                <a:ea typeface="ＭＳ Ｐゴシック" panose="020B0600070205080204" pitchFamily="34" charset="-128"/>
              </a:rPr>
              <a:t>evaluations</a:t>
            </a:r>
          </a:p>
          <a:p>
            <a:pPr lvl="1"/>
            <a:r>
              <a:rPr lang="en-US" altLang="en-US" sz="1600" dirty="0" smtClean="0">
                <a:ea typeface="ＭＳ Ｐゴシック" panose="020B0600070205080204" pitchFamily="34" charset="-128"/>
              </a:rPr>
              <a:t>Overall, reasonable progress</a:t>
            </a:r>
            <a:endParaRPr lang="en-US" altLang="en-US" sz="1600" dirty="0">
              <a:ea typeface="ＭＳ Ｐゴシック" panose="020B0600070205080204" pitchFamily="34" charset="-128"/>
            </a:endParaRPr>
          </a:p>
          <a:p>
            <a:pPr lvl="1"/>
            <a:endParaRPr lang="en-US" altLang="en-US" sz="1600" dirty="0"/>
          </a:p>
          <a:p>
            <a:endParaRPr lang="en-US" altLang="en-US" sz="1800" dirty="0" smtClean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LTE </a:t>
            </a:r>
            <a:r>
              <a:rPr lang="en-US" dirty="0" smtClean="0"/>
              <a:t>Summary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34378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rtlCol="0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8589</TotalTime>
  <Words>1760</Words>
  <Application>Microsoft Office PowerPoint</Application>
  <PresentationFormat>와이드스크린</PresentationFormat>
  <Paragraphs>299</Paragraphs>
  <Slides>17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11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17</vt:i4>
      </vt:variant>
    </vt:vector>
  </HeadingPairs>
  <TitlesOfParts>
    <vt:vector size="29" baseType="lpstr">
      <vt:lpstr>微软雅黑</vt:lpstr>
      <vt:lpstr>ＭＳ ゴシック</vt:lpstr>
      <vt:lpstr>ＭＳ Ｐゴシック</vt:lpstr>
      <vt:lpstr>宋体</vt:lpstr>
      <vt:lpstr>굴림</vt:lpstr>
      <vt:lpstr>맑은 고딕</vt:lpstr>
      <vt:lpstr>Arial</vt:lpstr>
      <vt:lpstr>Arial Black</vt:lpstr>
      <vt:lpstr>Calibri</vt:lpstr>
      <vt:lpstr>Times New Roman</vt:lpstr>
      <vt:lpstr>Wingdings</vt:lpstr>
      <vt:lpstr>3gpp</vt:lpstr>
      <vt:lpstr>Status Report RAN WG1</vt:lpstr>
      <vt:lpstr>Executive Summary</vt:lpstr>
      <vt:lpstr>Delegates in RAN1</vt:lpstr>
      <vt:lpstr>Tdocs submitted to RAN1</vt:lpstr>
      <vt:lpstr>Statistics for GTW Usage</vt:lpstr>
      <vt:lpstr>Other Information on RAN1 for 2022.Q2</vt:lpstr>
      <vt:lpstr>PowerPoint 프레젠테이션</vt:lpstr>
      <vt:lpstr>Overview of Rel-18 LTE WIs</vt:lpstr>
      <vt:lpstr>LTE Summary</vt:lpstr>
      <vt:lpstr>PowerPoint 프레젠테이션</vt:lpstr>
      <vt:lpstr>Overview of Rel-18 NR WI/SIs</vt:lpstr>
      <vt:lpstr>NR Summary: Maintenance</vt:lpstr>
      <vt:lpstr>NR Summary: Rel-18 Details (1/3)</vt:lpstr>
      <vt:lpstr>NR Summary: Rel-18 Details (2/3)</vt:lpstr>
      <vt:lpstr>NR Summary: Rel-18 Details (3/3)</vt:lpstr>
      <vt:lpstr>Plan for RAN1 meeting in Q3</vt:lpstr>
      <vt:lpstr>Concluding Remarks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RAN4#94 E-meeting Arrangements and Guidelines</dc:title>
  <dc:creator>Administrator</dc:creator>
  <cp:keywords>CTPClassification=CTP_NT</cp:keywords>
  <cp:lastModifiedBy>김윤선/표준연구팀(SR)/Master/삼성전자</cp:lastModifiedBy>
  <cp:revision>816</cp:revision>
  <cp:lastPrinted>2016-09-15T08:31:00Z</cp:lastPrinted>
  <dcterms:created xsi:type="dcterms:W3CDTF">2009-11-27T05:15:00Z</dcterms:created>
  <dcterms:modified xsi:type="dcterms:W3CDTF">2022-06-01T04:07:08Z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_readonly">
    <vt:lpwstr/>
  </property>
  <property fmtid="{D5CDD505-2E9C-101B-9397-08002B2CF9AE}" pid="4" name="_change">
    <vt:lpwstr/>
  </property>
  <property fmtid="{D5CDD505-2E9C-101B-9397-08002B2CF9AE}" pid="5" name="_full-control">
    <vt:lpwstr/>
  </property>
  <property fmtid="{D5CDD505-2E9C-101B-9397-08002B2CF9AE}" pid="6" name="sflag">
    <vt:lpwstr>1552620126</vt:lpwstr>
  </property>
  <property fmtid="{D5CDD505-2E9C-101B-9397-08002B2CF9AE}" pid="7" name="TitusGUID">
    <vt:lpwstr>6f9c0495-a83c-462b-8664-67016d5bf2d5</vt:lpwstr>
  </property>
  <property fmtid="{D5CDD505-2E9C-101B-9397-08002B2CF9AE}" pid="8" name="CTP_TimeStamp">
    <vt:lpwstr>2020-06-04 10:01:06Z</vt:lpwstr>
  </property>
  <property fmtid="{D5CDD505-2E9C-101B-9397-08002B2CF9AE}" pid="9" name="CTP_BU">
    <vt:lpwstr>NA</vt:lpwstr>
  </property>
  <property fmtid="{D5CDD505-2E9C-101B-9397-08002B2CF9AE}" pid="10" name="CTP_IDSID">
    <vt:lpwstr>NA</vt:lpwstr>
  </property>
  <property fmtid="{D5CDD505-2E9C-101B-9397-08002B2CF9AE}" pid="11" name="CTP_WWID">
    <vt:lpwstr>NA</vt:lpwstr>
  </property>
  <property fmtid="{D5CDD505-2E9C-101B-9397-08002B2CF9AE}" pid="12" name="CTPClassification">
    <vt:lpwstr>CTP_NT</vt:lpwstr>
  </property>
  <property fmtid="{D5CDD505-2E9C-101B-9397-08002B2CF9AE}" pid="13" name="ContentTypeId">
    <vt:lpwstr>0x010100F2552158F8185D44A8848B98AEA319AF</vt:lpwstr>
  </property>
  <property fmtid="{D5CDD505-2E9C-101B-9397-08002B2CF9AE}" pid="14" name="_2015_ms_pID_725343">
    <vt:lpwstr>(3)8vjm5pb92szl4MjhMZ19cpGb7ba57+DOuTFdn5OE7OFJdRXxXQMWjBuOqAkOL3crVlVUX3a5
uwrPXfhS/DxD1s86GHXpLJMFnvGPyBV0GovZ52OYRgKtr2SmpswVIOIgAHy8JFAF8bPfGY2e
7XczGK1jbi/fS8uksVx8iIF0Z5EBWGY/VuCS8/dUCgiZlGr9MUE2Wq8GKCgbgWtx+9tBhrAn
+9o3Eeyht6piiCWv6n</vt:lpwstr>
  </property>
  <property fmtid="{D5CDD505-2E9C-101B-9397-08002B2CF9AE}" pid="15" name="_2015_ms_pID_7253431">
    <vt:lpwstr>EL0SQq7dp2u4s4153mDHz4y1sof7SvnWCmLbmj4/Ca3DmEhMuqhJvM
syBdBT2djbYKQhCaYqgI/1Fe1xFWGTnIisMqaIeVLJUr6xKxRnqFuxfNwNcmTV/S+xcZpekb
+qfUHzu9z6of2rmoHwuGRCn0UY2XZCyY2TAIrZ3vYW7qb8YpIpCsSqIiSfDCEhUfoILHvUYc
k0mqRfTqGgdzvvqXWfPufsSgUbCHt4AXuYnl</vt:lpwstr>
  </property>
  <property fmtid="{D5CDD505-2E9C-101B-9397-08002B2CF9AE}" pid="16" name="_2015_ms_pID_7253432">
    <vt:lpwstr>AA==</vt:lpwstr>
  </property>
  <property fmtid="{D5CDD505-2E9C-101B-9397-08002B2CF9AE}" pid="17" name="KSOProductBuildVer">
    <vt:lpwstr>2052-11.8.2.9022</vt:lpwstr>
  </property>
</Properties>
</file>