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934" r:id="rId5"/>
    <p:sldId id="266" r:id="rId6"/>
    <p:sldId id="935" r:id="rId7"/>
    <p:sldId id="940" r:id="rId8"/>
    <p:sldId id="941" r:id="rId9"/>
    <p:sldId id="936" r:id="rId10"/>
    <p:sldId id="938" r:id="rId11"/>
    <p:sldId id="937" r:id="rId12"/>
    <p:sldId id="93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ffar, Munira" initials="JM" lastIdx="3" clrIdx="0">
    <p:extLst>
      <p:ext uri="{19B8F6BF-5375-455C-9EA6-DF929625EA0E}">
        <p15:presenceInfo xmlns:p15="http://schemas.microsoft.com/office/powerpoint/2012/main" userId="S::Munira.Jaffar@hughes.com::04055942-5c4a-42e7-96e7-8ac0dda98f6e" providerId="AD"/>
      </p:ext>
    </p:extLst>
  </p:cmAuthor>
  <p:cmAuthor id="2" name="Fred Mills" initials="FM" lastIdx="3" clrIdx="1">
    <p:extLst>
      <p:ext uri="{19B8F6BF-5375-455C-9EA6-DF929625EA0E}">
        <p15:presenceInfo xmlns:p15="http://schemas.microsoft.com/office/powerpoint/2012/main" userId="8e2f6d2ec96a024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000"/>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23" d="100"/>
          <a:sy n="123" d="100"/>
        </p:scale>
        <p:origin x="114" y="2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ECE128-F656-4E71-A11D-7F5AA365BE07}" type="datetimeFigureOut">
              <a:rPr lang="en-US" smtClean="0"/>
              <a:t>3/23/2022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8B55FF-DF9F-42AE-BB06-079BECEC270C}" type="slidenum">
              <a:rPr lang="en-US" smtClean="0"/>
              <a:t>‹#›</a:t>
            </a:fld>
            <a:endParaRPr lang="en-US" dirty="0"/>
          </a:p>
        </p:txBody>
      </p:sp>
    </p:spTree>
    <p:extLst>
      <p:ext uri="{BB962C8B-B14F-4D97-AF65-F5344CB8AC3E}">
        <p14:creationId xmlns:p14="http://schemas.microsoft.com/office/powerpoint/2010/main" val="3073937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022E6-61EF-48B9-BC94-872ADBAE2DF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6466360-544A-48C9-A4E0-210C31DE51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2A54925-D0DD-49C7-B118-8B7AFED5E02A}"/>
              </a:ext>
            </a:extLst>
          </p:cNvPr>
          <p:cNvSpPr>
            <a:spLocks noGrp="1"/>
          </p:cNvSpPr>
          <p:nvPr>
            <p:ph type="dt" sz="half" idx="10"/>
          </p:nvPr>
        </p:nvSpPr>
        <p:spPr/>
        <p:txBody>
          <a:bodyPr/>
          <a:lstStyle/>
          <a:p>
            <a:fld id="{FE587D83-5026-44F4-B5FF-F0ADE0639CA1}" type="datetime1">
              <a:rPr lang="en-US" smtClean="0"/>
              <a:t>3/23/2022</a:t>
            </a:fld>
            <a:endParaRPr lang="en-US" dirty="0"/>
          </a:p>
        </p:txBody>
      </p:sp>
      <p:sp>
        <p:nvSpPr>
          <p:cNvPr id="5" name="Footer Placeholder 4">
            <a:extLst>
              <a:ext uri="{FF2B5EF4-FFF2-40B4-BE49-F238E27FC236}">
                <a16:creationId xmlns:a16="http://schemas.microsoft.com/office/drawing/2014/main" id="{39AC8124-4944-40B8-9D15-7C8DEDEC50E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3D9A378-7DD1-447D-A21D-944FD03D7280}"/>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2286163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2806F-0BAD-484D-ADAD-019847833F5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0AD414-B0BF-451B-9796-7815699240A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4BC4D6-7865-42A5-B7CF-F14867A159D8}"/>
              </a:ext>
            </a:extLst>
          </p:cNvPr>
          <p:cNvSpPr>
            <a:spLocks noGrp="1"/>
          </p:cNvSpPr>
          <p:nvPr>
            <p:ph type="dt" sz="half" idx="10"/>
          </p:nvPr>
        </p:nvSpPr>
        <p:spPr/>
        <p:txBody>
          <a:bodyPr/>
          <a:lstStyle/>
          <a:p>
            <a:fld id="{6FD9DF54-0095-496B-A35B-EB9884E305D1}" type="datetime1">
              <a:rPr lang="en-US" smtClean="0"/>
              <a:t>3/23/2022</a:t>
            </a:fld>
            <a:endParaRPr lang="en-US" dirty="0"/>
          </a:p>
        </p:txBody>
      </p:sp>
      <p:sp>
        <p:nvSpPr>
          <p:cNvPr id="5" name="Footer Placeholder 4">
            <a:extLst>
              <a:ext uri="{FF2B5EF4-FFF2-40B4-BE49-F238E27FC236}">
                <a16:creationId xmlns:a16="http://schemas.microsoft.com/office/drawing/2014/main" id="{CC047813-8B49-4309-8810-DA0C40D77A6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E72DD8D-B9DA-481D-8906-0BE77BC36DDE}"/>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3927988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6702460-C0BF-4978-85B4-8223B417C20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771F93-3395-4F39-86D9-34DC7F0493B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256840-9E08-46D6-A825-ECF00A34703B}"/>
              </a:ext>
            </a:extLst>
          </p:cNvPr>
          <p:cNvSpPr>
            <a:spLocks noGrp="1"/>
          </p:cNvSpPr>
          <p:nvPr>
            <p:ph type="dt" sz="half" idx="10"/>
          </p:nvPr>
        </p:nvSpPr>
        <p:spPr/>
        <p:txBody>
          <a:bodyPr/>
          <a:lstStyle/>
          <a:p>
            <a:fld id="{B3340737-9AD2-4750-A712-AA73D1D02F47}" type="datetime1">
              <a:rPr lang="en-US" smtClean="0"/>
              <a:t>3/23/2022</a:t>
            </a:fld>
            <a:endParaRPr lang="en-US" dirty="0"/>
          </a:p>
        </p:txBody>
      </p:sp>
      <p:sp>
        <p:nvSpPr>
          <p:cNvPr id="5" name="Footer Placeholder 4">
            <a:extLst>
              <a:ext uri="{FF2B5EF4-FFF2-40B4-BE49-F238E27FC236}">
                <a16:creationId xmlns:a16="http://schemas.microsoft.com/office/drawing/2014/main" id="{A540B0AE-6F60-4EF6-8542-DF36673E95E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681D2D9-2CB4-4808-8341-D6EA0AB075A0}"/>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2360444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AB17D-5CFA-4014-8E14-213E3D47EDE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18DAB7E-A386-40CC-9090-9EA0CC61AF8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6CC6C5-FB4A-4CD6-92F8-799234810ACB}"/>
              </a:ext>
            </a:extLst>
          </p:cNvPr>
          <p:cNvSpPr>
            <a:spLocks noGrp="1"/>
          </p:cNvSpPr>
          <p:nvPr>
            <p:ph type="dt" sz="half" idx="10"/>
          </p:nvPr>
        </p:nvSpPr>
        <p:spPr/>
        <p:txBody>
          <a:bodyPr/>
          <a:lstStyle/>
          <a:p>
            <a:fld id="{CCCF046D-FE5C-4D23-847C-BB0CDE408B92}" type="datetime1">
              <a:rPr lang="en-US" smtClean="0"/>
              <a:t>3/23/2022</a:t>
            </a:fld>
            <a:endParaRPr lang="en-US" dirty="0"/>
          </a:p>
        </p:txBody>
      </p:sp>
      <p:sp>
        <p:nvSpPr>
          <p:cNvPr id="5" name="Footer Placeholder 4">
            <a:extLst>
              <a:ext uri="{FF2B5EF4-FFF2-40B4-BE49-F238E27FC236}">
                <a16:creationId xmlns:a16="http://schemas.microsoft.com/office/drawing/2014/main" id="{4711D2E4-776B-4803-9475-EC55503D905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9335779-54EE-4DCE-B0FB-3AE92E47B217}"/>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4104441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6A6CE-2172-4D0E-83BA-924D204EA1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663E3F4-C3C8-4FC5-815A-FDB8B8DD09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06631C9-7D02-4C09-B127-994CCA6F4576}"/>
              </a:ext>
            </a:extLst>
          </p:cNvPr>
          <p:cNvSpPr>
            <a:spLocks noGrp="1"/>
          </p:cNvSpPr>
          <p:nvPr>
            <p:ph type="dt" sz="half" idx="10"/>
          </p:nvPr>
        </p:nvSpPr>
        <p:spPr/>
        <p:txBody>
          <a:bodyPr/>
          <a:lstStyle/>
          <a:p>
            <a:fld id="{8F27EFB4-5C99-44D7-9369-8F67363A39E8}" type="datetime1">
              <a:rPr lang="en-US" smtClean="0"/>
              <a:t>3/23/2022</a:t>
            </a:fld>
            <a:endParaRPr lang="en-US" dirty="0"/>
          </a:p>
        </p:txBody>
      </p:sp>
      <p:sp>
        <p:nvSpPr>
          <p:cNvPr id="5" name="Footer Placeholder 4">
            <a:extLst>
              <a:ext uri="{FF2B5EF4-FFF2-40B4-BE49-F238E27FC236}">
                <a16:creationId xmlns:a16="http://schemas.microsoft.com/office/drawing/2014/main" id="{C6DB1A02-E90A-44D3-825E-47587B3589C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291AD52-2E98-4DBC-8FC3-03CA52AE8FD7}"/>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1325401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3D4C0-3C89-4FA4-B9D2-0C03B76BB4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2E4B655-3483-470B-82B5-17B9A9D2C1B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83C74EB-A6B8-400C-A8B5-4CC8F8DF9CB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2904925-D056-4100-BA49-A9A69096DCB1}"/>
              </a:ext>
            </a:extLst>
          </p:cNvPr>
          <p:cNvSpPr>
            <a:spLocks noGrp="1"/>
          </p:cNvSpPr>
          <p:nvPr>
            <p:ph type="dt" sz="half" idx="10"/>
          </p:nvPr>
        </p:nvSpPr>
        <p:spPr/>
        <p:txBody>
          <a:bodyPr/>
          <a:lstStyle/>
          <a:p>
            <a:fld id="{B53433F3-669A-4B19-B038-10E2CF9CA320}" type="datetime1">
              <a:rPr lang="en-US" smtClean="0"/>
              <a:t>3/23/2022</a:t>
            </a:fld>
            <a:endParaRPr lang="en-US" dirty="0"/>
          </a:p>
        </p:txBody>
      </p:sp>
      <p:sp>
        <p:nvSpPr>
          <p:cNvPr id="6" name="Footer Placeholder 5">
            <a:extLst>
              <a:ext uri="{FF2B5EF4-FFF2-40B4-BE49-F238E27FC236}">
                <a16:creationId xmlns:a16="http://schemas.microsoft.com/office/drawing/2014/main" id="{537AE580-0504-4393-9590-B11940F27614}"/>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A74E4B7-1C0E-4344-9D1E-E01F66C2D6DE}"/>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569037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DDD220-6100-4F3D-B125-63CB75B1082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58F7238-5DDE-4C95-BF75-BF840C939A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974BE09-91D3-4CB4-A76D-15513A0E167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D64005A-1E27-40FB-B201-51A81A2F62B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9FF70B7-6D9C-4AC8-B6A0-E933FDEBA68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1758C52-F794-46EE-A129-B427C38D6112}"/>
              </a:ext>
            </a:extLst>
          </p:cNvPr>
          <p:cNvSpPr>
            <a:spLocks noGrp="1"/>
          </p:cNvSpPr>
          <p:nvPr>
            <p:ph type="dt" sz="half" idx="10"/>
          </p:nvPr>
        </p:nvSpPr>
        <p:spPr/>
        <p:txBody>
          <a:bodyPr/>
          <a:lstStyle/>
          <a:p>
            <a:fld id="{0F1BD4D7-73CF-4ECB-B2DA-34E1C5D04800}" type="datetime1">
              <a:rPr lang="en-US" smtClean="0"/>
              <a:t>3/23/2022</a:t>
            </a:fld>
            <a:endParaRPr lang="en-US" dirty="0"/>
          </a:p>
        </p:txBody>
      </p:sp>
      <p:sp>
        <p:nvSpPr>
          <p:cNvPr id="8" name="Footer Placeholder 7">
            <a:extLst>
              <a:ext uri="{FF2B5EF4-FFF2-40B4-BE49-F238E27FC236}">
                <a16:creationId xmlns:a16="http://schemas.microsoft.com/office/drawing/2014/main" id="{CB748FB5-8B4A-44ED-AC64-F8EB97FA570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578E8AA-B892-439A-B81F-04903FD9E2AD}"/>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3625685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3E689-1265-4DD6-BAEB-2DCBF955D70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54C9C1F-041E-472F-A5A7-8175755FF9D5}"/>
              </a:ext>
            </a:extLst>
          </p:cNvPr>
          <p:cNvSpPr>
            <a:spLocks noGrp="1"/>
          </p:cNvSpPr>
          <p:nvPr>
            <p:ph type="dt" sz="half" idx="10"/>
          </p:nvPr>
        </p:nvSpPr>
        <p:spPr/>
        <p:txBody>
          <a:bodyPr/>
          <a:lstStyle/>
          <a:p>
            <a:fld id="{529ADF44-BDCF-45E9-B569-05DFE20ACCD4}" type="datetime1">
              <a:rPr lang="en-US" smtClean="0"/>
              <a:t>3/23/2022</a:t>
            </a:fld>
            <a:endParaRPr lang="en-US" dirty="0"/>
          </a:p>
        </p:txBody>
      </p:sp>
      <p:sp>
        <p:nvSpPr>
          <p:cNvPr id="4" name="Footer Placeholder 3">
            <a:extLst>
              <a:ext uri="{FF2B5EF4-FFF2-40B4-BE49-F238E27FC236}">
                <a16:creationId xmlns:a16="http://schemas.microsoft.com/office/drawing/2014/main" id="{1124B914-C304-4B5C-94B2-D19AB9DE1CBF}"/>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B81E1B43-2AC5-43C2-A1D4-FB47AABCED5D}"/>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12855078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52902B-C07F-458B-99FD-169639986579}"/>
              </a:ext>
            </a:extLst>
          </p:cNvPr>
          <p:cNvSpPr>
            <a:spLocks noGrp="1"/>
          </p:cNvSpPr>
          <p:nvPr>
            <p:ph type="dt" sz="half" idx="10"/>
          </p:nvPr>
        </p:nvSpPr>
        <p:spPr/>
        <p:txBody>
          <a:bodyPr/>
          <a:lstStyle/>
          <a:p>
            <a:fld id="{8BC62837-58C8-4948-9E77-EA32EA65DF4F}" type="datetime1">
              <a:rPr lang="en-US" smtClean="0"/>
              <a:t>3/23/2022</a:t>
            </a:fld>
            <a:endParaRPr lang="en-US" dirty="0"/>
          </a:p>
        </p:txBody>
      </p:sp>
      <p:sp>
        <p:nvSpPr>
          <p:cNvPr id="3" name="Footer Placeholder 2">
            <a:extLst>
              <a:ext uri="{FF2B5EF4-FFF2-40B4-BE49-F238E27FC236}">
                <a16:creationId xmlns:a16="http://schemas.microsoft.com/office/drawing/2014/main" id="{ACD39A1D-A916-441D-AE2E-6630FFE660C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C6E66765-F844-4068-9273-1E8EE6E52B63}"/>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23783197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F03B5-4B08-40FD-ADCA-A587B346D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3EAAFEC-996A-494A-9EF8-2FA82A9A8F4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507A971-96D9-4671-99C2-3261C3AFE6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CCCF91-E337-43F3-9AAC-091D0FEC1A37}"/>
              </a:ext>
            </a:extLst>
          </p:cNvPr>
          <p:cNvSpPr>
            <a:spLocks noGrp="1"/>
          </p:cNvSpPr>
          <p:nvPr>
            <p:ph type="dt" sz="half" idx="10"/>
          </p:nvPr>
        </p:nvSpPr>
        <p:spPr/>
        <p:txBody>
          <a:bodyPr/>
          <a:lstStyle/>
          <a:p>
            <a:fld id="{EB60AB48-FD45-45D4-AF74-E6625F10F947}" type="datetime1">
              <a:rPr lang="en-US" smtClean="0"/>
              <a:t>3/23/2022</a:t>
            </a:fld>
            <a:endParaRPr lang="en-US" dirty="0"/>
          </a:p>
        </p:txBody>
      </p:sp>
      <p:sp>
        <p:nvSpPr>
          <p:cNvPr id="6" name="Footer Placeholder 5">
            <a:extLst>
              <a:ext uri="{FF2B5EF4-FFF2-40B4-BE49-F238E27FC236}">
                <a16:creationId xmlns:a16="http://schemas.microsoft.com/office/drawing/2014/main" id="{99574487-4491-4EC2-8617-A117C158AE1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78C61B3-62E4-48C0-B732-2432201E95C0}"/>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30180508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B0827-5480-45C8-9CE6-FD4E733A98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034E820-F7A1-4F5F-91ED-4E7EB79098D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46D82A2-0B2B-4FAE-A8ED-E3A36222EF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094E92-B9A1-4E67-A11C-2D5BA775962B}"/>
              </a:ext>
            </a:extLst>
          </p:cNvPr>
          <p:cNvSpPr>
            <a:spLocks noGrp="1"/>
          </p:cNvSpPr>
          <p:nvPr>
            <p:ph type="dt" sz="half" idx="10"/>
          </p:nvPr>
        </p:nvSpPr>
        <p:spPr/>
        <p:txBody>
          <a:bodyPr/>
          <a:lstStyle/>
          <a:p>
            <a:fld id="{1DB4E0AE-B3F3-4C18-B987-4ECCAE68AD34}" type="datetime1">
              <a:rPr lang="en-US" smtClean="0"/>
              <a:t>3/23/2022</a:t>
            </a:fld>
            <a:endParaRPr lang="en-US" dirty="0"/>
          </a:p>
        </p:txBody>
      </p:sp>
      <p:sp>
        <p:nvSpPr>
          <p:cNvPr id="6" name="Footer Placeholder 5">
            <a:extLst>
              <a:ext uri="{FF2B5EF4-FFF2-40B4-BE49-F238E27FC236}">
                <a16:creationId xmlns:a16="http://schemas.microsoft.com/office/drawing/2014/main" id="{8B741789-E5D2-4024-A45F-C003C069F7B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20913A9-2D5B-4CF5-B11A-91369216D262}"/>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7991490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F4AAE51-56B2-4FBE-A171-A8192F6F0D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830F901-38E1-4F7A-9C44-CA298249CFB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2BD3F7-A125-4A7E-82C6-273B4C942E6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7A4253-C67E-436C-BD17-86306B1DD28C}" type="datetime1">
              <a:rPr lang="en-US" smtClean="0"/>
              <a:t>3/23/2022</a:t>
            </a:fld>
            <a:endParaRPr lang="en-US" dirty="0"/>
          </a:p>
        </p:txBody>
      </p:sp>
      <p:sp>
        <p:nvSpPr>
          <p:cNvPr id="5" name="Footer Placeholder 4">
            <a:extLst>
              <a:ext uri="{FF2B5EF4-FFF2-40B4-BE49-F238E27FC236}">
                <a16:creationId xmlns:a16="http://schemas.microsoft.com/office/drawing/2014/main" id="{342F03AB-3178-4BA1-A7BA-5390ED30D5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80E66EC5-7B3A-4618-B87E-4CDA7AA524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E58D4D-76B4-4F21-A473-10EE91B0921F}" type="slidenum">
              <a:rPr lang="en-US" smtClean="0"/>
              <a:t>‹#›</a:t>
            </a:fld>
            <a:endParaRPr lang="en-US" dirty="0"/>
          </a:p>
        </p:txBody>
      </p:sp>
    </p:spTree>
    <p:extLst>
      <p:ext uri="{BB962C8B-B14F-4D97-AF65-F5344CB8AC3E}">
        <p14:creationId xmlns:p14="http://schemas.microsoft.com/office/powerpoint/2010/main" val="34625023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14400" y="2310897"/>
            <a:ext cx="10363200" cy="1988556"/>
          </a:xfrm>
        </p:spPr>
        <p:txBody>
          <a:bodyPr>
            <a:noAutofit/>
          </a:bodyPr>
          <a:lstStyle/>
          <a:p>
            <a:r>
              <a:rPr lang="en-US" sz="4800" b="1" dirty="0"/>
              <a:t>Moderator’s summary for discussion [95e-25-R18-NR-NTN-WI]</a:t>
            </a:r>
          </a:p>
        </p:txBody>
      </p:sp>
      <p:sp>
        <p:nvSpPr>
          <p:cNvPr id="5" name="Subtitle 4"/>
          <p:cNvSpPr>
            <a:spLocks noGrp="1"/>
          </p:cNvSpPr>
          <p:nvPr>
            <p:ph type="subTitle" idx="1"/>
          </p:nvPr>
        </p:nvSpPr>
        <p:spPr>
          <a:xfrm>
            <a:off x="1828800" y="4776917"/>
            <a:ext cx="8534400" cy="1036178"/>
          </a:xfrm>
        </p:spPr>
        <p:txBody>
          <a:bodyPr/>
          <a:lstStyle/>
          <a:p>
            <a:r>
              <a:rPr lang="en-US" dirty="0">
                <a:latin typeface="+mj-ea"/>
                <a:ea typeface="+mj-ea"/>
              </a:rPr>
              <a:t>RAN Vice-Chair (AT&amp;T) </a:t>
            </a:r>
          </a:p>
        </p:txBody>
      </p:sp>
      <p:sp>
        <p:nvSpPr>
          <p:cNvPr id="2" name="TextBox 1"/>
          <p:cNvSpPr txBox="1"/>
          <p:nvPr/>
        </p:nvSpPr>
        <p:spPr>
          <a:xfrm>
            <a:off x="236842" y="274551"/>
            <a:ext cx="4300976" cy="1107996"/>
          </a:xfrm>
          <a:prstGeom prst="rect">
            <a:avLst/>
          </a:prstGeom>
          <a:noFill/>
        </p:spPr>
        <p:txBody>
          <a:bodyPr wrap="square" rtlCol="0">
            <a:spAutoFit/>
          </a:bodyPr>
          <a:lstStyle/>
          <a:p>
            <a:r>
              <a:rPr lang="en-US" sz="1600" b="1" dirty="0">
                <a:latin typeface="+mj-ea"/>
                <a:ea typeface="+mj-ea"/>
              </a:rPr>
              <a:t>3GPP TSG-RAN Meeting #95-e	</a:t>
            </a:r>
            <a:endParaRPr lang="en-US" sz="1600" dirty="0">
              <a:latin typeface="+mj-ea"/>
              <a:ea typeface="+mj-ea"/>
            </a:endParaRPr>
          </a:p>
          <a:p>
            <a:r>
              <a:rPr lang="en-US" sz="1600" b="1" dirty="0">
                <a:latin typeface="+mj-ea"/>
                <a:ea typeface="+mj-ea"/>
              </a:rPr>
              <a:t>Electronic Meeting, March 17-23, 2022</a:t>
            </a:r>
          </a:p>
          <a:p>
            <a:r>
              <a:rPr lang="en-US" sz="1600" b="1" dirty="0">
                <a:latin typeface="+mj-ea"/>
                <a:ea typeface="+mj-ea"/>
              </a:rPr>
              <a:t>Agenda Item: 9.3.2.7</a:t>
            </a:r>
            <a:endParaRPr lang="en-US" sz="1600" dirty="0">
              <a:latin typeface="+mj-ea"/>
              <a:ea typeface="+mj-ea"/>
            </a:endParaRPr>
          </a:p>
          <a:p>
            <a:endParaRPr lang="en-US" dirty="0">
              <a:latin typeface="+mj-ea"/>
              <a:ea typeface="+mj-ea"/>
            </a:endParaRPr>
          </a:p>
        </p:txBody>
      </p:sp>
      <p:sp>
        <p:nvSpPr>
          <p:cNvPr id="6" name="TextBox 1"/>
          <p:cNvSpPr txBox="1"/>
          <p:nvPr/>
        </p:nvSpPr>
        <p:spPr>
          <a:xfrm>
            <a:off x="7742490" y="274551"/>
            <a:ext cx="2519149" cy="337185"/>
          </a:xfrm>
          <a:prstGeom prst="rect">
            <a:avLst/>
          </a:prstGeom>
          <a:noFill/>
        </p:spPr>
        <p:txBody>
          <a:bodyPr wrap="square" rtlCol="0">
            <a:spAutoFit/>
          </a:bodyPr>
          <a:lstStyle/>
          <a:p>
            <a:pPr algn="r"/>
            <a:r>
              <a:rPr lang="en-US" sz="1600" b="1" dirty="0">
                <a:latin typeface="+mj-ea"/>
                <a:ea typeface="+mj-ea"/>
              </a:rPr>
              <a:t> RP-221013	</a:t>
            </a:r>
            <a:endParaRPr lang="en-US" sz="1600" dirty="0">
              <a:latin typeface="+mj-ea"/>
              <a:ea typeface="+mj-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F60F8-C5F8-436E-94A5-88398D7F17F9}"/>
              </a:ext>
            </a:extLst>
          </p:cNvPr>
          <p:cNvSpPr>
            <a:spLocks noGrp="1"/>
          </p:cNvSpPr>
          <p:nvPr>
            <p:ph type="title"/>
          </p:nvPr>
        </p:nvSpPr>
        <p:spPr>
          <a:xfrm>
            <a:off x="703728" y="139256"/>
            <a:ext cx="10887637" cy="1030335"/>
          </a:xfrm>
        </p:spPr>
        <p:txBody>
          <a:bodyPr>
            <a:normAutofit/>
          </a:bodyPr>
          <a:lstStyle/>
          <a:p>
            <a:r>
              <a:rPr lang="en-US" sz="3200" dirty="0">
                <a:solidFill>
                  <a:srgbClr val="C00000"/>
                </a:solidFill>
              </a:rPr>
              <a:t>“Topic #1: General corrections of </a:t>
            </a:r>
            <a:r>
              <a:rPr lang="en-US" sz="3200" dirty="0" err="1">
                <a:solidFill>
                  <a:srgbClr val="C00000"/>
                </a:solidFill>
              </a:rPr>
              <a:t>NR_NTN_enh</a:t>
            </a:r>
            <a:r>
              <a:rPr lang="en-US" sz="3200" dirty="0">
                <a:solidFill>
                  <a:srgbClr val="C00000"/>
                </a:solidFill>
              </a:rPr>
              <a:t> WID”</a:t>
            </a:r>
            <a:endParaRPr lang="en-US" sz="3200" dirty="0">
              <a:solidFill>
                <a:srgbClr val="0000FF"/>
              </a:solidFill>
            </a:endParaRPr>
          </a:p>
        </p:txBody>
      </p:sp>
      <p:sp>
        <p:nvSpPr>
          <p:cNvPr id="3" name="Content Placeholder 2">
            <a:extLst>
              <a:ext uri="{FF2B5EF4-FFF2-40B4-BE49-F238E27FC236}">
                <a16:creationId xmlns:a16="http://schemas.microsoft.com/office/drawing/2014/main" id="{133B75B3-53BA-4422-9348-68563FCDF0BD}"/>
              </a:ext>
            </a:extLst>
          </p:cNvPr>
          <p:cNvSpPr>
            <a:spLocks noGrp="1"/>
          </p:cNvSpPr>
          <p:nvPr>
            <p:ph idx="1"/>
          </p:nvPr>
        </p:nvSpPr>
        <p:spPr>
          <a:xfrm>
            <a:off x="703728" y="1363851"/>
            <a:ext cx="10887637" cy="4788976"/>
          </a:xfrm>
        </p:spPr>
        <p:txBody>
          <a:bodyPr>
            <a:noAutofit/>
          </a:bodyPr>
          <a:lstStyle/>
          <a:p>
            <a:pPr marL="0" indent="0">
              <a:lnSpc>
                <a:spcPct val="100000"/>
              </a:lnSpc>
              <a:spcBef>
                <a:spcPts val="600"/>
              </a:spcBef>
              <a:spcAft>
                <a:spcPts val="600"/>
              </a:spcAft>
              <a:buNone/>
            </a:pPr>
            <a:r>
              <a:rPr lang="en-US" sz="1800" dirty="0"/>
              <a:t>The following way forward can be agreed:</a:t>
            </a:r>
          </a:p>
          <a:p>
            <a:pPr>
              <a:lnSpc>
                <a:spcPct val="100000"/>
              </a:lnSpc>
              <a:spcBef>
                <a:spcPts val="600"/>
              </a:spcBef>
              <a:spcAft>
                <a:spcPts val="600"/>
              </a:spcAft>
            </a:pPr>
            <a:r>
              <a:rPr lang="en-US" sz="1800" dirty="0">
                <a:highlight>
                  <a:srgbClr val="00FF00"/>
                </a:highlight>
              </a:rPr>
              <a:t>Concerning the revisions presented in [1], the following items are confirmed.</a:t>
            </a:r>
          </a:p>
          <a:p>
            <a:pPr lvl="1">
              <a:lnSpc>
                <a:spcPct val="100000"/>
              </a:lnSpc>
              <a:spcBef>
                <a:spcPts val="600"/>
              </a:spcBef>
              <a:spcAft>
                <a:spcPts val="600"/>
              </a:spcAft>
            </a:pPr>
            <a:r>
              <a:rPr lang="en-US" sz="1400" dirty="0">
                <a:highlight>
                  <a:srgbClr val="00FF00"/>
                </a:highlight>
              </a:rPr>
              <a:t>The rapporteur is asked to remove the revisions to section 5 related to adding a new internal TR “NR; Solutions for NR to support non-terrestrial networks (NTN): Non-terrestrial networks (NTN) related RF and co-existence aspects in above 10 GHz” and to keep TR 38.863 in the list of affected documents.</a:t>
            </a:r>
          </a:p>
          <a:p>
            <a:pPr lvl="1">
              <a:lnSpc>
                <a:spcPct val="100000"/>
              </a:lnSpc>
              <a:spcBef>
                <a:spcPts val="600"/>
              </a:spcBef>
              <a:spcAft>
                <a:spcPts val="600"/>
              </a:spcAft>
            </a:pPr>
            <a:r>
              <a:rPr lang="en-US" sz="1400" dirty="0">
                <a:highlight>
                  <a:srgbClr val="00FF00"/>
                </a:highlight>
              </a:rPr>
              <a:t>The rapporteur is asked to remove the new TS 38-101-X “NR; User Equipment (UE) radio transmission and reception, part X: Satellite Access Radio Frequency and performance requirements in above 10 GHz” from the list of new documents in section 5.</a:t>
            </a:r>
          </a:p>
          <a:p>
            <a:pPr lvl="1">
              <a:lnSpc>
                <a:spcPct val="100000"/>
              </a:lnSpc>
              <a:spcBef>
                <a:spcPts val="600"/>
              </a:spcBef>
              <a:spcAft>
                <a:spcPts val="600"/>
              </a:spcAft>
            </a:pPr>
            <a:r>
              <a:rPr lang="en-US" sz="1400" dirty="0">
                <a:highlight>
                  <a:srgbClr val="00FF00"/>
                </a:highlight>
              </a:rPr>
              <a:t>The remaining updates to the WID are acceptable.</a:t>
            </a:r>
          </a:p>
          <a:p>
            <a:pPr>
              <a:lnSpc>
                <a:spcPct val="100000"/>
              </a:lnSpc>
              <a:spcBef>
                <a:spcPts val="600"/>
              </a:spcBef>
              <a:spcAft>
                <a:spcPts val="600"/>
              </a:spcAft>
            </a:pPr>
            <a:r>
              <a:rPr lang="en-US" sz="1800" dirty="0">
                <a:highlight>
                  <a:srgbClr val="00FF00"/>
                </a:highlight>
              </a:rPr>
              <a:t>Capture requirements related to above 10GHz User Equipment (UE) radio transmission and reception in the existing TS 38.101-5 NR; User Equipment (UE) radio transmission and reception, part 5: Satellite Access Radio Frequency (RF) and performance requirements.</a:t>
            </a:r>
          </a:p>
        </p:txBody>
      </p:sp>
    </p:spTree>
    <p:extLst>
      <p:ext uri="{BB962C8B-B14F-4D97-AF65-F5344CB8AC3E}">
        <p14:creationId xmlns:p14="http://schemas.microsoft.com/office/powerpoint/2010/main" val="2540989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F60F8-C5F8-436E-94A5-88398D7F17F9}"/>
              </a:ext>
            </a:extLst>
          </p:cNvPr>
          <p:cNvSpPr>
            <a:spLocks noGrp="1"/>
          </p:cNvSpPr>
          <p:nvPr>
            <p:ph type="title"/>
          </p:nvPr>
        </p:nvSpPr>
        <p:spPr>
          <a:xfrm>
            <a:off x="703728" y="139256"/>
            <a:ext cx="10887637" cy="1030335"/>
          </a:xfrm>
        </p:spPr>
        <p:txBody>
          <a:bodyPr>
            <a:normAutofit/>
          </a:bodyPr>
          <a:lstStyle/>
          <a:p>
            <a:r>
              <a:rPr lang="en-US" sz="3200" dirty="0">
                <a:solidFill>
                  <a:srgbClr val="C00000"/>
                </a:solidFill>
              </a:rPr>
              <a:t>“Topic #2: Network verified UE location”</a:t>
            </a:r>
            <a:endParaRPr lang="en-US" sz="3200" dirty="0">
              <a:solidFill>
                <a:srgbClr val="0000FF"/>
              </a:solidFill>
            </a:endParaRPr>
          </a:p>
        </p:txBody>
      </p:sp>
      <p:sp>
        <p:nvSpPr>
          <p:cNvPr id="3" name="Content Placeholder 2">
            <a:extLst>
              <a:ext uri="{FF2B5EF4-FFF2-40B4-BE49-F238E27FC236}">
                <a16:creationId xmlns:a16="http://schemas.microsoft.com/office/drawing/2014/main" id="{133B75B3-53BA-4422-9348-68563FCDF0BD}"/>
              </a:ext>
            </a:extLst>
          </p:cNvPr>
          <p:cNvSpPr>
            <a:spLocks noGrp="1"/>
          </p:cNvSpPr>
          <p:nvPr>
            <p:ph idx="1"/>
          </p:nvPr>
        </p:nvSpPr>
        <p:spPr>
          <a:xfrm>
            <a:off x="514350" y="1363851"/>
            <a:ext cx="11296650" cy="4788976"/>
          </a:xfrm>
        </p:spPr>
        <p:txBody>
          <a:bodyPr>
            <a:noAutofit/>
          </a:bodyPr>
          <a:lstStyle/>
          <a:p>
            <a:pPr marL="0" indent="0">
              <a:lnSpc>
                <a:spcPct val="100000"/>
              </a:lnSpc>
              <a:spcBef>
                <a:spcPts val="600"/>
              </a:spcBef>
              <a:spcAft>
                <a:spcPts val="600"/>
              </a:spcAft>
              <a:buNone/>
            </a:pPr>
            <a:r>
              <a:rPr lang="en-US" sz="1800" dirty="0"/>
              <a:t>The following way forward can be agreed:</a:t>
            </a:r>
          </a:p>
          <a:p>
            <a:pPr>
              <a:lnSpc>
                <a:spcPct val="100000"/>
              </a:lnSpc>
              <a:spcBef>
                <a:spcPts val="600"/>
              </a:spcBef>
              <a:spcAft>
                <a:spcPts val="600"/>
              </a:spcAft>
            </a:pPr>
            <a:r>
              <a:rPr lang="en-US" sz="1800" dirty="0">
                <a:highlight>
                  <a:srgbClr val="00FF00"/>
                </a:highlight>
              </a:rPr>
              <a:t>The rapporteur is asked to revise the following bullet in clause 4.1.3 of the revised WID as below accordingly in [13].</a:t>
            </a:r>
          </a:p>
          <a:p>
            <a:pPr lvl="1">
              <a:lnSpc>
                <a:spcPct val="100000"/>
              </a:lnSpc>
              <a:spcBef>
                <a:spcPts val="600"/>
              </a:spcBef>
              <a:spcAft>
                <a:spcPts val="600"/>
              </a:spcAft>
            </a:pPr>
            <a:r>
              <a:rPr lang="en-US" sz="1400" dirty="0">
                <a:highlight>
                  <a:srgbClr val="00FF00"/>
                </a:highlight>
              </a:rPr>
              <a:t>“Study detailed regulatory requirement </a:t>
            </a:r>
            <a:r>
              <a:rPr lang="en-US" sz="1400" u="sng" dirty="0">
                <a:highlight>
                  <a:srgbClr val="00FF00"/>
                </a:highlight>
              </a:rPr>
              <a:t>(e.g. accuracy, privacy, reliability, latency) </a:t>
            </a:r>
            <a:r>
              <a:rPr lang="en-US" sz="1400" dirty="0">
                <a:highlight>
                  <a:srgbClr val="00FF00"/>
                </a:highlight>
              </a:rPr>
              <a:t>for network-verified UE location </a:t>
            </a:r>
            <a:r>
              <a:rPr lang="en-US" sz="1400" u="sng" dirty="0">
                <a:highlight>
                  <a:srgbClr val="00FF00"/>
                </a:highlight>
              </a:rPr>
              <a:t>for potential use cases/services (i.e. emergency call, lawful intercept, public warning, charging/billing)</a:t>
            </a:r>
            <a:r>
              <a:rPr lang="en-US" sz="1400" strike="sngStrike" dirty="0">
                <a:highlight>
                  <a:srgbClr val="00FF00"/>
                </a:highlight>
              </a:rPr>
              <a:t>, e.g. accuracy requirement</a:t>
            </a:r>
            <a:r>
              <a:rPr lang="en-US" sz="1400" dirty="0">
                <a:highlight>
                  <a:srgbClr val="00FF00"/>
                </a:highlight>
              </a:rPr>
              <a:t> (at RAN plenary, from RAN#95 to RAN#96).”</a:t>
            </a:r>
          </a:p>
          <a:p>
            <a:pPr>
              <a:lnSpc>
                <a:spcPct val="100000"/>
              </a:lnSpc>
              <a:spcBef>
                <a:spcPts val="600"/>
              </a:spcBef>
              <a:spcAft>
                <a:spcPts val="600"/>
              </a:spcAft>
            </a:pPr>
            <a:r>
              <a:rPr lang="en-US" sz="1800" dirty="0">
                <a:highlight>
                  <a:srgbClr val="00FF00"/>
                </a:highlight>
              </a:rPr>
              <a:t>The rapporteur is asked to revise the clause 4.1.3 of the revised WID in [13] to add the following note below the objectives.</a:t>
            </a:r>
          </a:p>
          <a:p>
            <a:pPr lvl="1">
              <a:lnSpc>
                <a:spcPct val="100000"/>
              </a:lnSpc>
              <a:spcBef>
                <a:spcPts val="600"/>
              </a:spcBef>
              <a:spcAft>
                <a:spcPts val="600"/>
              </a:spcAft>
            </a:pPr>
            <a:r>
              <a:rPr lang="en-US" sz="1400" dirty="0">
                <a:highlight>
                  <a:srgbClr val="00FF00"/>
                </a:highlight>
              </a:rPr>
              <a:t>“Note: RAN WG studies on solutions (if any) will start only after RAN study is concluded”</a:t>
            </a:r>
          </a:p>
          <a:p>
            <a:pPr>
              <a:lnSpc>
                <a:spcPct val="100000"/>
              </a:lnSpc>
              <a:spcBef>
                <a:spcPts val="600"/>
              </a:spcBef>
              <a:spcAft>
                <a:spcPts val="600"/>
              </a:spcAft>
            </a:pPr>
            <a:r>
              <a:rPr lang="en-US" sz="1800" dirty="0">
                <a:highlight>
                  <a:srgbClr val="00FF00"/>
                </a:highlight>
              </a:rPr>
              <a:t>Concerning the TR skeleton presented in [7] and revised in [14], the following items are confirmed.</a:t>
            </a:r>
          </a:p>
          <a:p>
            <a:pPr lvl="1">
              <a:lnSpc>
                <a:spcPct val="100000"/>
              </a:lnSpc>
              <a:spcBef>
                <a:spcPts val="600"/>
              </a:spcBef>
              <a:spcAft>
                <a:spcPts val="600"/>
              </a:spcAft>
            </a:pPr>
            <a:r>
              <a:rPr lang="en-US" sz="1400" dirty="0">
                <a:highlight>
                  <a:srgbClr val="00FF00"/>
                </a:highlight>
              </a:rPr>
              <a:t>The rapporteur is asked to revise the clause 5 to “Requirements for UE location verification”</a:t>
            </a:r>
          </a:p>
          <a:p>
            <a:pPr lvl="1">
              <a:lnSpc>
                <a:spcPct val="100000"/>
              </a:lnSpc>
              <a:spcBef>
                <a:spcPts val="600"/>
              </a:spcBef>
              <a:spcAft>
                <a:spcPts val="600"/>
              </a:spcAft>
            </a:pPr>
            <a:r>
              <a:rPr lang="en-US" sz="1400" dirty="0">
                <a:highlight>
                  <a:srgbClr val="00FF00"/>
                </a:highlight>
              </a:rPr>
              <a:t>The rapporteur is asked to revise the clause 6 to “Verification methods for UE location”</a:t>
            </a:r>
          </a:p>
          <a:p>
            <a:pPr lvl="1">
              <a:lnSpc>
                <a:spcPct val="100000"/>
              </a:lnSpc>
              <a:spcBef>
                <a:spcPts val="600"/>
              </a:spcBef>
              <a:spcAft>
                <a:spcPts val="600"/>
              </a:spcAft>
            </a:pPr>
            <a:r>
              <a:rPr lang="en-US" sz="1400" dirty="0">
                <a:highlight>
                  <a:srgbClr val="00FF00"/>
                </a:highlight>
              </a:rPr>
              <a:t>The rapporteur is asked to revise clause 6.2 to “Network verified UE location and its relationship to positioning”</a:t>
            </a:r>
          </a:p>
          <a:p>
            <a:pPr lvl="1">
              <a:lnSpc>
                <a:spcPct val="100000"/>
              </a:lnSpc>
              <a:spcBef>
                <a:spcPts val="600"/>
              </a:spcBef>
              <a:spcAft>
                <a:spcPts val="600"/>
              </a:spcAft>
            </a:pPr>
            <a:r>
              <a:rPr lang="en-US" sz="1400" dirty="0">
                <a:highlight>
                  <a:srgbClr val="00FF00"/>
                </a:highlight>
              </a:rPr>
              <a:t>The rapporteur is asked to revise clause 6.3 to “Candidate methods assessment and gap analysis”</a:t>
            </a:r>
          </a:p>
          <a:p>
            <a:pPr lvl="1">
              <a:lnSpc>
                <a:spcPct val="100000"/>
              </a:lnSpc>
              <a:spcBef>
                <a:spcPts val="600"/>
              </a:spcBef>
              <a:spcAft>
                <a:spcPts val="600"/>
              </a:spcAft>
            </a:pPr>
            <a:r>
              <a:rPr lang="en-US" sz="1400" dirty="0">
                <a:highlight>
                  <a:srgbClr val="00FF00"/>
                </a:highlight>
              </a:rPr>
              <a:t>The remaining items in the TR skeleton are acceptable.</a:t>
            </a:r>
          </a:p>
          <a:p>
            <a:pPr marL="0" indent="0">
              <a:lnSpc>
                <a:spcPct val="100000"/>
              </a:lnSpc>
              <a:spcBef>
                <a:spcPts val="600"/>
              </a:spcBef>
              <a:spcAft>
                <a:spcPts val="600"/>
              </a:spcAft>
              <a:buNone/>
            </a:pPr>
            <a:endParaRPr lang="en-US" sz="1800" dirty="0"/>
          </a:p>
          <a:p>
            <a:pPr marL="0" indent="0">
              <a:lnSpc>
                <a:spcPct val="100000"/>
              </a:lnSpc>
              <a:spcBef>
                <a:spcPts val="600"/>
              </a:spcBef>
              <a:spcAft>
                <a:spcPts val="600"/>
              </a:spcAft>
              <a:buNone/>
            </a:pPr>
            <a:endParaRPr lang="en-US" sz="1800" dirty="0"/>
          </a:p>
        </p:txBody>
      </p:sp>
    </p:spTree>
    <p:extLst>
      <p:ext uri="{BB962C8B-B14F-4D97-AF65-F5344CB8AC3E}">
        <p14:creationId xmlns:p14="http://schemas.microsoft.com/office/powerpoint/2010/main" val="749872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F60F8-C5F8-436E-94A5-88398D7F17F9}"/>
              </a:ext>
            </a:extLst>
          </p:cNvPr>
          <p:cNvSpPr>
            <a:spLocks noGrp="1"/>
          </p:cNvSpPr>
          <p:nvPr>
            <p:ph type="title"/>
          </p:nvPr>
        </p:nvSpPr>
        <p:spPr>
          <a:xfrm>
            <a:off x="703728" y="139256"/>
            <a:ext cx="10887637" cy="1030335"/>
          </a:xfrm>
        </p:spPr>
        <p:txBody>
          <a:bodyPr>
            <a:normAutofit/>
          </a:bodyPr>
          <a:lstStyle/>
          <a:p>
            <a:r>
              <a:rPr lang="en-US" sz="3200" dirty="0">
                <a:solidFill>
                  <a:srgbClr val="C00000"/>
                </a:solidFill>
              </a:rPr>
              <a:t>“Topic #3: NTN-TN and NTN-NTN mobility and service continuity enhancements” – Extended Round Discussion</a:t>
            </a:r>
            <a:endParaRPr lang="en-US" sz="3200" dirty="0">
              <a:solidFill>
                <a:srgbClr val="0000FF"/>
              </a:solidFill>
            </a:endParaRPr>
          </a:p>
        </p:txBody>
      </p:sp>
      <p:sp>
        <p:nvSpPr>
          <p:cNvPr id="3" name="Content Placeholder 2">
            <a:extLst>
              <a:ext uri="{FF2B5EF4-FFF2-40B4-BE49-F238E27FC236}">
                <a16:creationId xmlns:a16="http://schemas.microsoft.com/office/drawing/2014/main" id="{133B75B3-53BA-4422-9348-68563FCDF0BD}"/>
              </a:ext>
            </a:extLst>
          </p:cNvPr>
          <p:cNvSpPr>
            <a:spLocks noGrp="1"/>
          </p:cNvSpPr>
          <p:nvPr>
            <p:ph idx="1"/>
          </p:nvPr>
        </p:nvSpPr>
        <p:spPr>
          <a:xfrm>
            <a:off x="414337" y="1169591"/>
            <a:ext cx="11363325" cy="4788976"/>
          </a:xfrm>
        </p:spPr>
        <p:txBody>
          <a:bodyPr>
            <a:noAutofit/>
          </a:bodyPr>
          <a:lstStyle/>
          <a:p>
            <a:pPr marL="0" indent="0">
              <a:lnSpc>
                <a:spcPct val="100000"/>
              </a:lnSpc>
              <a:spcBef>
                <a:spcPts val="600"/>
              </a:spcBef>
              <a:spcAft>
                <a:spcPts val="600"/>
              </a:spcAft>
              <a:buNone/>
            </a:pPr>
            <a:r>
              <a:rPr lang="en-US" sz="1600" b="1" dirty="0"/>
              <a:t>Sub-bullet for clause 4.1.4: Cell reselection enhancements for RRC_IDLE/INACTIVE UEs to reduce UE power consumption</a:t>
            </a:r>
          </a:p>
          <a:p>
            <a:pPr lvl="1">
              <a:lnSpc>
                <a:spcPct val="100000"/>
              </a:lnSpc>
              <a:spcBef>
                <a:spcPts val="600"/>
              </a:spcBef>
              <a:spcAft>
                <a:spcPts val="600"/>
              </a:spcAft>
            </a:pPr>
            <a:r>
              <a:rPr lang="en-US" sz="1400" b="1" dirty="0"/>
              <a:t>Option 1: “Specify cell reselection enhancements in NTN-TN mobility for RRC_IDLE/INACTIVE UEs to reduce UE power consumption. [RAN2, RAN3, RAN4]”</a:t>
            </a:r>
          </a:p>
          <a:p>
            <a:pPr lvl="1">
              <a:lnSpc>
                <a:spcPct val="100000"/>
              </a:lnSpc>
              <a:spcBef>
                <a:spcPts val="600"/>
              </a:spcBef>
              <a:spcAft>
                <a:spcPts val="600"/>
              </a:spcAft>
            </a:pPr>
            <a:r>
              <a:rPr lang="en-US" sz="1400" b="1" dirty="0"/>
              <a:t>Option 2: “Specify cell reselection enhancements for RRC_IDLE/INACTIVE UEs to reduce UE power consumption. [RAN2, RAN3, RAN4]”</a:t>
            </a:r>
          </a:p>
          <a:p>
            <a:pPr lvl="1">
              <a:lnSpc>
                <a:spcPct val="100000"/>
              </a:lnSpc>
              <a:spcBef>
                <a:spcPts val="600"/>
              </a:spcBef>
              <a:spcAft>
                <a:spcPts val="600"/>
              </a:spcAft>
            </a:pPr>
            <a:r>
              <a:rPr lang="en-US" sz="1400" b="1" dirty="0"/>
              <a:t>Option 3: “Specify cell reselection enhancements for RRC_IDLE/INACTIVE UEs to reduce UE power consumption (NTN-TN mobility is prioritized). [RAN2, RAN3, RAN4]”</a:t>
            </a:r>
          </a:p>
          <a:p>
            <a:pPr lvl="1">
              <a:lnSpc>
                <a:spcPct val="100000"/>
              </a:lnSpc>
              <a:spcBef>
                <a:spcPts val="600"/>
              </a:spcBef>
              <a:spcAft>
                <a:spcPts val="600"/>
              </a:spcAft>
            </a:pPr>
            <a:r>
              <a:rPr lang="en-US" sz="1400" b="1" dirty="0"/>
              <a:t>Option 4: No sub-bullet is added to address this objective at this time, and it can be further discussed at RAN#96.</a:t>
            </a:r>
          </a:p>
          <a:p>
            <a:pPr marL="0" indent="0">
              <a:lnSpc>
                <a:spcPct val="100000"/>
              </a:lnSpc>
              <a:spcBef>
                <a:spcPts val="600"/>
              </a:spcBef>
              <a:spcAft>
                <a:spcPts val="600"/>
              </a:spcAft>
              <a:buNone/>
            </a:pPr>
            <a:r>
              <a:rPr lang="en-US" sz="1600" b="1" dirty="0"/>
              <a:t>Company Views:</a:t>
            </a:r>
          </a:p>
          <a:p>
            <a:pPr lvl="1">
              <a:lnSpc>
                <a:spcPct val="100000"/>
              </a:lnSpc>
              <a:spcBef>
                <a:spcPts val="600"/>
              </a:spcBef>
              <a:spcAft>
                <a:spcPts val="600"/>
              </a:spcAft>
            </a:pPr>
            <a:r>
              <a:rPr lang="en-US" sz="1400" dirty="0"/>
              <a:t>Option 1: Nokia, OPPO, vivo, CATT, Apple, Xiaomi, KT, LGE, Huawei, FGI, H3C</a:t>
            </a:r>
          </a:p>
          <a:p>
            <a:pPr lvl="1">
              <a:lnSpc>
                <a:spcPct val="100000"/>
              </a:lnSpc>
              <a:spcBef>
                <a:spcPts val="600"/>
              </a:spcBef>
              <a:spcAft>
                <a:spcPts val="600"/>
              </a:spcAft>
            </a:pPr>
            <a:r>
              <a:rPr lang="en-US" sz="1400" dirty="0"/>
              <a:t>Option 2: QC, Samsung, Thales, Ericsson, ZTE, Lenovo</a:t>
            </a:r>
          </a:p>
          <a:p>
            <a:pPr lvl="1">
              <a:lnSpc>
                <a:spcPct val="100000"/>
              </a:lnSpc>
              <a:spcBef>
                <a:spcPts val="600"/>
              </a:spcBef>
              <a:spcAft>
                <a:spcPts val="600"/>
              </a:spcAft>
            </a:pPr>
            <a:r>
              <a:rPr lang="en-US" sz="1400" dirty="0"/>
              <a:t>Option 3: Nokia, QC, Samsung, CATT, Apple, Xiaomi, LGE, Huawei, Intel, Thales, FGI, H3C, ZTE, Lenovo</a:t>
            </a:r>
          </a:p>
          <a:p>
            <a:pPr lvl="1">
              <a:lnSpc>
                <a:spcPct val="100000"/>
              </a:lnSpc>
              <a:spcBef>
                <a:spcPts val="600"/>
              </a:spcBef>
              <a:spcAft>
                <a:spcPts val="600"/>
              </a:spcAft>
            </a:pPr>
            <a:r>
              <a:rPr lang="en-US" sz="1400" dirty="0"/>
              <a:t>Option 4: None</a:t>
            </a:r>
          </a:p>
          <a:p>
            <a:pPr marL="0" indent="0">
              <a:lnSpc>
                <a:spcPct val="100000"/>
              </a:lnSpc>
              <a:spcBef>
                <a:spcPts val="600"/>
              </a:spcBef>
              <a:spcAft>
                <a:spcPts val="600"/>
              </a:spcAft>
              <a:buNone/>
            </a:pPr>
            <a:r>
              <a:rPr lang="en-US" sz="1600" b="1" dirty="0"/>
              <a:t>The moderator proposes to take Option 3.</a:t>
            </a:r>
          </a:p>
          <a:p>
            <a:pPr marL="0" indent="0">
              <a:lnSpc>
                <a:spcPct val="100000"/>
              </a:lnSpc>
              <a:spcBef>
                <a:spcPts val="600"/>
              </a:spcBef>
              <a:spcAft>
                <a:spcPts val="600"/>
              </a:spcAft>
              <a:buNone/>
            </a:pPr>
            <a:r>
              <a:rPr lang="en-US" sz="1400" dirty="0"/>
              <a:t>Only one company which chose Option 2 did not list Option 3 as an alternative and only three companies which chose Option 1 did not list Option 3 as an alternative. Option 1 was the original proposed text in the initial round and 8 companies out of 11 supported Option 3 as an alternative. The original proponent of Option 2 (Samsung) also supported Option 3.</a:t>
            </a:r>
          </a:p>
          <a:p>
            <a:pPr marL="0" indent="0">
              <a:lnSpc>
                <a:spcPct val="100000"/>
              </a:lnSpc>
              <a:spcBef>
                <a:spcPts val="600"/>
              </a:spcBef>
              <a:spcAft>
                <a:spcPts val="600"/>
              </a:spcAft>
              <a:buNone/>
            </a:pPr>
            <a:endParaRPr lang="en-US" sz="1800" dirty="0"/>
          </a:p>
        </p:txBody>
      </p:sp>
    </p:spTree>
    <p:extLst>
      <p:ext uri="{BB962C8B-B14F-4D97-AF65-F5344CB8AC3E}">
        <p14:creationId xmlns:p14="http://schemas.microsoft.com/office/powerpoint/2010/main" val="8078982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F60F8-C5F8-436E-94A5-88398D7F17F9}"/>
              </a:ext>
            </a:extLst>
          </p:cNvPr>
          <p:cNvSpPr>
            <a:spLocks noGrp="1"/>
          </p:cNvSpPr>
          <p:nvPr>
            <p:ph type="title"/>
          </p:nvPr>
        </p:nvSpPr>
        <p:spPr>
          <a:xfrm>
            <a:off x="703728" y="139256"/>
            <a:ext cx="10887637" cy="1030335"/>
          </a:xfrm>
        </p:spPr>
        <p:txBody>
          <a:bodyPr>
            <a:normAutofit/>
          </a:bodyPr>
          <a:lstStyle/>
          <a:p>
            <a:r>
              <a:rPr lang="en-US" sz="3200" dirty="0">
                <a:solidFill>
                  <a:srgbClr val="C00000"/>
                </a:solidFill>
              </a:rPr>
              <a:t>“Topic #3: NTN-TN and NTN-NTN mobility and service continuity enhancements” – Extended Round Discussion</a:t>
            </a:r>
            <a:endParaRPr lang="en-US" sz="3200" dirty="0">
              <a:solidFill>
                <a:srgbClr val="0000FF"/>
              </a:solidFill>
            </a:endParaRPr>
          </a:p>
        </p:txBody>
      </p:sp>
      <p:sp>
        <p:nvSpPr>
          <p:cNvPr id="3" name="Content Placeholder 2">
            <a:extLst>
              <a:ext uri="{FF2B5EF4-FFF2-40B4-BE49-F238E27FC236}">
                <a16:creationId xmlns:a16="http://schemas.microsoft.com/office/drawing/2014/main" id="{133B75B3-53BA-4422-9348-68563FCDF0BD}"/>
              </a:ext>
            </a:extLst>
          </p:cNvPr>
          <p:cNvSpPr>
            <a:spLocks noGrp="1"/>
          </p:cNvSpPr>
          <p:nvPr>
            <p:ph idx="1"/>
          </p:nvPr>
        </p:nvSpPr>
        <p:spPr>
          <a:xfrm>
            <a:off x="400050" y="1363851"/>
            <a:ext cx="11363325" cy="4788976"/>
          </a:xfrm>
        </p:spPr>
        <p:txBody>
          <a:bodyPr>
            <a:noAutofit/>
          </a:bodyPr>
          <a:lstStyle/>
          <a:p>
            <a:pPr marL="0" indent="0">
              <a:lnSpc>
                <a:spcPct val="100000"/>
              </a:lnSpc>
              <a:spcBef>
                <a:spcPts val="600"/>
              </a:spcBef>
              <a:spcAft>
                <a:spcPts val="600"/>
              </a:spcAft>
              <a:buNone/>
            </a:pPr>
            <a:r>
              <a:rPr lang="en-US" sz="1600" b="1" dirty="0"/>
              <a:t>Sub-bullet for clause 4.1.4: Enhancement to </a:t>
            </a:r>
            <a:r>
              <a:rPr lang="en-US" sz="1600" b="1" dirty="0" err="1"/>
              <a:t>Xn</a:t>
            </a:r>
            <a:r>
              <a:rPr lang="en-US" sz="1600" b="1" dirty="0"/>
              <a:t>[/NG] </a:t>
            </a:r>
            <a:r>
              <a:rPr lang="en-US" sz="1600" b="1" dirty="0" err="1"/>
              <a:t>signalling</a:t>
            </a:r>
            <a:endParaRPr lang="en-US" sz="1600" b="1" dirty="0"/>
          </a:p>
          <a:p>
            <a:pPr lvl="1">
              <a:lnSpc>
                <a:spcPct val="100000"/>
              </a:lnSpc>
              <a:spcBef>
                <a:spcPts val="600"/>
              </a:spcBef>
              <a:spcAft>
                <a:spcPts val="600"/>
              </a:spcAft>
            </a:pPr>
            <a:r>
              <a:rPr lang="en-US" sz="1400" b="1" dirty="0"/>
              <a:t>Option 1: “Specify enhancement to </a:t>
            </a:r>
            <a:r>
              <a:rPr lang="en-US" sz="1400" b="1" dirty="0" err="1"/>
              <a:t>Xn</a:t>
            </a:r>
            <a:r>
              <a:rPr lang="en-US" sz="1400" b="1" dirty="0"/>
              <a:t>[/NG] </a:t>
            </a:r>
            <a:r>
              <a:rPr lang="en-US" sz="1400" b="1" dirty="0" err="1"/>
              <a:t>signalling</a:t>
            </a:r>
            <a:r>
              <a:rPr lang="en-US" sz="1400" b="1" dirty="0"/>
              <a:t> to support feeder link switch-over, CHO, e.g. exchange of necessary information between </a:t>
            </a:r>
            <a:r>
              <a:rPr lang="en-US" sz="1400" b="1" dirty="0" err="1"/>
              <a:t>gNBs</a:t>
            </a:r>
            <a:r>
              <a:rPr lang="en-US" sz="1400" b="1" dirty="0"/>
              <a:t>. [RAN3]”</a:t>
            </a:r>
          </a:p>
          <a:p>
            <a:pPr lvl="1">
              <a:lnSpc>
                <a:spcPct val="100000"/>
              </a:lnSpc>
              <a:spcBef>
                <a:spcPts val="600"/>
              </a:spcBef>
              <a:spcAft>
                <a:spcPts val="600"/>
              </a:spcAft>
            </a:pPr>
            <a:r>
              <a:rPr lang="en-US" sz="1400" b="1" dirty="0"/>
              <a:t>Option 2: “Study and, if needed, specify enhancement to </a:t>
            </a:r>
            <a:r>
              <a:rPr lang="en-US" sz="1400" b="1" dirty="0" err="1"/>
              <a:t>Xn</a:t>
            </a:r>
            <a:r>
              <a:rPr lang="en-US" sz="1400" b="1" dirty="0"/>
              <a:t>[/NG] </a:t>
            </a:r>
            <a:r>
              <a:rPr lang="en-US" sz="1400" b="1" dirty="0" err="1"/>
              <a:t>signalling</a:t>
            </a:r>
            <a:r>
              <a:rPr lang="en-US" sz="1400" b="1" dirty="0"/>
              <a:t> to support feeder link switch-over, CHO, e.g. exchange of necessary information between </a:t>
            </a:r>
            <a:r>
              <a:rPr lang="en-US" sz="1400" b="1" dirty="0" err="1"/>
              <a:t>gNBs</a:t>
            </a:r>
            <a:r>
              <a:rPr lang="en-US" sz="1400" b="1" dirty="0"/>
              <a:t>. [RAN3]”</a:t>
            </a:r>
          </a:p>
          <a:p>
            <a:pPr marL="0" indent="0">
              <a:lnSpc>
                <a:spcPct val="100000"/>
              </a:lnSpc>
              <a:spcBef>
                <a:spcPts val="600"/>
              </a:spcBef>
              <a:spcAft>
                <a:spcPts val="600"/>
              </a:spcAft>
              <a:buNone/>
            </a:pPr>
            <a:r>
              <a:rPr lang="en-US" sz="1600" b="1" dirty="0"/>
              <a:t>Company Views:</a:t>
            </a:r>
          </a:p>
          <a:p>
            <a:pPr lvl="1">
              <a:lnSpc>
                <a:spcPct val="100000"/>
              </a:lnSpc>
              <a:spcBef>
                <a:spcPts val="600"/>
              </a:spcBef>
              <a:spcAft>
                <a:spcPts val="600"/>
              </a:spcAft>
            </a:pPr>
            <a:r>
              <a:rPr lang="en-US" sz="1400" dirty="0"/>
              <a:t>Option 1: Samsung, CATT, KT, Ericsson</a:t>
            </a:r>
          </a:p>
          <a:p>
            <a:pPr lvl="1">
              <a:lnSpc>
                <a:spcPct val="100000"/>
              </a:lnSpc>
              <a:spcBef>
                <a:spcPts val="600"/>
              </a:spcBef>
              <a:spcAft>
                <a:spcPts val="600"/>
              </a:spcAft>
            </a:pPr>
            <a:r>
              <a:rPr lang="en-US" sz="1400" dirty="0"/>
              <a:t>Option 2: Nokia, OPPO, QC, vivo, CATT, Xiaomi, LGE, Huawei, Intel, Thales, FGI, H3C, ZTE, Lenovo</a:t>
            </a:r>
          </a:p>
          <a:p>
            <a:pPr marL="0" indent="0">
              <a:lnSpc>
                <a:spcPct val="100000"/>
              </a:lnSpc>
              <a:spcBef>
                <a:spcPts val="600"/>
              </a:spcBef>
              <a:spcAft>
                <a:spcPts val="600"/>
              </a:spcAft>
              <a:buNone/>
            </a:pPr>
            <a:r>
              <a:rPr lang="en-US" sz="1600" b="1" dirty="0"/>
              <a:t>The moderator proposes to take Option 2.</a:t>
            </a:r>
          </a:p>
          <a:p>
            <a:pPr marL="0" indent="0">
              <a:lnSpc>
                <a:spcPct val="100000"/>
              </a:lnSpc>
              <a:spcBef>
                <a:spcPts val="600"/>
              </a:spcBef>
              <a:spcAft>
                <a:spcPts val="600"/>
              </a:spcAft>
              <a:buNone/>
            </a:pPr>
            <a:r>
              <a:rPr lang="en-US" sz="1400" dirty="0"/>
              <a:t>Based on the comments from Ericsson concerning the study that has already been completed in RAN3, it should be clear that any aspect of this study should not duplicate the work already performed during the Rel-16 study. The majority of the companies support some study to allow RAN3 to decide if further enhancements are needed and/or to address some aspects that were not considered during the original study. ZTE commented that there may be a need to further check the feasibility to enable the information exchange between </a:t>
            </a:r>
            <a:r>
              <a:rPr lang="en-US" sz="1400" dirty="0" err="1"/>
              <a:t>gNBs</a:t>
            </a:r>
            <a:r>
              <a:rPr lang="en-US" sz="1400" dirty="0"/>
              <a:t> since the separation distance may be much larger. In the moderator’s view, the addition of the study does not adversely impact the objective as RAN3 should be able to ensure that duplicate studies are not performed.</a:t>
            </a:r>
          </a:p>
          <a:p>
            <a:pPr marL="0" indent="0">
              <a:lnSpc>
                <a:spcPct val="100000"/>
              </a:lnSpc>
              <a:spcBef>
                <a:spcPts val="600"/>
              </a:spcBef>
              <a:spcAft>
                <a:spcPts val="600"/>
              </a:spcAft>
              <a:buNone/>
            </a:pPr>
            <a:endParaRPr lang="en-US" sz="1800" dirty="0"/>
          </a:p>
        </p:txBody>
      </p:sp>
    </p:spTree>
    <p:extLst>
      <p:ext uri="{BB962C8B-B14F-4D97-AF65-F5344CB8AC3E}">
        <p14:creationId xmlns:p14="http://schemas.microsoft.com/office/powerpoint/2010/main" val="17601067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F60F8-C5F8-436E-94A5-88398D7F17F9}"/>
              </a:ext>
            </a:extLst>
          </p:cNvPr>
          <p:cNvSpPr>
            <a:spLocks noGrp="1"/>
          </p:cNvSpPr>
          <p:nvPr>
            <p:ph type="title"/>
          </p:nvPr>
        </p:nvSpPr>
        <p:spPr>
          <a:xfrm>
            <a:off x="703728" y="139256"/>
            <a:ext cx="10887637" cy="1030335"/>
          </a:xfrm>
        </p:spPr>
        <p:txBody>
          <a:bodyPr>
            <a:normAutofit/>
          </a:bodyPr>
          <a:lstStyle/>
          <a:p>
            <a:r>
              <a:rPr lang="en-US" sz="3200" dirty="0">
                <a:solidFill>
                  <a:srgbClr val="C00000"/>
                </a:solidFill>
              </a:rPr>
              <a:t>“Topic #3: NTN-TN and NTN-NTN mobility and service continuity enhancements”</a:t>
            </a:r>
            <a:endParaRPr lang="en-US" sz="3200" dirty="0">
              <a:solidFill>
                <a:srgbClr val="0000FF"/>
              </a:solidFill>
            </a:endParaRPr>
          </a:p>
        </p:txBody>
      </p:sp>
      <p:sp>
        <p:nvSpPr>
          <p:cNvPr id="3" name="Content Placeholder 2">
            <a:extLst>
              <a:ext uri="{FF2B5EF4-FFF2-40B4-BE49-F238E27FC236}">
                <a16:creationId xmlns:a16="http://schemas.microsoft.com/office/drawing/2014/main" id="{133B75B3-53BA-4422-9348-68563FCDF0BD}"/>
              </a:ext>
            </a:extLst>
          </p:cNvPr>
          <p:cNvSpPr>
            <a:spLocks noGrp="1"/>
          </p:cNvSpPr>
          <p:nvPr>
            <p:ph idx="1"/>
          </p:nvPr>
        </p:nvSpPr>
        <p:spPr>
          <a:xfrm>
            <a:off x="400050" y="1363851"/>
            <a:ext cx="11363325" cy="4788976"/>
          </a:xfrm>
        </p:spPr>
        <p:txBody>
          <a:bodyPr>
            <a:noAutofit/>
          </a:bodyPr>
          <a:lstStyle/>
          <a:p>
            <a:pPr marL="0" indent="0">
              <a:lnSpc>
                <a:spcPct val="100000"/>
              </a:lnSpc>
              <a:spcBef>
                <a:spcPts val="600"/>
              </a:spcBef>
              <a:spcAft>
                <a:spcPts val="600"/>
              </a:spcAft>
              <a:buNone/>
            </a:pPr>
            <a:r>
              <a:rPr lang="en-US" sz="1800" dirty="0"/>
              <a:t>The following way forward can be agreed:</a:t>
            </a:r>
          </a:p>
          <a:p>
            <a:pPr>
              <a:lnSpc>
                <a:spcPct val="100000"/>
              </a:lnSpc>
              <a:spcBef>
                <a:spcPts val="600"/>
              </a:spcBef>
              <a:spcAft>
                <a:spcPts val="600"/>
              </a:spcAft>
            </a:pPr>
            <a:r>
              <a:rPr lang="en-US" sz="1800" dirty="0">
                <a:highlight>
                  <a:srgbClr val="00FF00"/>
                </a:highlight>
              </a:rPr>
              <a:t>The rapporteur is asked to add the following sub-bullets in clause 4.1.4 of the revised WID as below accordingly in [13].</a:t>
            </a:r>
          </a:p>
          <a:p>
            <a:pPr lvl="1">
              <a:lnSpc>
                <a:spcPct val="100000"/>
              </a:lnSpc>
              <a:spcBef>
                <a:spcPts val="600"/>
              </a:spcBef>
              <a:spcAft>
                <a:spcPts val="600"/>
              </a:spcAft>
            </a:pPr>
            <a:r>
              <a:rPr lang="en-US" sz="1400" dirty="0">
                <a:highlight>
                  <a:srgbClr val="00FF00"/>
                </a:highlight>
              </a:rPr>
              <a:t>“For NTN-NTN mobility, specify cell reselection enhancements for earth moving cell, the timing based and location-based cell reselection for quasi-earth fixed cell in Rel-17 can be considered as the starting point. [RAN2, RAN3, RAN4]”</a:t>
            </a:r>
          </a:p>
          <a:p>
            <a:pPr lvl="1">
              <a:lnSpc>
                <a:spcPct val="100000"/>
              </a:lnSpc>
              <a:spcBef>
                <a:spcPts val="600"/>
              </a:spcBef>
              <a:spcAft>
                <a:spcPts val="600"/>
              </a:spcAft>
            </a:pPr>
            <a:r>
              <a:rPr lang="en-US" sz="1400" dirty="0">
                <a:highlight>
                  <a:srgbClr val="00FF00"/>
                </a:highlight>
              </a:rPr>
              <a:t>“Specify NTN-NTN handover enhancement for RRC_CONNECTED UEs in the quasi-earth-fixed cell and earth-moving cell to reduce the </a:t>
            </a:r>
            <a:r>
              <a:rPr lang="en-US" sz="1400" dirty="0" err="1">
                <a:highlight>
                  <a:srgbClr val="00FF00"/>
                </a:highlight>
              </a:rPr>
              <a:t>signalling</a:t>
            </a:r>
            <a:r>
              <a:rPr lang="en-US" sz="1400" dirty="0">
                <a:highlight>
                  <a:srgbClr val="00FF00"/>
                </a:highlight>
              </a:rPr>
              <a:t> overhead. [RAN2, RAN3]”</a:t>
            </a:r>
          </a:p>
          <a:p>
            <a:pPr lvl="1">
              <a:lnSpc>
                <a:spcPct val="100000"/>
              </a:lnSpc>
              <a:spcBef>
                <a:spcPts val="600"/>
              </a:spcBef>
              <a:spcAft>
                <a:spcPts val="600"/>
              </a:spcAft>
            </a:pPr>
            <a:r>
              <a:rPr lang="en-US" sz="1400" dirty="0">
                <a:highlight>
                  <a:srgbClr val="00FF00"/>
                </a:highlight>
              </a:rPr>
              <a:t>“Specify cell reselection enhancements for RRC_IDLE/INACTIVE UEs to reduce UE power consumption (NTN-TN mobility is prioritized). [RAN2, RAN3, RAN4]”</a:t>
            </a:r>
          </a:p>
          <a:p>
            <a:pPr lvl="1">
              <a:lnSpc>
                <a:spcPct val="100000"/>
              </a:lnSpc>
              <a:spcBef>
                <a:spcPts val="600"/>
              </a:spcBef>
              <a:spcAft>
                <a:spcPts val="600"/>
              </a:spcAft>
            </a:pPr>
            <a:r>
              <a:rPr lang="en-US" sz="1400" dirty="0">
                <a:highlight>
                  <a:srgbClr val="00FF00"/>
                </a:highlight>
              </a:rPr>
              <a:t>“Study and, if needed, specify enhancement to </a:t>
            </a:r>
            <a:r>
              <a:rPr lang="en-US" sz="1400" dirty="0" err="1">
                <a:highlight>
                  <a:srgbClr val="00FF00"/>
                </a:highlight>
              </a:rPr>
              <a:t>Xn</a:t>
            </a:r>
            <a:r>
              <a:rPr lang="en-US" sz="1400" dirty="0">
                <a:highlight>
                  <a:srgbClr val="00FF00"/>
                </a:highlight>
              </a:rPr>
              <a:t>[/NG] </a:t>
            </a:r>
            <a:r>
              <a:rPr lang="en-US" sz="1400" dirty="0" err="1">
                <a:highlight>
                  <a:srgbClr val="00FF00"/>
                </a:highlight>
              </a:rPr>
              <a:t>signalling</a:t>
            </a:r>
            <a:r>
              <a:rPr lang="en-US" sz="1400" dirty="0">
                <a:highlight>
                  <a:srgbClr val="00FF00"/>
                </a:highlight>
              </a:rPr>
              <a:t> to support feeder link switch-over, CHO, e.g. exchange of necessary information between </a:t>
            </a:r>
            <a:r>
              <a:rPr lang="en-US" sz="1400" dirty="0" err="1">
                <a:highlight>
                  <a:srgbClr val="00FF00"/>
                </a:highlight>
              </a:rPr>
              <a:t>gNBs</a:t>
            </a:r>
            <a:r>
              <a:rPr lang="en-US" sz="1400" dirty="0">
                <a:highlight>
                  <a:srgbClr val="00FF00"/>
                </a:highlight>
              </a:rPr>
              <a:t>. [RAN3]”</a:t>
            </a:r>
            <a:endParaRPr lang="en-US" sz="1800" dirty="0">
              <a:highlight>
                <a:srgbClr val="00FF00"/>
              </a:highlight>
            </a:endParaRPr>
          </a:p>
          <a:p>
            <a:pPr>
              <a:lnSpc>
                <a:spcPct val="100000"/>
              </a:lnSpc>
              <a:spcBef>
                <a:spcPts val="600"/>
              </a:spcBef>
              <a:spcAft>
                <a:spcPts val="600"/>
              </a:spcAft>
            </a:pPr>
            <a:r>
              <a:rPr lang="en-US" sz="1800" dirty="0">
                <a:highlight>
                  <a:srgbClr val="00FF00"/>
                </a:highlight>
              </a:rPr>
              <a:t>The rapporteur is asked to remove the existing note in clause 4.1.4 of the revised WID as below accordingly in [13]:</a:t>
            </a:r>
          </a:p>
          <a:p>
            <a:pPr lvl="1">
              <a:lnSpc>
                <a:spcPct val="100000"/>
              </a:lnSpc>
              <a:spcBef>
                <a:spcPts val="600"/>
              </a:spcBef>
              <a:spcAft>
                <a:spcPts val="600"/>
              </a:spcAft>
            </a:pPr>
            <a:r>
              <a:rPr lang="en-US" sz="1400" dirty="0">
                <a:highlight>
                  <a:srgbClr val="00FF00"/>
                </a:highlight>
              </a:rPr>
              <a:t>“</a:t>
            </a:r>
            <a:r>
              <a:rPr lang="en-US" sz="1400" strike="sngStrike" dirty="0">
                <a:highlight>
                  <a:srgbClr val="00FF00"/>
                </a:highlight>
              </a:rPr>
              <a:t>NOTE: The objective on mobility and service continuity enhancements will be clarified at RAN#95-e.</a:t>
            </a:r>
            <a:r>
              <a:rPr lang="en-US" sz="1400" dirty="0">
                <a:highlight>
                  <a:srgbClr val="00FF00"/>
                </a:highlight>
              </a:rPr>
              <a:t>”</a:t>
            </a:r>
            <a:endParaRPr lang="en-US" sz="2200" dirty="0">
              <a:highlight>
                <a:srgbClr val="00FF00"/>
              </a:highlight>
            </a:endParaRPr>
          </a:p>
          <a:p>
            <a:pPr marL="0" indent="0">
              <a:lnSpc>
                <a:spcPct val="100000"/>
              </a:lnSpc>
              <a:spcBef>
                <a:spcPts val="600"/>
              </a:spcBef>
              <a:spcAft>
                <a:spcPts val="600"/>
              </a:spcAft>
              <a:buNone/>
            </a:pPr>
            <a:endParaRPr lang="en-US" sz="1800" dirty="0"/>
          </a:p>
        </p:txBody>
      </p:sp>
    </p:spTree>
    <p:extLst>
      <p:ext uri="{BB962C8B-B14F-4D97-AF65-F5344CB8AC3E}">
        <p14:creationId xmlns:p14="http://schemas.microsoft.com/office/powerpoint/2010/main" val="32841468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F60F8-C5F8-436E-94A5-88398D7F17F9}"/>
              </a:ext>
            </a:extLst>
          </p:cNvPr>
          <p:cNvSpPr>
            <a:spLocks noGrp="1"/>
          </p:cNvSpPr>
          <p:nvPr>
            <p:ph type="title"/>
          </p:nvPr>
        </p:nvSpPr>
        <p:spPr>
          <a:xfrm>
            <a:off x="703728" y="139256"/>
            <a:ext cx="10887637" cy="1030335"/>
          </a:xfrm>
        </p:spPr>
        <p:txBody>
          <a:bodyPr>
            <a:normAutofit/>
          </a:bodyPr>
          <a:lstStyle/>
          <a:p>
            <a:r>
              <a:rPr lang="en-US" sz="3200" dirty="0">
                <a:solidFill>
                  <a:srgbClr val="C00000"/>
                </a:solidFill>
              </a:rPr>
              <a:t>T-Doc Conclusions</a:t>
            </a:r>
            <a:endParaRPr lang="en-US" sz="3200" dirty="0">
              <a:solidFill>
                <a:srgbClr val="0000FF"/>
              </a:solidFill>
            </a:endParaRPr>
          </a:p>
        </p:txBody>
      </p:sp>
      <p:sp>
        <p:nvSpPr>
          <p:cNvPr id="3" name="Content Placeholder 2">
            <a:extLst>
              <a:ext uri="{FF2B5EF4-FFF2-40B4-BE49-F238E27FC236}">
                <a16:creationId xmlns:a16="http://schemas.microsoft.com/office/drawing/2014/main" id="{133B75B3-53BA-4422-9348-68563FCDF0BD}"/>
              </a:ext>
            </a:extLst>
          </p:cNvPr>
          <p:cNvSpPr>
            <a:spLocks noGrp="1"/>
          </p:cNvSpPr>
          <p:nvPr>
            <p:ph idx="1"/>
          </p:nvPr>
        </p:nvSpPr>
        <p:spPr>
          <a:xfrm>
            <a:off x="703728" y="1363851"/>
            <a:ext cx="10887637" cy="4788976"/>
          </a:xfrm>
        </p:spPr>
        <p:txBody>
          <a:bodyPr>
            <a:noAutofit/>
          </a:bodyPr>
          <a:lstStyle/>
          <a:p>
            <a:pPr marL="0" indent="0">
              <a:lnSpc>
                <a:spcPct val="100000"/>
              </a:lnSpc>
              <a:spcBef>
                <a:spcPts val="600"/>
              </a:spcBef>
              <a:spcAft>
                <a:spcPts val="600"/>
              </a:spcAft>
              <a:buNone/>
            </a:pPr>
            <a:r>
              <a:rPr lang="en-US" sz="1800" dirty="0"/>
              <a:t>The following conclusions can be taken on the </a:t>
            </a:r>
            <a:r>
              <a:rPr lang="en-US" sz="1800" dirty="0" err="1"/>
              <a:t>Tdocs</a:t>
            </a:r>
            <a:r>
              <a:rPr lang="en-US" sz="1800" dirty="0"/>
              <a:t>:</a:t>
            </a:r>
          </a:p>
          <a:p>
            <a:pPr marL="0" indent="0">
              <a:lnSpc>
                <a:spcPct val="100000"/>
              </a:lnSpc>
              <a:spcBef>
                <a:spcPts val="600"/>
              </a:spcBef>
              <a:spcAft>
                <a:spcPts val="600"/>
              </a:spcAft>
              <a:buNone/>
            </a:pPr>
            <a:r>
              <a:rPr lang="en-US" sz="1800" dirty="0"/>
              <a:t>Documents [2] through [6], [8] through [12], and [15] can be noted.</a:t>
            </a:r>
          </a:p>
          <a:p>
            <a:pPr marL="0" indent="0">
              <a:lnSpc>
                <a:spcPct val="100000"/>
              </a:lnSpc>
              <a:spcBef>
                <a:spcPts val="600"/>
              </a:spcBef>
              <a:spcAft>
                <a:spcPts val="600"/>
              </a:spcAft>
              <a:buNone/>
            </a:pPr>
            <a:r>
              <a:rPr lang="en-US" sz="1800" dirty="0"/>
              <a:t>RP-220953 [13] can be approved.</a:t>
            </a:r>
          </a:p>
          <a:p>
            <a:pPr marL="0" indent="0">
              <a:lnSpc>
                <a:spcPct val="100000"/>
              </a:lnSpc>
              <a:spcBef>
                <a:spcPts val="600"/>
              </a:spcBef>
              <a:spcAft>
                <a:spcPts val="600"/>
              </a:spcAft>
              <a:buNone/>
            </a:pPr>
            <a:r>
              <a:rPr lang="en-US" sz="1800" dirty="0"/>
              <a:t>RP-220959 [14] can be noted and the proposed TR skeleton can be endorsed.</a:t>
            </a:r>
          </a:p>
        </p:txBody>
      </p:sp>
    </p:spTree>
    <p:extLst>
      <p:ext uri="{BB962C8B-B14F-4D97-AF65-F5344CB8AC3E}">
        <p14:creationId xmlns:p14="http://schemas.microsoft.com/office/powerpoint/2010/main" val="19730444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F60F8-C5F8-436E-94A5-88398D7F17F9}"/>
              </a:ext>
            </a:extLst>
          </p:cNvPr>
          <p:cNvSpPr>
            <a:spLocks noGrp="1"/>
          </p:cNvSpPr>
          <p:nvPr>
            <p:ph type="title"/>
          </p:nvPr>
        </p:nvSpPr>
        <p:spPr>
          <a:xfrm>
            <a:off x="703728" y="139256"/>
            <a:ext cx="10887637" cy="1030335"/>
          </a:xfrm>
        </p:spPr>
        <p:txBody>
          <a:bodyPr>
            <a:normAutofit/>
          </a:bodyPr>
          <a:lstStyle/>
          <a:p>
            <a:r>
              <a:rPr lang="en-US" sz="3200" dirty="0">
                <a:solidFill>
                  <a:srgbClr val="C00000"/>
                </a:solidFill>
              </a:rPr>
              <a:t>References</a:t>
            </a:r>
            <a:endParaRPr lang="en-US" sz="3200" dirty="0">
              <a:solidFill>
                <a:srgbClr val="0000FF"/>
              </a:solidFill>
            </a:endParaRPr>
          </a:p>
        </p:txBody>
      </p:sp>
      <p:sp>
        <p:nvSpPr>
          <p:cNvPr id="3" name="Content Placeholder 2">
            <a:extLst>
              <a:ext uri="{FF2B5EF4-FFF2-40B4-BE49-F238E27FC236}">
                <a16:creationId xmlns:a16="http://schemas.microsoft.com/office/drawing/2014/main" id="{133B75B3-53BA-4422-9348-68563FCDF0BD}"/>
              </a:ext>
            </a:extLst>
          </p:cNvPr>
          <p:cNvSpPr>
            <a:spLocks noGrp="1"/>
          </p:cNvSpPr>
          <p:nvPr>
            <p:ph idx="1"/>
          </p:nvPr>
        </p:nvSpPr>
        <p:spPr>
          <a:xfrm>
            <a:off x="703728" y="1363851"/>
            <a:ext cx="10887637" cy="4788976"/>
          </a:xfrm>
        </p:spPr>
        <p:txBody>
          <a:bodyPr>
            <a:noAutofit/>
          </a:bodyPr>
          <a:lstStyle/>
          <a:p>
            <a:pPr marL="0" indent="0">
              <a:lnSpc>
                <a:spcPct val="100000"/>
              </a:lnSpc>
              <a:spcBef>
                <a:spcPts val="600"/>
              </a:spcBef>
              <a:spcAft>
                <a:spcPts val="600"/>
              </a:spcAft>
              <a:buNone/>
            </a:pPr>
            <a:r>
              <a:rPr lang="en-US" sz="1800" dirty="0"/>
              <a:t>[1]	RP-220137: Revised WID NR-NTN-</a:t>
            </a:r>
            <a:r>
              <a:rPr lang="en-US" sz="1800" dirty="0" err="1"/>
              <a:t>enh</a:t>
            </a:r>
            <a:r>
              <a:rPr lang="en-US" sz="1800" dirty="0"/>
              <a:t>; THALES</a:t>
            </a:r>
          </a:p>
          <a:p>
            <a:pPr marL="0" indent="0">
              <a:lnSpc>
                <a:spcPct val="100000"/>
              </a:lnSpc>
              <a:spcBef>
                <a:spcPts val="600"/>
              </a:spcBef>
              <a:spcAft>
                <a:spcPts val="600"/>
              </a:spcAft>
              <a:buNone/>
            </a:pPr>
            <a:r>
              <a:rPr lang="en-US" sz="1800" dirty="0"/>
              <a:t>[2]	RP-220138: Rel-18 WID NR-NTN-</a:t>
            </a:r>
            <a:r>
              <a:rPr lang="en-US" sz="1800" dirty="0" err="1"/>
              <a:t>enh</a:t>
            </a:r>
            <a:r>
              <a:rPr lang="en-US" sz="1800" dirty="0"/>
              <a:t> rationale for corrections; THALES</a:t>
            </a:r>
          </a:p>
          <a:p>
            <a:pPr marL="0" indent="0">
              <a:lnSpc>
                <a:spcPct val="100000"/>
              </a:lnSpc>
              <a:spcBef>
                <a:spcPts val="600"/>
              </a:spcBef>
              <a:spcAft>
                <a:spcPts val="600"/>
              </a:spcAft>
              <a:buNone/>
            </a:pPr>
            <a:r>
              <a:rPr lang="en-US" sz="1800" dirty="0"/>
              <a:t>[3]	RP-220139: Network verified UE location aspects; THALES</a:t>
            </a:r>
          </a:p>
          <a:p>
            <a:pPr marL="0" indent="0">
              <a:lnSpc>
                <a:spcPct val="100000"/>
              </a:lnSpc>
              <a:spcBef>
                <a:spcPts val="600"/>
              </a:spcBef>
              <a:spcAft>
                <a:spcPts val="600"/>
              </a:spcAft>
              <a:buNone/>
            </a:pPr>
            <a:r>
              <a:rPr lang="en-US" sz="1800" dirty="0"/>
              <a:t>[4]	RP-220174: Network verification of UE location in NTN; Qualcomm Incorporated</a:t>
            </a:r>
          </a:p>
          <a:p>
            <a:pPr marL="0" indent="0">
              <a:lnSpc>
                <a:spcPct val="100000"/>
              </a:lnSpc>
              <a:spcBef>
                <a:spcPts val="600"/>
              </a:spcBef>
              <a:spcAft>
                <a:spcPts val="600"/>
              </a:spcAft>
              <a:buNone/>
            </a:pPr>
            <a:r>
              <a:rPr lang="en-US" sz="1800" dirty="0"/>
              <a:t>[5]	RP-220200: On Network-verified UE location for NR NTN; Intel Corporation</a:t>
            </a:r>
          </a:p>
          <a:p>
            <a:pPr marL="0" indent="0">
              <a:lnSpc>
                <a:spcPct val="100000"/>
              </a:lnSpc>
              <a:spcBef>
                <a:spcPts val="600"/>
              </a:spcBef>
              <a:spcAft>
                <a:spcPts val="600"/>
              </a:spcAft>
              <a:buNone/>
            </a:pPr>
            <a:r>
              <a:rPr lang="en-US" sz="1800" dirty="0"/>
              <a:t>[6]	RP-220421: Discussion on network-verified UE location for NR NTN; Huawei, </a:t>
            </a:r>
            <a:r>
              <a:rPr lang="en-US" sz="1800" dirty="0" err="1"/>
              <a:t>HiSilicon</a:t>
            </a:r>
            <a:endParaRPr lang="en-US" sz="1800" dirty="0"/>
          </a:p>
          <a:p>
            <a:pPr marL="0" indent="0">
              <a:lnSpc>
                <a:spcPct val="100000"/>
              </a:lnSpc>
              <a:spcBef>
                <a:spcPts val="600"/>
              </a:spcBef>
              <a:spcAft>
                <a:spcPts val="600"/>
              </a:spcAft>
              <a:buNone/>
            </a:pPr>
            <a:r>
              <a:rPr lang="en-US" sz="1800" dirty="0"/>
              <a:t>[7]	RP-220525: skeleton for ”NR; Network verified UE location for NTN”; THALES</a:t>
            </a:r>
          </a:p>
          <a:p>
            <a:pPr marL="0" indent="0">
              <a:lnSpc>
                <a:spcPct val="100000"/>
              </a:lnSpc>
              <a:spcBef>
                <a:spcPts val="600"/>
              </a:spcBef>
              <a:spcAft>
                <a:spcPts val="600"/>
              </a:spcAft>
              <a:buNone/>
            </a:pPr>
            <a:r>
              <a:rPr lang="en-US" sz="1800" dirty="0"/>
              <a:t>[8]	RP-220559: Discussion on the scope of Rel-18 NR NTN enhancements; Beijing Xiaomi Mobile </a:t>
            </a:r>
            <a:r>
              <a:rPr lang="en-US" sz="1800" dirty="0" err="1"/>
              <a:t>Softwar</a:t>
            </a:r>
            <a:endParaRPr lang="en-US" sz="1800" dirty="0"/>
          </a:p>
          <a:p>
            <a:pPr marL="0" indent="0">
              <a:lnSpc>
                <a:spcPct val="100000"/>
              </a:lnSpc>
              <a:spcBef>
                <a:spcPts val="600"/>
              </a:spcBef>
              <a:spcAft>
                <a:spcPts val="600"/>
              </a:spcAft>
              <a:buNone/>
            </a:pPr>
            <a:r>
              <a:rPr lang="en-US" sz="1800" dirty="0"/>
              <a:t>[9]	RP-220601: Discussion on NTN-TN and NTN-NTN measurement/mobility and service continuity enhancements; vivo</a:t>
            </a:r>
          </a:p>
          <a:p>
            <a:pPr marL="0" indent="0">
              <a:lnSpc>
                <a:spcPct val="100000"/>
              </a:lnSpc>
              <a:spcBef>
                <a:spcPts val="600"/>
              </a:spcBef>
              <a:spcAft>
                <a:spcPts val="600"/>
              </a:spcAft>
              <a:buNone/>
            </a:pPr>
            <a:r>
              <a:rPr lang="en-US" sz="1800" dirty="0"/>
              <a:t>[10]	RP-220615: Views on NR NTN enhancements; NTT DOCOMO, INC.</a:t>
            </a:r>
          </a:p>
        </p:txBody>
      </p:sp>
    </p:spTree>
    <p:extLst>
      <p:ext uri="{BB962C8B-B14F-4D97-AF65-F5344CB8AC3E}">
        <p14:creationId xmlns:p14="http://schemas.microsoft.com/office/powerpoint/2010/main" val="8670304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F60F8-C5F8-436E-94A5-88398D7F17F9}"/>
              </a:ext>
            </a:extLst>
          </p:cNvPr>
          <p:cNvSpPr>
            <a:spLocks noGrp="1"/>
          </p:cNvSpPr>
          <p:nvPr>
            <p:ph type="title"/>
          </p:nvPr>
        </p:nvSpPr>
        <p:spPr>
          <a:xfrm>
            <a:off x="703728" y="139256"/>
            <a:ext cx="10887637" cy="1030335"/>
          </a:xfrm>
        </p:spPr>
        <p:txBody>
          <a:bodyPr>
            <a:normAutofit/>
          </a:bodyPr>
          <a:lstStyle/>
          <a:p>
            <a:r>
              <a:rPr lang="en-US" sz="3200" dirty="0">
                <a:solidFill>
                  <a:srgbClr val="C00000"/>
                </a:solidFill>
              </a:rPr>
              <a:t>References</a:t>
            </a:r>
            <a:endParaRPr lang="en-US" sz="3200" dirty="0">
              <a:solidFill>
                <a:srgbClr val="0000FF"/>
              </a:solidFill>
            </a:endParaRPr>
          </a:p>
        </p:txBody>
      </p:sp>
      <p:sp>
        <p:nvSpPr>
          <p:cNvPr id="3" name="Content Placeholder 2">
            <a:extLst>
              <a:ext uri="{FF2B5EF4-FFF2-40B4-BE49-F238E27FC236}">
                <a16:creationId xmlns:a16="http://schemas.microsoft.com/office/drawing/2014/main" id="{133B75B3-53BA-4422-9348-68563FCDF0BD}"/>
              </a:ext>
            </a:extLst>
          </p:cNvPr>
          <p:cNvSpPr>
            <a:spLocks noGrp="1"/>
          </p:cNvSpPr>
          <p:nvPr>
            <p:ph idx="1"/>
          </p:nvPr>
        </p:nvSpPr>
        <p:spPr>
          <a:xfrm>
            <a:off x="703728" y="1363851"/>
            <a:ext cx="10887637" cy="4788976"/>
          </a:xfrm>
        </p:spPr>
        <p:txBody>
          <a:bodyPr>
            <a:noAutofit/>
          </a:bodyPr>
          <a:lstStyle/>
          <a:p>
            <a:pPr marL="0" indent="0">
              <a:lnSpc>
                <a:spcPct val="100000"/>
              </a:lnSpc>
              <a:spcBef>
                <a:spcPts val="600"/>
              </a:spcBef>
              <a:spcAft>
                <a:spcPts val="600"/>
              </a:spcAft>
              <a:buNone/>
            </a:pPr>
            <a:r>
              <a:rPr lang="en-US" sz="1800" dirty="0"/>
              <a:t>[11]	RP-220646: R18 NR-NTN-</a:t>
            </a:r>
            <a:r>
              <a:rPr lang="en-US" sz="1800" dirty="0" err="1"/>
              <a:t>enh</a:t>
            </a:r>
            <a:r>
              <a:rPr lang="en-US" sz="1800" dirty="0"/>
              <a:t> WID revisions related to </a:t>
            </a:r>
            <a:r>
              <a:rPr lang="en-US" sz="1800" dirty="0" err="1"/>
              <a:t>Nwk</a:t>
            </a:r>
            <a:r>
              <a:rPr lang="en-US" sz="1800" dirty="0"/>
              <a:t> verified UE loc; THALES</a:t>
            </a:r>
          </a:p>
          <a:p>
            <a:pPr marL="0" indent="0">
              <a:lnSpc>
                <a:spcPct val="100000"/>
              </a:lnSpc>
              <a:spcBef>
                <a:spcPts val="600"/>
              </a:spcBef>
              <a:spcAft>
                <a:spcPts val="600"/>
              </a:spcAft>
              <a:buNone/>
            </a:pPr>
            <a:r>
              <a:rPr lang="en-US" sz="1800" dirty="0"/>
              <a:t>[12]	RP-220740: Further clarifications on the objectives of Rel-18 NR NTN WID; CATT</a:t>
            </a:r>
          </a:p>
          <a:p>
            <a:pPr marL="0" indent="0">
              <a:lnSpc>
                <a:spcPct val="100000"/>
              </a:lnSpc>
              <a:spcBef>
                <a:spcPts val="600"/>
              </a:spcBef>
              <a:spcAft>
                <a:spcPts val="600"/>
              </a:spcAft>
              <a:buNone/>
            </a:pPr>
            <a:r>
              <a:rPr lang="en-US" sz="1800" dirty="0"/>
              <a:t>[13]	RP-220953: Revised WID NR-NTN-</a:t>
            </a:r>
            <a:r>
              <a:rPr lang="en-US" sz="1800" dirty="0" err="1"/>
              <a:t>enh</a:t>
            </a:r>
            <a:r>
              <a:rPr lang="en-US" sz="1800" dirty="0"/>
              <a:t>; THALES</a:t>
            </a:r>
          </a:p>
          <a:p>
            <a:pPr marL="0" indent="0">
              <a:lnSpc>
                <a:spcPct val="100000"/>
              </a:lnSpc>
              <a:spcBef>
                <a:spcPts val="600"/>
              </a:spcBef>
              <a:spcAft>
                <a:spcPts val="600"/>
              </a:spcAft>
              <a:buNone/>
            </a:pPr>
            <a:r>
              <a:rPr lang="en-US" sz="1800" dirty="0"/>
              <a:t>[14]	RP-220959: skeleton for ”NR; Network verified UE location for NTN”; THALES</a:t>
            </a:r>
          </a:p>
          <a:p>
            <a:pPr marL="0" indent="0">
              <a:lnSpc>
                <a:spcPct val="100000"/>
              </a:lnSpc>
              <a:spcBef>
                <a:spcPts val="600"/>
              </a:spcBef>
              <a:spcAft>
                <a:spcPts val="600"/>
              </a:spcAft>
              <a:buNone/>
            </a:pPr>
            <a:r>
              <a:rPr lang="en-US" sz="1800" dirty="0"/>
              <a:t>[15]	RP-220422: Discussion on NTN-TN and NTN-NTN mobility and service continuity; Huawei, </a:t>
            </a:r>
            <a:r>
              <a:rPr lang="en-US" sz="1800" dirty="0" err="1"/>
              <a:t>HiSilicon</a:t>
            </a:r>
            <a:endParaRPr lang="en-US" sz="1800" dirty="0"/>
          </a:p>
          <a:p>
            <a:pPr marL="0" indent="0">
              <a:lnSpc>
                <a:spcPct val="100000"/>
              </a:lnSpc>
              <a:spcBef>
                <a:spcPts val="600"/>
              </a:spcBef>
              <a:spcAft>
                <a:spcPts val="600"/>
              </a:spcAft>
              <a:buNone/>
            </a:pPr>
            <a:endParaRPr lang="en-US" sz="1800" dirty="0"/>
          </a:p>
        </p:txBody>
      </p:sp>
    </p:spTree>
    <p:extLst>
      <p:ext uri="{BB962C8B-B14F-4D97-AF65-F5344CB8AC3E}">
        <p14:creationId xmlns:p14="http://schemas.microsoft.com/office/powerpoint/2010/main" val="24855198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1AAAE378598EF42867F3CA9E172EBE7" ma:contentTypeVersion="7" ma:contentTypeDescription="Create a new document." ma:contentTypeScope="" ma:versionID="20b13a82a13dfb849fdeed49126978cc">
  <xsd:schema xmlns:xsd="http://www.w3.org/2001/XMLSchema" xmlns:xs="http://www.w3.org/2001/XMLSchema" xmlns:p="http://schemas.microsoft.com/office/2006/metadata/properties" xmlns:ns3="91a28437-7d3a-4406-b441-a186b0a3fae6" xmlns:ns4="74dd3bb7-dd62-447b-a1e0-1bd6a8025f6b" targetNamespace="http://schemas.microsoft.com/office/2006/metadata/properties" ma:root="true" ma:fieldsID="a0c707b332da950bdfdfaaac1cac1920" ns3:_="" ns4:_="">
    <xsd:import namespace="91a28437-7d3a-4406-b441-a186b0a3fae6"/>
    <xsd:import namespace="74dd3bb7-dd62-447b-a1e0-1bd6a8025f6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1a28437-7d3a-4406-b441-a186b0a3fae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4dd3bb7-dd62-447b-a1e0-1bd6a8025f6b"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19C73EF-8BB1-43D1-94BF-02E6180EC6B6}">
  <ds:schemaRefs>
    <ds:schemaRef ds:uri="74dd3bb7-dd62-447b-a1e0-1bd6a8025f6b"/>
    <ds:schemaRef ds:uri="91a28437-7d3a-4406-b441-a186b0a3fae6"/>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2E3685C8-0E2B-4CAB-B9A8-FDBD8579D6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1a28437-7d3a-4406-b441-a186b0a3fae6"/>
    <ds:schemaRef ds:uri="74dd3bb7-dd62-447b-a1e0-1bd6a8025f6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6920E0F-45DC-4AF1-BBBC-56585FF4022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2795</TotalTime>
  <Words>1618</Words>
  <Application>Microsoft Office PowerPoint</Application>
  <PresentationFormat>Widescreen</PresentationFormat>
  <Paragraphs>78</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Moderator’s summary for discussion [95e-25-R18-NR-NTN-WI]</vt:lpstr>
      <vt:lpstr>“Topic #1: General corrections of NR_NTN_enh WID”</vt:lpstr>
      <vt:lpstr>“Topic #2: Network verified UE location”</vt:lpstr>
      <vt:lpstr>“Topic #3: NTN-TN and NTN-NTN mobility and service continuity enhancements” – Extended Round Discussion</vt:lpstr>
      <vt:lpstr>“Topic #3: NTN-TN and NTN-NTN mobility and service continuity enhancements” – Extended Round Discussion</vt:lpstr>
      <vt:lpstr>“Topic #3: NTN-TN and NTN-NTN mobility and service continuity enhancements”</vt:lpstr>
      <vt:lpstr>T-Doc Conclusions</vt:lpstr>
      <vt:lpstr>References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RP-221013</dc:title>
  <dc:creator/>
  <cp:lastModifiedBy>BORSATO, RONALD</cp:lastModifiedBy>
  <cp:revision>119</cp:revision>
  <dcterms:created xsi:type="dcterms:W3CDTF">2021-02-25T22:38:59Z</dcterms:created>
  <dcterms:modified xsi:type="dcterms:W3CDTF">2022-03-23T15:15:26Z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0x01010091AAAE378598EF42867F3CA9E172EBE7</vt:lpwstr>
  </property>
</Properties>
</file>