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7" r:id="rId3"/>
    <p:sldId id="350" r:id="rId4"/>
    <p:sldId id="351" r:id="rId5"/>
    <p:sldId id="352" r:id="rId6"/>
    <p:sldId id="349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7"/>
            <p14:sldId id="350"/>
            <p14:sldId id="351"/>
            <p14:sldId id="352"/>
            <p14:sldId id="349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ECFF"/>
    <a:srgbClr val="FF00FF"/>
    <a:srgbClr val="FF0000"/>
    <a:srgbClr val="FF6600"/>
    <a:srgbClr val="8000FF"/>
    <a:srgbClr val="FFCCFF"/>
    <a:srgbClr val="76D6FF"/>
    <a:srgbClr val="00B0F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80" d="100"/>
          <a:sy n="80" d="100"/>
        </p:scale>
        <p:origin x="87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2022/3/23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 smtClean="0"/>
              <a:t>[</a:t>
            </a:r>
            <a:r>
              <a:rPr lang="en-US" altLang="ja-JP" sz="3600" dirty="0"/>
              <a:t>95e-13-RAN4-R18-NonColloc</a:t>
            </a:r>
            <a:r>
              <a:rPr lang="en-US" altLang="ja-JP" sz="3600" dirty="0" smtClean="0"/>
              <a:t>]</a:t>
            </a:r>
            <a:br>
              <a:rPr lang="en-US" altLang="ja-JP" sz="3600" dirty="0" smtClean="0"/>
            </a:br>
            <a:r>
              <a:rPr lang="en-US" altLang="ja-JP" sz="3600" dirty="0" smtClean="0"/>
              <a:t>Summary of Extended discussion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lang="en-US" altLang="ja-JP" dirty="0" smtClean="0"/>
              <a:t>Moderator(KDDI)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</a:t>
            </a:r>
            <a:r>
              <a:rPr lang="en-US" altLang="ja-JP" sz="1600" b="1" dirty="0" smtClean="0"/>
              <a:t>95-e</a:t>
            </a:r>
          </a:p>
          <a:p>
            <a:r>
              <a:rPr lang="en-US" altLang="ja-JP" sz="1600" b="1" dirty="0"/>
              <a:t>Electronic Meeting, March 17 - 23, </a:t>
            </a:r>
            <a:r>
              <a:rPr lang="en-US" altLang="ja-JP" sz="1600" b="1" dirty="0" smtClean="0"/>
              <a:t>2022</a:t>
            </a:r>
          </a:p>
          <a:p>
            <a:r>
              <a:rPr lang="es-ES" altLang="ja-JP" sz="1600" dirty="0">
                <a:cs typeface="HGP創英角ｺﾞｼｯｸUB"/>
              </a:rPr>
              <a:t> </a:t>
            </a:r>
            <a:endParaRPr lang="en-US" altLang="ja-JP" sz="1600" dirty="0">
              <a:cs typeface="HGP創英角ｺﾞｼｯｸUB"/>
            </a:endParaRPr>
          </a:p>
          <a:p>
            <a:r>
              <a:rPr lang="it-IT" altLang="ja-JP" sz="1600" dirty="0">
                <a:cs typeface="HGP創英角ｺﾞｼｯｸUB"/>
              </a:rPr>
              <a:t>Agenda Item:	</a:t>
            </a:r>
            <a:r>
              <a:rPr lang="en-US" altLang="ja-JP" sz="1600" dirty="0" smtClean="0">
                <a:cs typeface="HGP創英角ｺﾞｼｯｸUB"/>
              </a:rPr>
              <a:t>9.1.4.6</a:t>
            </a:r>
          </a:p>
          <a:p>
            <a:r>
              <a:rPr lang="en-US" altLang="ja-JP" sz="1600" dirty="0" smtClean="0">
                <a:cs typeface="HGP創英角ｺﾞｼｯｸUB"/>
              </a:rPr>
              <a:t>Document </a:t>
            </a:r>
            <a:r>
              <a:rPr lang="en-US" altLang="ja-JP" sz="1600" dirty="0">
                <a:cs typeface="HGP創英角ｺﾞｼｯｸUB"/>
              </a:rPr>
              <a:t>for:	</a:t>
            </a:r>
            <a:r>
              <a:rPr lang="en-US" altLang="ja-JP" sz="1600" dirty="0" smtClean="0">
                <a:cs typeface="HGP創英角ｺﾞｼｯｸUB"/>
              </a:rPr>
              <a:t>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519554" y="188640"/>
            <a:ext cx="26164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 smtClean="0"/>
              <a:t>RP-221004</a:t>
            </a:r>
          </a:p>
          <a:p>
            <a:pPr algn="r" defTabSz="914400">
              <a:defRPr/>
            </a:pPr>
            <a:r>
              <a:rPr lang="en-US" altLang="ja-JP" sz="1600" b="1" dirty="0" smtClean="0"/>
              <a:t>(Revision of RP-220873)</a:t>
            </a:r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</a:t>
            </a:r>
            <a:r>
              <a:rPr lang="en-US" altLang="ja-JP" dirty="0" smtClean="0"/>
              <a:t>Extended discussion (1/2)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altLang="ja-JP" dirty="0">
                <a:solidFill>
                  <a:schemeClr val="tx1"/>
                </a:solidFill>
              </a:rPr>
              <a:t>The core part of the work item includes</a:t>
            </a:r>
            <a:r>
              <a:rPr lang="en-GB" altLang="ja-JP" dirty="0" smtClean="0">
                <a:solidFill>
                  <a:schemeClr val="tx1"/>
                </a:solidFill>
              </a:rPr>
              <a:t>:</a:t>
            </a:r>
            <a:br>
              <a:rPr lang="en-GB" altLang="ja-JP" dirty="0" smtClean="0">
                <a:solidFill>
                  <a:schemeClr val="tx1"/>
                </a:solidFill>
              </a:rPr>
            </a:br>
            <a:endParaRPr lang="ja-JP" altLang="ja-JP" dirty="0">
              <a:solidFill>
                <a:schemeClr val="tx1"/>
              </a:solidFill>
            </a:endParaRPr>
          </a:p>
          <a:p>
            <a:pPr lvl="0" fontAlgn="auto" hangingPunct="1"/>
            <a:r>
              <a:rPr lang="en-US" altLang="ja-JP" dirty="0">
                <a:solidFill>
                  <a:schemeClr val="tx1"/>
                </a:solidFill>
              </a:rPr>
              <a:t>Phase I:</a:t>
            </a:r>
            <a:endParaRPr lang="ja-JP" altLang="ja-JP" dirty="0">
              <a:solidFill>
                <a:schemeClr val="tx1"/>
              </a:solidFill>
            </a:endParaRPr>
          </a:p>
          <a:p>
            <a:pPr lvl="1" fontAlgn="auto" hangingPunct="1"/>
            <a:r>
              <a:rPr lang="en-US" altLang="ja-JP" dirty="0"/>
              <a:t>Study the feasibility to support non-co-located scenario for FR1 intra-band non-contiguous EN-DC/NR-CA except for 2-layer case of EN-DC already specified in Rel-16 and Rel-17.</a:t>
            </a:r>
            <a:endParaRPr lang="ja-JP" altLang="ja-JP" dirty="0"/>
          </a:p>
          <a:p>
            <a:pPr lvl="2" fontAlgn="auto" hangingPunct="1"/>
            <a:r>
              <a:rPr lang="en-US" altLang="ja-JP" dirty="0"/>
              <a:t>Investigate the tolerable power imbalance between carriers</a:t>
            </a:r>
            <a:endParaRPr lang="ja-JP" altLang="ja-JP" dirty="0"/>
          </a:p>
          <a:p>
            <a:pPr lvl="2" fontAlgn="auto" hangingPunct="1"/>
            <a:r>
              <a:rPr lang="en-US" altLang="ja-JP" dirty="0"/>
              <a:t>Investigate the required arrival time difference between CCs</a:t>
            </a:r>
            <a:endParaRPr lang="ja-JP" altLang="ja-JP" dirty="0"/>
          </a:p>
          <a:p>
            <a:pPr lvl="2" fontAlgn="auto" hangingPunct="1"/>
            <a:r>
              <a:rPr lang="en-US" altLang="ja-JP" dirty="0"/>
              <a:t>Evaluate the UE performance under the power imbalance and arrival time difference</a:t>
            </a:r>
            <a:endParaRPr lang="ja-JP" altLang="ja-JP" dirty="0"/>
          </a:p>
          <a:p>
            <a:pPr lvl="3" fontAlgn="auto" hangingPunct="1"/>
            <a:r>
              <a:rPr lang="en-US" altLang="ja-JP" sz="2400" dirty="0"/>
              <a:t>Discuss and decide reference UE architecture considering the UE capability of interBandMRDC-WithOverlapDL-Bands-r16 for 2-layer MIMO case for NR-CA, and 4-layer MIMO case for both EN-DC/NR-CA</a:t>
            </a:r>
            <a:endParaRPr lang="ja-JP" altLang="ja-JP" sz="2400" dirty="0"/>
          </a:p>
          <a:p>
            <a:pPr lvl="2" fontAlgn="auto" hangingPunct="1"/>
            <a:r>
              <a:rPr lang="en-US" altLang="ja-JP" dirty="0"/>
              <a:t>Work is limited to CA/EN-DC for EN-DC/NR-CA for bands 42, n77/n78</a:t>
            </a:r>
            <a:endParaRPr lang="ja-JP" altLang="ja-JP" dirty="0"/>
          </a:p>
          <a:p>
            <a:pPr lvl="2" fontAlgn="auto" hangingPunct="1"/>
            <a:r>
              <a:rPr lang="en-US" altLang="ja-JP" dirty="0"/>
              <a:t>Investigate whether the power imbalance should be explicitly (e.g. as an RF requirement) or implicitly specified (e.g. through a demodulation performance test). Specify the power imbalance based on the outcome of the investigation.</a:t>
            </a:r>
            <a:endParaRPr lang="ja-JP" altLang="ja-JP" dirty="0"/>
          </a:p>
          <a:p>
            <a:pPr lvl="2" fontAlgn="auto" hangingPunct="1"/>
            <a:r>
              <a:rPr lang="en-US" altLang="ja-JP" dirty="0"/>
              <a:t>If any change in RAN1 or RAN2 spec is needed, it will be triggered by RAN4 LS</a:t>
            </a:r>
            <a:endParaRPr lang="ja-JP" altLang="ja-JP" dirty="0"/>
          </a:p>
          <a:p>
            <a:pPr lvl="2" fontAlgn="auto" hangingPunct="1"/>
            <a:r>
              <a:rPr lang="en-US" altLang="ja-JP" dirty="0" smtClean="0"/>
              <a:t>NOTE: Revisit whether or not to study the feasibility for support of 4Rx chains with up to 4-layer MIMO at RAN#97. This 4-layer is only for DL in Rel-18</a:t>
            </a:r>
            <a:r>
              <a:rPr lang="en-US" altLang="ja-JP" dirty="0"/>
              <a:t>. </a:t>
            </a:r>
            <a:r>
              <a:rPr lang="en-US" altLang="ja-JP" strike="sngStrike" dirty="0">
                <a:solidFill>
                  <a:srgbClr val="FF0000"/>
                </a:solidFill>
              </a:rPr>
              <a:t>And  4Rx chain with up to 2 layer MIMO for each CC is assumed as starting point. </a:t>
            </a:r>
            <a:endParaRPr lang="ja-JP" altLang="ja-JP" strike="sngStrike" dirty="0" smtClean="0">
              <a:solidFill>
                <a:srgbClr val="FF0000"/>
              </a:solidFill>
            </a:endParaRPr>
          </a:p>
          <a:p>
            <a:pPr lvl="2" fontAlgn="auto" hangingPunct="1"/>
            <a:r>
              <a:rPr lang="en-US" altLang="ja-JP" dirty="0" smtClean="0">
                <a:solidFill>
                  <a:srgbClr val="00B050"/>
                </a:solidFill>
              </a:rPr>
              <a:t>NOTE</a:t>
            </a:r>
            <a:r>
              <a:rPr lang="en-US" altLang="ja-JP" dirty="0">
                <a:solidFill>
                  <a:srgbClr val="00B050"/>
                </a:solidFill>
              </a:rPr>
              <a:t>: Revisit whether or not to study the technical solutions can be applied to </a:t>
            </a:r>
            <a:r>
              <a:rPr lang="en-US" altLang="ja-JP" dirty="0" smtClean="0">
                <a:solidFill>
                  <a:srgbClr val="00B050"/>
                </a:solidFill>
              </a:rPr>
              <a:t>EN-DC </a:t>
            </a:r>
            <a:r>
              <a:rPr lang="en-US" altLang="ja-JP" dirty="0">
                <a:solidFill>
                  <a:srgbClr val="00B050"/>
                </a:solidFill>
              </a:rPr>
              <a:t>case regardless of band </a:t>
            </a:r>
            <a:r>
              <a:rPr lang="en-US" altLang="ja-JP" dirty="0" smtClean="0">
                <a:solidFill>
                  <a:srgbClr val="00B050"/>
                </a:solidFill>
              </a:rPr>
              <a:t>contiguity</a:t>
            </a:r>
            <a:r>
              <a:rPr lang="ja-JP" altLang="en-US" dirty="0">
                <a:solidFill>
                  <a:srgbClr val="00B050"/>
                </a:solidFill>
              </a:rPr>
              <a:t> </a:t>
            </a:r>
            <a:r>
              <a:rPr lang="en-US" altLang="ja-JP" dirty="0" smtClean="0">
                <a:solidFill>
                  <a:srgbClr val="00B050"/>
                </a:solidFill>
              </a:rPr>
              <a:t>at RAN#97. </a:t>
            </a:r>
            <a:endParaRPr lang="ja-JP" altLang="ja-JP" dirty="0">
              <a:solidFill>
                <a:srgbClr val="00B050"/>
              </a:solidFill>
            </a:endParaRPr>
          </a:p>
          <a:p>
            <a:pPr lvl="0" fontAlgn="auto" hangingPunct="1"/>
            <a:r>
              <a:rPr lang="en-US" altLang="ja-JP" dirty="0">
                <a:solidFill>
                  <a:schemeClr val="tx1"/>
                </a:solidFill>
              </a:rPr>
              <a:t>Phase II: </a:t>
            </a:r>
            <a:endParaRPr lang="ja-JP" altLang="ja-JP" dirty="0">
              <a:solidFill>
                <a:schemeClr val="tx1"/>
              </a:solidFill>
            </a:endParaRPr>
          </a:p>
          <a:p>
            <a:pPr lvl="1" fontAlgn="auto" hangingPunct="1"/>
            <a:r>
              <a:rPr lang="en-US" altLang="ja-JP" dirty="0"/>
              <a:t>Phase II work will get started after the feasibility in phase I is confirmed</a:t>
            </a:r>
            <a:endParaRPr lang="ja-JP" altLang="ja-JP" dirty="0"/>
          </a:p>
          <a:p>
            <a:pPr lvl="1" fontAlgn="auto" hangingPunct="1"/>
            <a:r>
              <a:rPr lang="en-US" altLang="ja-JP" dirty="0"/>
              <a:t>Specify MRTD and MTTD requirements in non-collocated deployment</a:t>
            </a:r>
            <a:endParaRPr lang="ja-JP" altLang="ja-JP" dirty="0"/>
          </a:p>
          <a:p>
            <a:pPr lvl="1"/>
            <a:r>
              <a:rPr lang="en-US" altLang="ja-JP" dirty="0">
                <a:solidFill>
                  <a:schemeClr val="tx1"/>
                </a:solidFill>
              </a:rPr>
              <a:t>Discuss and decide if the different requirements will be specified based on UE capability of interBandMRDC-WIthOverlapDL-Bands-r16.</a:t>
            </a:r>
            <a:endParaRPr kumimoji="1" lang="ja-JP" alt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14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Extended discussion </a:t>
            </a:r>
            <a:r>
              <a:rPr lang="en-US" altLang="ja-JP" dirty="0" smtClean="0"/>
              <a:t>(2/2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ja-JP" sz="1800" dirty="0">
                <a:solidFill>
                  <a:schemeClr val="tx1"/>
                </a:solidFill>
              </a:rPr>
              <a:t>The performance part of the work item includes</a:t>
            </a:r>
            <a:r>
              <a:rPr lang="en-GB" altLang="ja-JP" sz="1800" dirty="0" smtClean="0">
                <a:solidFill>
                  <a:schemeClr val="tx1"/>
                </a:solidFill>
              </a:rPr>
              <a:t>:</a:t>
            </a:r>
            <a:br>
              <a:rPr lang="en-GB" altLang="ja-JP" sz="1800" dirty="0" smtClean="0">
                <a:solidFill>
                  <a:schemeClr val="tx1"/>
                </a:solidFill>
              </a:rPr>
            </a:br>
            <a:endParaRPr lang="ja-JP" altLang="ja-JP" sz="1800" dirty="0">
              <a:solidFill>
                <a:schemeClr val="tx1"/>
              </a:solidFill>
            </a:endParaRPr>
          </a:p>
          <a:p>
            <a:pPr lvl="0" fontAlgn="auto" hangingPunct="1"/>
            <a:r>
              <a:rPr lang="en-US" altLang="ja-JP" sz="1800" dirty="0">
                <a:solidFill>
                  <a:schemeClr val="tx1"/>
                </a:solidFill>
              </a:rPr>
              <a:t>Phase II: </a:t>
            </a:r>
            <a:endParaRPr lang="ja-JP" altLang="ja-JP" sz="1800" dirty="0">
              <a:solidFill>
                <a:schemeClr val="tx1"/>
              </a:solidFill>
            </a:endParaRPr>
          </a:p>
          <a:p>
            <a:pPr lvl="1" fontAlgn="auto" hangingPunct="1"/>
            <a:r>
              <a:rPr lang="en-US" altLang="ja-JP" sz="1600" dirty="0"/>
              <a:t>Phase II work will get started after the feasibility in phase I is confirmed</a:t>
            </a:r>
            <a:endParaRPr lang="ja-JP" altLang="ja-JP" sz="1600" dirty="0"/>
          </a:p>
          <a:p>
            <a:pPr lvl="1" fontAlgn="auto" hangingPunct="1"/>
            <a:r>
              <a:rPr lang="en-US" altLang="ja-JP" sz="1600" dirty="0"/>
              <a:t>Specify PDSCH demodulation requirements for non-collocated scenarios for intra-band non-contiguous EN-DC and NR-CA</a:t>
            </a:r>
            <a:endParaRPr lang="ja-JP" altLang="ja-JP" sz="1600" dirty="0"/>
          </a:p>
          <a:p>
            <a:pPr lvl="2" fontAlgn="auto" hangingPunct="1"/>
            <a:r>
              <a:rPr lang="en-US" altLang="ja-JP" sz="1600" dirty="0"/>
              <a:t>Define PDSCH demodulation performance requirement based on the applicable MRTD and power imbalance values.</a:t>
            </a:r>
            <a:endParaRPr lang="ja-JP" altLang="ja-JP" sz="1600" dirty="0"/>
          </a:p>
          <a:p>
            <a:pPr lvl="2" fontAlgn="auto" hangingPunct="1"/>
            <a:r>
              <a:rPr lang="en-US" altLang="ja-JP" sz="1600" dirty="0"/>
              <a:t>Power imbalance between the carriers is </a:t>
            </a:r>
            <a:r>
              <a:rPr lang="en-US" altLang="ja-JP" sz="1600" dirty="0" smtClean="0"/>
              <a:t>limited</a:t>
            </a:r>
          </a:p>
          <a:p>
            <a:pPr lvl="2" fontAlgn="auto" hangingPunct="1"/>
            <a:endParaRPr lang="en-US" altLang="ja-JP" sz="1600" dirty="0"/>
          </a:p>
          <a:p>
            <a:pPr marL="0" indent="0" fontAlgn="auto" hangingPunct="1">
              <a:buNone/>
            </a:pPr>
            <a:endParaRPr lang="en-US" altLang="ja-JP" sz="2000" dirty="0" smtClean="0">
              <a:solidFill>
                <a:schemeClr val="tx1"/>
              </a:solidFill>
            </a:endParaRPr>
          </a:p>
          <a:p>
            <a:pPr marL="0" indent="0" fontAlgn="auto" hangingPunct="1">
              <a:buNone/>
            </a:pPr>
            <a:r>
              <a:rPr lang="en-US" altLang="ja-JP" sz="2000" u="sng" dirty="0" smtClean="0">
                <a:solidFill>
                  <a:schemeClr val="tx1"/>
                </a:solidFill>
              </a:rPr>
              <a:t>Moderator’s Proposal</a:t>
            </a:r>
          </a:p>
          <a:p>
            <a:pPr marL="0" indent="0" fontAlgn="auto" hangingPunct="1">
              <a:buNone/>
            </a:pPr>
            <a:r>
              <a:rPr lang="en-US" altLang="ja-JP" sz="2000" dirty="0">
                <a:solidFill>
                  <a:schemeClr val="tx1"/>
                </a:solidFill>
              </a:rPr>
              <a:t>A</a:t>
            </a:r>
            <a:r>
              <a:rPr lang="en-US" altLang="ja-JP" sz="2000" dirty="0" smtClean="0">
                <a:solidFill>
                  <a:schemeClr val="tx1"/>
                </a:solidFill>
              </a:rPr>
              <a:t>gree the current objectives shown in slide-2 and 3. </a:t>
            </a:r>
            <a:endParaRPr lang="ja-JP" altLang="ja-JP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3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Justification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600" dirty="0">
                <a:solidFill>
                  <a:schemeClr val="tx1"/>
                </a:solidFill>
              </a:rPr>
              <a:t>In October Rel-18 email discussion (RP-212682), support of intra-band non-collocated EN-DC/NR-CA deployment was discussed as one of the potential RAN4 candidates for Rel-18, and identified its clear needs from operators. Specifically, till Rel-17 only co-located requirements have been specified for FR1 intra-band non-contiguous NR-CA, but from operators’ perspective UE requirements for non-co-located deployment is essential to enhance EN-DC/NR-CA available areas. It is noted that UE requirements for non-co-located deployment for FR1 intra-band non-contiguous EN-DC was introduced in Rel-16 and 17 while the requirements were limited to two Rx ports per band. In other words, </a:t>
            </a:r>
            <a:r>
              <a:rPr lang="en-US" altLang="ja-JP" sz="1600" dirty="0" err="1">
                <a:solidFill>
                  <a:schemeClr val="tx1"/>
                </a:solidFill>
              </a:rPr>
              <a:t>Tx</a:t>
            </a:r>
            <a:r>
              <a:rPr lang="en-US" altLang="ja-JP" sz="1600" dirty="0">
                <a:solidFill>
                  <a:schemeClr val="tx1"/>
                </a:solidFill>
              </a:rPr>
              <a:t> antenna co-location at network side is not always available since the co-existence conditions are not always same for all the bands. Actually for some operators, 3 blocks in C-band were allocated at different time, which makes </a:t>
            </a:r>
            <a:r>
              <a:rPr lang="en-US" altLang="ja-JP" sz="1600" dirty="0" err="1">
                <a:solidFill>
                  <a:schemeClr val="tx1"/>
                </a:solidFill>
              </a:rPr>
              <a:t>Tx</a:t>
            </a:r>
            <a:r>
              <a:rPr lang="en-US" altLang="ja-JP" sz="1600" dirty="0">
                <a:solidFill>
                  <a:schemeClr val="tx1"/>
                </a:solidFill>
              </a:rPr>
              <a:t> antenna co-location cost-inefficient sometimes infeasible. 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57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Supporting IM name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817062"/>
              </p:ext>
            </p:extLst>
          </p:nvPr>
        </p:nvGraphicFramePr>
        <p:xfrm>
          <a:off x="3376918" y="1124944"/>
          <a:ext cx="2308265" cy="51206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08265">
                  <a:extLst>
                    <a:ext uri="{9D8B030D-6E8A-4147-A177-3AD203B41FA5}">
                      <a16:colId xmlns:a16="http://schemas.microsoft.com/office/drawing/2014/main" val="28698601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Supporting IM name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150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KDDI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299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Huawei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252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Intel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314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LG Electronics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27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LG Uplus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466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MediaTek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527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Nokia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048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Nokia Shanghai Bell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133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NTT DOCOMO INC.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545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Samsung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364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SoftBank Corp.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498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Skyworks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76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TELECOM ITALIA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375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VIVO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549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DengXian"/>
                          <a:cs typeface="Times New Roman" panose="02020603050405020304" pitchFamily="18" charset="0"/>
                        </a:rPr>
                        <a:t>OPPO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745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6566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109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09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608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47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8964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1800" dirty="0" smtClean="0">
                <a:solidFill>
                  <a:schemeClr val="tx1"/>
                </a:solidFill>
              </a:rPr>
              <a:t>At the beginning of final round, the moderator proposed to study the scope of Rel-18 highlighted in following yellow part.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800" dirty="0">
                <a:solidFill>
                  <a:srgbClr val="FF0000"/>
                </a:solidFill>
              </a:rPr>
              <a:t>R</a:t>
            </a:r>
            <a:r>
              <a:rPr kumimoji="1" lang="en-US" altLang="ja-JP" sz="1800" dirty="0" smtClean="0">
                <a:solidFill>
                  <a:srgbClr val="FF0000"/>
                </a:solidFill>
              </a:rPr>
              <a:t>ed square part</a:t>
            </a:r>
            <a:r>
              <a:rPr kumimoji="1" lang="en-US" altLang="ja-JP" sz="1800" dirty="0" smtClean="0">
                <a:solidFill>
                  <a:schemeClr val="tx1"/>
                </a:solidFill>
              </a:rPr>
              <a:t> will be revisit at RAN#97.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1800" dirty="0" smtClean="0">
                <a:solidFill>
                  <a:srgbClr val="00B050"/>
                </a:solidFill>
              </a:rPr>
              <a:t>Green square part</a:t>
            </a:r>
            <a:r>
              <a:rPr lang="en-US" altLang="ja-JP" sz="1800" dirty="0" smtClean="0"/>
              <a:t> </a:t>
            </a:r>
            <a:r>
              <a:rPr lang="en-US" altLang="ja-JP" sz="1800" dirty="0" smtClean="0">
                <a:solidFill>
                  <a:schemeClr val="tx1"/>
                </a:solidFill>
              </a:rPr>
              <a:t>can be triggered from at the beginning of Rel-18 RAN4.</a:t>
            </a:r>
            <a:endParaRPr kumimoji="1" lang="en-US" altLang="ja-JP" sz="18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/>
          </a:p>
          <a:p>
            <a:pPr>
              <a:buFont typeface="Arial" panose="020B0604020202020204" pitchFamily="34" charset="0"/>
              <a:buChar char="•"/>
            </a:pPr>
            <a:endParaRPr kumimoji="1" lang="en-US" altLang="ja-JP" sz="18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/>
          </a:p>
          <a:p>
            <a:pPr>
              <a:buFont typeface="Arial" panose="020B0604020202020204" pitchFamily="34" charset="0"/>
              <a:buChar char="•"/>
            </a:pPr>
            <a:endParaRPr kumimoji="1" lang="en-US" altLang="ja-JP" sz="18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/>
          </a:p>
          <a:p>
            <a:pPr>
              <a:buFont typeface="Arial" panose="020B0604020202020204" pitchFamily="34" charset="0"/>
              <a:buChar char="•"/>
            </a:pPr>
            <a:endParaRPr kumimoji="1" lang="en-US" altLang="ja-JP" sz="18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/>
          </a:p>
          <a:p>
            <a:pPr>
              <a:buFont typeface="Arial" panose="020B0604020202020204" pitchFamily="34" charset="0"/>
              <a:buChar char="•"/>
            </a:pPr>
            <a:endParaRPr kumimoji="1" lang="en-US" altLang="ja-JP" sz="18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/>
          </a:p>
          <a:p>
            <a:pPr>
              <a:buFont typeface="Arial" panose="020B0604020202020204" pitchFamily="34" charset="0"/>
              <a:buChar char="•"/>
            </a:pPr>
            <a:endParaRPr kumimoji="1" lang="en-US" altLang="ja-JP" sz="18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ja-JP" sz="1800" dirty="0"/>
          </a:p>
          <a:p>
            <a:pPr marL="0" indent="-1587">
              <a:buNone/>
            </a:pPr>
            <a:endParaRPr lang="en-US" altLang="ja-JP" sz="18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[</a:t>
            </a:r>
            <a:r>
              <a:rPr lang="en-US" altLang="ja-JP" dirty="0" smtClean="0"/>
              <a:t>Clarification </a:t>
            </a:r>
            <a:r>
              <a:rPr lang="en-US" altLang="ja-JP" dirty="0" smtClean="0"/>
              <a:t>scope of this </a:t>
            </a:r>
            <a:r>
              <a:rPr lang="en-US" altLang="ja-JP" dirty="0" smtClean="0"/>
              <a:t>WI]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525686"/>
              </p:ext>
            </p:extLst>
          </p:nvPr>
        </p:nvGraphicFramePr>
        <p:xfrm>
          <a:off x="146208" y="2471561"/>
          <a:ext cx="8819995" cy="31304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00419">
                  <a:extLst>
                    <a:ext uri="{9D8B030D-6E8A-4147-A177-3AD203B41FA5}">
                      <a16:colId xmlns:a16="http://schemas.microsoft.com/office/drawing/2014/main" val="3470944915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1125951835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2593929051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2952308538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387257427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996181510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12386994"/>
                    </a:ext>
                  </a:extLst>
                </a:gridCol>
              </a:tblGrid>
              <a:tr h="2271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Inter-band DC_42_n77/78</a:t>
                      </a:r>
                      <a:endParaRPr lang="ja-JP" sz="1600" b="1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CCE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Intra-band </a:t>
                      </a:r>
                      <a:r>
                        <a:rPr lang="en-US" sz="12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non-contiguous NR CA</a:t>
                      </a:r>
                      <a:endParaRPr lang="ja-JP" sz="1600" b="1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49082"/>
                  </a:ext>
                </a:extLst>
              </a:tr>
              <a:tr h="45433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(power difference)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RRM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(MRTD)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Performance</a:t>
                      </a:r>
                      <a:b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altLang="ja-JP" sz="1200" b="0" i="0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Demod</a:t>
                      </a: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kumimoji="1" lang="ja-JP" altLang="en-US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(power difference)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RRM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(MRTD)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Performance</a:t>
                      </a:r>
                      <a:b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altLang="ja-JP" sz="1200" b="0" i="0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Demod</a:t>
                      </a: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kumimoji="1" lang="ja-JP" altLang="en-US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extLst>
                  <a:ext uri="{0D108BD9-81ED-4DB2-BD59-A6C34878D82A}">
                    <a16:rowId xmlns:a16="http://schemas.microsoft.com/office/drawing/2014/main" val="4034662691"/>
                  </a:ext>
                </a:extLst>
              </a:tr>
              <a:tr h="681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 non-collocated scenario</a:t>
                      </a:r>
                      <a:b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(Type 1)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b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(6dB)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Specified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b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(6dB)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Specified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extLst>
                  <a:ext uri="{0D108BD9-81ED-4DB2-BD59-A6C34878D82A}">
                    <a16:rowId xmlns:a16="http://schemas.microsoft.com/office/drawing/2014/main" val="3032287709"/>
                  </a:ext>
                </a:extLst>
              </a:tr>
              <a:tr h="9086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non-collocated scenario with limitation of only supporting   2x2 in each CC</a:t>
                      </a:r>
                      <a:b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(Type 2)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RAN4</a:t>
                      </a:r>
                      <a:r>
                        <a:rPr lang="en-US" altLang="ja-JP" sz="12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#102e</a:t>
                      </a:r>
                      <a:endParaRPr lang="ja-JP" alt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(interBandMRDC-WithOverlapDL-Bands-r16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specified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(will be specified in R16/R17)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HGP創英角ｺﾞｼｯｸUB"/>
                          <a:cs typeface="Arial" panose="020B0604020202020204" pitchFamily="34" charset="0"/>
                        </a:rPr>
                        <a:t>Not specified</a:t>
                      </a:r>
                      <a:endParaRPr kumimoji="1" lang="ja-JP" altLang="ja-JP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12565"/>
                  </a:ext>
                </a:extLst>
              </a:tr>
              <a:tr h="681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non-collocated scenario with supporting 4x4 in each CC</a:t>
                      </a:r>
                      <a:b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 type?)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specified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HGP創英角ｺﾞｼｯｸUB"/>
                          <a:cs typeface="Arial" panose="020B0604020202020204" pitchFamily="34" charset="0"/>
                        </a:rPr>
                        <a:t>Not specified</a:t>
                      </a:r>
                      <a:endParaRPr kumimoji="1" lang="ja-JP" altLang="ja-JP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39655"/>
                  </a:ext>
                </a:extLst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2133600" y="4856188"/>
            <a:ext cx="6832603" cy="7458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5576207" y="3927021"/>
            <a:ext cx="3389995" cy="888347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53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0</TotalTime>
  <Words>781</Words>
  <Application>Microsoft Office PowerPoint</Application>
  <PresentationFormat>画面に合わせる (4:3)</PresentationFormat>
  <Paragraphs>108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DengXian</vt:lpstr>
      <vt:lpstr>HGP創英角ｺﾞｼｯｸUB</vt:lpstr>
      <vt:lpstr>ＭＳ Ｐゴシック</vt:lpstr>
      <vt:lpstr>ＭＳ 明朝</vt:lpstr>
      <vt:lpstr>Arial</vt:lpstr>
      <vt:lpstr>Calibri</vt:lpstr>
      <vt:lpstr>Times New Roman</vt:lpstr>
      <vt:lpstr>Verdana</vt:lpstr>
      <vt:lpstr>Wingdings</vt:lpstr>
      <vt:lpstr>4_SB PPT B</vt:lpstr>
      <vt:lpstr>[95e-13-RAN4-R18-NonColloc] Summary of Extended discussion</vt:lpstr>
      <vt:lpstr>Summary of Extended discussion (1/2)</vt:lpstr>
      <vt:lpstr>Summary of Extended discussion (2/2)</vt:lpstr>
      <vt:lpstr>Justification</vt:lpstr>
      <vt:lpstr>Supporting IM name</vt:lpstr>
      <vt:lpstr>[Clarification scope of this WI]</vt:lpstr>
      <vt:lpstr>EOF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2021-11-29T08:23:36Z</dcterms:created>
  <dcterms:modified xsi:type="dcterms:W3CDTF">2022-03-23T12:13:32Z</dcterms:modified>
  <cp:category/>
</cp:coreProperties>
</file>