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bookmarkIdSeed="3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934" r:id="rId2"/>
    <p:sldId id="982" r:id="rId3"/>
    <p:sldId id="984" r:id="rId4"/>
    <p:sldId id="985" r:id="rId5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CC00CC"/>
    <a:srgbClr val="FFCC00"/>
    <a:srgbClr val="FF3300"/>
    <a:srgbClr val="72AF2F"/>
    <a:srgbClr val="B1D254"/>
    <a:srgbClr val="72732F"/>
    <a:srgbClr val="C6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8767130-D9E1-41B1-AE7A-075A1ECE30B5}" v="20" dt="2022-03-22T07:40:51.13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373" autoAdjust="0"/>
    <p:restoredTop sz="95801" autoAdjust="0"/>
  </p:normalViewPr>
  <p:slideViewPr>
    <p:cSldViewPr snapToGrid="0">
      <p:cViewPr varScale="1">
        <p:scale>
          <a:sx n="68" d="100"/>
          <a:sy n="68" d="100"/>
        </p:scale>
        <p:origin x="448" y="56"/>
      </p:cViewPr>
      <p:guideLst>
        <p:guide orient="horz" pos="2160"/>
        <p:guide pos="38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867FF36F-819D-4D2B-A8BB-AF91032F0C08}" type="slidenum">
              <a:rPr lang="en-GB" altLang="en-US"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459FDB58-73C4-413E-BB6C-BBE882DFCE1B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8"/>
            <a:ext cx="10363200" cy="1470025"/>
          </a:xfrm>
        </p:spPr>
        <p:txBody>
          <a:bodyPr/>
          <a:lstStyle>
            <a:lvl1pPr>
              <a:defRPr sz="4000"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latin typeface="+mj-ea"/>
                <a:ea typeface="+mj-ea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13"/>
            <a:ext cx="10363200" cy="1362075"/>
          </a:xfrm>
        </p:spPr>
        <p:txBody>
          <a:bodyPr anchor="t"/>
          <a:lstStyle>
            <a:lvl1pPr algn="l">
              <a:defRPr sz="4000" b="1" cap="all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0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 WG1</a:t>
            </a:r>
          </a:p>
        </p:txBody>
      </p:sp>
      <p:pic>
        <p:nvPicPr>
          <p:cNvPr id="14" name="Picture 6" descr="3GPP_TM_RD.jpg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0305" y="730256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914400" y="2130438"/>
            <a:ext cx="10363200" cy="1988556"/>
          </a:xfrm>
        </p:spPr>
        <p:txBody>
          <a:bodyPr/>
          <a:lstStyle/>
          <a:p>
            <a:r>
              <a:rPr lang="en-GB" altLang="zh-CN" sz="3200" b="1" dirty="0">
                <a:latin typeface="Arial" panose="020B0604020202020204" pitchFamily="34" charset="0"/>
                <a:cs typeface="Arial" panose="020B0604020202020204" pitchFamily="34" charset="0"/>
              </a:rPr>
              <a:t>Moderator's summary for discussion [95e-12</a:t>
            </a:r>
            <a:r>
              <a:rPr lang="en-US" altLang="zh-CN" sz="3200" b="1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GB" altLang="zh-CN" sz="3200" b="1" dirty="0">
                <a:latin typeface="Arial" panose="020B0604020202020204" pitchFamily="34" charset="0"/>
                <a:cs typeface="Arial" panose="020B0604020202020204" pitchFamily="34" charset="0"/>
              </a:rPr>
              <a:t>RAN4-R18-</a:t>
            </a:r>
            <a:r>
              <a:rPr lang="en-US" altLang="zh-CN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OTATest</a:t>
            </a:r>
            <a:r>
              <a:rPr lang="en-GB" altLang="zh-CN" sz="3200" b="1" dirty="0">
                <a:latin typeface="Arial" panose="020B0604020202020204" pitchFamily="34" charset="0"/>
                <a:cs typeface="Arial" panose="020B0604020202020204" pitchFamily="34" charset="0"/>
              </a:rPr>
              <a:t>]</a:t>
            </a:r>
            <a:endParaRPr lang="en-U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828800" y="4629683"/>
            <a:ext cx="8534400" cy="1036178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Moderator (Qualcomm Incorporated)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2496" y="173199"/>
            <a:ext cx="59228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err="1">
                <a:latin typeface="Arial" panose="020B0604020202020204" pitchFamily="34" charset="0"/>
                <a:ea typeface="+mj-ea"/>
              </a:rPr>
              <a:t>3GPP</a:t>
            </a:r>
            <a:r>
              <a:rPr lang="en-US" altLang="zh-CN" sz="1600" b="1" dirty="0">
                <a:latin typeface="Arial" panose="020B0604020202020204" pitchFamily="34" charset="0"/>
                <a:ea typeface="+mj-ea"/>
              </a:rPr>
              <a:t> TSG RAN Meeting #95-e 	</a:t>
            </a:r>
          </a:p>
          <a:p>
            <a:r>
              <a:rPr lang="en-US" altLang="zh-CN" sz="1600" b="1" dirty="0">
                <a:latin typeface="Arial" panose="020B0604020202020204" pitchFamily="34" charset="0"/>
                <a:ea typeface="+mj-ea"/>
              </a:rPr>
              <a:t>Electronic Meeting, March 17 - 23, 2022</a:t>
            </a:r>
            <a:endParaRPr lang="zh-CN" altLang="zh-CN" sz="1600" b="1" dirty="0">
              <a:latin typeface="Arial" panose="020B0604020202020204" pitchFamily="34" charset="0"/>
              <a:ea typeface="+mj-ea"/>
            </a:endParaRPr>
          </a:p>
          <a:p>
            <a:r>
              <a:rPr lang="en-US" altLang="zh-CN" sz="1600" b="1" dirty="0">
                <a:latin typeface="Arial" panose="020B0604020202020204" pitchFamily="34" charset="0"/>
                <a:ea typeface="+mj-ea"/>
              </a:rPr>
              <a:t>Agenda item: 9.1.4</a:t>
            </a:r>
            <a:endParaRPr lang="en-US" sz="1600" b="1" dirty="0">
              <a:latin typeface="Arial" panose="020B0604020202020204" pitchFamily="34" charset="0"/>
              <a:ea typeface="+mj-ea"/>
            </a:endParaRPr>
          </a:p>
          <a:p>
            <a:endParaRPr lang="en-US" dirty="0">
              <a:latin typeface="Arial" panose="020B0604020202020204" pitchFamily="34" charset="0"/>
              <a:ea typeface="+mj-ea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10293901" y="188588"/>
            <a:ext cx="15719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>
                <a:latin typeface="Arial" panose="020B0604020202020204" pitchFamily="34" charset="0"/>
                <a:ea typeface="+mj-ea"/>
              </a:rPr>
              <a:t> </a:t>
            </a:r>
            <a:r>
              <a:rPr lang="en-US" sz="1600" b="1" dirty="0">
                <a:latin typeface="Arial" panose="020B0604020202020204" pitchFamily="34" charset="0"/>
              </a:rPr>
              <a:t>RP-220872</a:t>
            </a:r>
            <a:r>
              <a:rPr lang="en-US" sz="1600" b="1" dirty="0">
                <a:latin typeface="Arial" panose="020B0604020202020204" pitchFamily="34" charset="0"/>
                <a:ea typeface="+mj-ea"/>
              </a:rPr>
              <a:t>	</a:t>
            </a:r>
            <a:endParaRPr lang="en-US" sz="1600" dirty="0">
              <a:latin typeface="Arial" panose="020B0604020202020204" pitchFamily="34" charset="0"/>
              <a:ea typeface="+mj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583276" y="1695847"/>
            <a:ext cx="11025447" cy="4496874"/>
          </a:xfrm>
        </p:spPr>
        <p:txBody>
          <a:bodyPr/>
          <a:lstStyle/>
          <a:p>
            <a:r>
              <a:rPr lang="en-US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This email thread is to discuss the detailed scope for RAN4 Rel-18 OTA testing proposals. The following two</a:t>
            </a:r>
            <a:br>
              <a:rPr lang="en-US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topics are covered:</a:t>
            </a:r>
          </a:p>
          <a:p>
            <a:pPr lvl="1"/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Finalize the SID on Study on NR FR2 OTA testing enhancements</a:t>
            </a:r>
          </a:p>
          <a:p>
            <a:pPr lvl="1"/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Discuss how to handle the other OTA topics 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Introduction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225355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87096" y="1350541"/>
            <a:ext cx="10972799" cy="4996920"/>
          </a:xfrm>
        </p:spPr>
        <p:txBody>
          <a:bodyPr/>
          <a:lstStyle/>
          <a:p>
            <a:r>
              <a:rPr lang="en-US" altLang="zh-CN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Justification</a:t>
            </a:r>
          </a:p>
          <a:p>
            <a:pPr lvl="1"/>
            <a:r>
              <a:rPr lang="en-GB" sz="16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In RAN1 Rel-17 WI on further enhancements on MIMO for NR (Acronym: </a:t>
            </a:r>
            <a:r>
              <a:rPr lang="en-GB" sz="16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NR_FeMIMO</a:t>
            </a:r>
            <a:r>
              <a:rPr lang="en-GB" sz="16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), the objective is to extend the specification to support several aspects on NR MIMO including multi-panel UEs which also has RAN4 impact. With RAN4 considering an objective to define requirements for UEs with multi-panel reception and up to 4DL layers for FR2-1, the FR2 test methodologies for RF, RRM, and demodulation need to be enhanced to support the verification of these new requirements, together with a preliminary assessment of the related uncertainties.</a:t>
            </a:r>
            <a:endParaRPr lang="en-US" sz="160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Detailed objective:</a:t>
            </a:r>
            <a:endParaRPr lang="zh-CN" altLang="zh-CN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0" lvl="1"/>
            <a:r>
              <a:rPr lang="en-GB" sz="16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The objectives for FR2-1 OTA testing for UEs with multi-panel reception and 4DL layer are as follows.</a:t>
            </a:r>
            <a:endParaRPr lang="en-US" sz="16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2"/>
            <a:r>
              <a:rPr lang="en-GB" sz="1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Define a test methodology for RF/RRM/Demodulation requirements testing for devices that can receive</a:t>
            </a:r>
            <a:r>
              <a:rPr lang="en-GB" sz="12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/transmit </a:t>
            </a:r>
            <a:r>
              <a:rPr lang="en-GB" sz="1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simultaneously from multiple Angle of Arrival (</a:t>
            </a:r>
            <a:r>
              <a:rPr lang="en-GB" sz="12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AoA</a:t>
            </a:r>
            <a:r>
              <a:rPr lang="en-GB" sz="1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sz="12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3"/>
            <a:r>
              <a:rPr lang="en-GB" sz="1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The multiple </a:t>
            </a:r>
            <a:r>
              <a:rPr lang="en-GB" sz="12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AoA</a:t>
            </a:r>
            <a:r>
              <a:rPr lang="en-GB" sz="1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test setup should enable testing of up to 2 DL Layers with dual polarization for each angle</a:t>
            </a:r>
            <a:endParaRPr lang="en-US" sz="12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3"/>
            <a:r>
              <a:rPr lang="en-GB" sz="1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For RRM, the target should be to allow testing of </a:t>
            </a:r>
            <a:r>
              <a:rPr lang="en-GB" sz="1200" b="1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4 </a:t>
            </a:r>
            <a:r>
              <a:rPr lang="en-GB" sz="1200" b="1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AoAs</a:t>
            </a:r>
            <a:r>
              <a:rPr lang="en-GB" sz="1200" b="1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sz="1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with 2 simultaneously active </a:t>
            </a:r>
            <a:r>
              <a:rPr lang="en-GB" sz="12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AoAs</a:t>
            </a:r>
            <a:r>
              <a:rPr lang="en-GB" sz="1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endParaRPr lang="en-US" sz="12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4"/>
            <a:r>
              <a:rPr lang="en-GB" sz="12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Note: The angular distance between tested </a:t>
            </a:r>
            <a:r>
              <a:rPr lang="en-GB" sz="12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AoAs</a:t>
            </a:r>
            <a:r>
              <a:rPr lang="en-GB" sz="12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should be minimized while maintaining good isolation between test equipment (TE) probes</a:t>
            </a:r>
            <a:endParaRPr lang="en-US" sz="1200" dirty="0">
              <a:highlight>
                <a:srgbClr val="FFFF00"/>
              </a:highlight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2"/>
            <a:r>
              <a:rPr lang="en-GB" sz="1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Define a test methodology for up to 4 DL MIMO layer demodulation testing</a:t>
            </a:r>
            <a:endParaRPr lang="en-US" sz="12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R="0" lvl="1"/>
            <a:r>
              <a:rPr lang="en-GB" sz="16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Smartphone form factor should be the first priority, other UE types should also be discussed as 2nd priority</a:t>
            </a:r>
            <a:endParaRPr lang="en-US" sz="16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1"/>
            <a:r>
              <a:rPr lang="en-GB" sz="16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Develop the related preliminary uncertainty assessments for the test methodologies</a:t>
            </a:r>
            <a:endParaRPr lang="en-US" sz="16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1"/>
            <a:r>
              <a:rPr lang="en-GB" sz="16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FR2 test methods defined in TR 38.810 and TR 38.884 should be used as the baseline. </a:t>
            </a:r>
            <a:endParaRPr lang="en-US" sz="16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1"/>
            <a:r>
              <a:rPr lang="en-GB" sz="16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The tests shall take the test system reuse, test system complexity and test time into account to keep the whole test costs within a reasonable level.</a:t>
            </a:r>
            <a:endParaRPr lang="en-US" sz="16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altLang="zh-CN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en-GB" altLang="zh-CN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1127761" y="268542"/>
            <a:ext cx="9112251" cy="1143000"/>
          </a:xfrm>
        </p:spPr>
        <p:txBody>
          <a:bodyPr/>
          <a:lstStyle/>
          <a:p>
            <a:pPr lvl="1"/>
            <a:r>
              <a:rPr lang="en-GB" altLang="zh-CN" sz="2400" dirty="0">
                <a:latin typeface="+mj-ea"/>
                <a:ea typeface="+mj-ea"/>
                <a:cs typeface="+mj-cs"/>
              </a:rPr>
              <a:t>Topic#1: SID </a:t>
            </a:r>
            <a:r>
              <a:rPr lang="en-US" sz="2400" dirty="0">
                <a:latin typeface="+mj-ea"/>
                <a:ea typeface="+mj-ea"/>
                <a:cs typeface="+mj-cs"/>
              </a:rPr>
              <a:t>on Study on NR FR2 OTA testing enhancements </a:t>
            </a:r>
            <a:br>
              <a:rPr lang="en-US" sz="1400" dirty="0"/>
            </a:br>
            <a:endParaRPr lang="zh-CN" altLang="zh-CN" sz="2400" dirty="0">
              <a:latin typeface="+mj-ea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5315498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609601" y="1417638"/>
            <a:ext cx="10972800" cy="4525963"/>
          </a:xfrm>
        </p:spPr>
        <p:txBody>
          <a:bodyPr/>
          <a:lstStyle/>
          <a:p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WF on how to handle other OTA topic</a:t>
            </a:r>
            <a:r>
              <a:rPr lang="en-US" altLang="zh-CN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endParaRPr 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2" indent="-342900">
              <a:buBlip>
                <a:blip r:embed="rId2"/>
              </a:buBlip>
            </a:pPr>
            <a:r>
              <a:rPr lang="en-US" sz="16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The other OTA topics including Dynamic OTA testing method for FR2-1, FR2 testing framework for FWA devices (PC1/PC5), Rel-17 OTA leftovers and follow-up work for ongoing Rel-17 SISO OTA and MIMO OTA will be postponed and revisited in future RAN plenary meetings designated as the checking point by RAN chair.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1" indent="-342900">
              <a:buBlip>
                <a:blip r:embed="rId2"/>
              </a:buBlip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above WF is agreeable.</a:t>
            </a:r>
            <a:r>
              <a:rPr lang="zh-CN" alt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moderator’s recommendation is to capture the above WF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into the meeting minutes.</a:t>
            </a:r>
          </a:p>
          <a:p>
            <a:pPr marL="342900" lvl="1" indent="-342900">
              <a:buBlip>
                <a:blip r:embed="rId2"/>
              </a:buBlip>
            </a:pPr>
            <a:endParaRPr lang="en-US" sz="1600" dirty="0">
              <a:cs typeface="+mn-cs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609601" y="274638"/>
            <a:ext cx="9274232" cy="1143000"/>
          </a:xfrm>
        </p:spPr>
        <p:txBody>
          <a:bodyPr/>
          <a:lstStyle/>
          <a:p>
            <a:r>
              <a:rPr lang="en-US" altLang="zh-CN" sz="2400" dirty="0"/>
              <a:t>Topic#2 :</a:t>
            </a:r>
            <a:r>
              <a:rPr lang="zh-CN" altLang="zh-CN" sz="2400" dirty="0"/>
              <a:t> </a:t>
            </a:r>
            <a:r>
              <a:rPr lang="en-US" altLang="zh-CN" sz="2400" dirty="0"/>
              <a:t>How to handle other OTA topics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04684038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483</Words>
  <Application>Microsoft Office PowerPoint</Application>
  <PresentationFormat>Widescreen</PresentationFormat>
  <Paragraphs>28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微软雅黑</vt:lpstr>
      <vt:lpstr>Arial</vt:lpstr>
      <vt:lpstr>Arial Black</vt:lpstr>
      <vt:lpstr>Calibri</vt:lpstr>
      <vt:lpstr>Times New Roman</vt:lpstr>
      <vt:lpstr>3gpp</vt:lpstr>
      <vt:lpstr>Moderator's summary for discussion [95e-12-RAN4-R18-OTATest]</vt:lpstr>
      <vt:lpstr>Introduction</vt:lpstr>
      <vt:lpstr>Topic#1: SID on Study on NR FR2 OTA testing enhancements  </vt:lpstr>
      <vt:lpstr>Topic#2 : How to handle other OTA topics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2022-02-11T17:15:37Z</dcterms:created>
  <dcterms:modified xsi:type="dcterms:W3CDTF">2022-03-22T10:59:44Z</dcterms:modified>
</cp:coreProperties>
</file>