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7"/>
  </p:notesMasterIdLst>
  <p:sldIdLst>
    <p:sldId id="423" r:id="rId2"/>
    <p:sldId id="1969" r:id="rId3"/>
    <p:sldId id="1984" r:id="rId4"/>
    <p:sldId id="1977" r:id="rId5"/>
    <p:sldId id="347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dong Sun(vivo)" initials="XS" lastIdx="1" clrIdx="0">
    <p:extLst>
      <p:ext uri="{19B8F6BF-5375-455C-9EA6-DF929625EA0E}">
        <p15:presenceInfo xmlns:p15="http://schemas.microsoft.com/office/powerpoint/2012/main" userId="S::11048229@vivo.com::a67beb8c-5d5a-4675-9e35-acc480cb4d02" providerId="AD"/>
      </p:ext>
    </p:extLst>
  </p:cmAuthor>
  <p:cmAuthor id="2" name="Dongru LI (李东儒)" initials="DL(" lastIdx="2" clrIdx="1">
    <p:extLst>
      <p:ext uri="{19B8F6BF-5375-455C-9EA6-DF929625EA0E}">
        <p15:presenceInfo xmlns:p15="http://schemas.microsoft.com/office/powerpoint/2012/main" userId="S-1-5-21-2660122827-3251746268-3620619969-8693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FFF"/>
    <a:srgbClr val="A8EEF8"/>
    <a:srgbClr val="E84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7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57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4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0242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6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A3DE5C06-072D-4374-A1D9-6D4DCC2C9467}"/>
              </a:ext>
            </a:extLst>
          </p:cNvPr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15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268" y="136525"/>
            <a:ext cx="10515600" cy="83912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4196" y="1139270"/>
            <a:ext cx="11471564" cy="521707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2600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2600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2400"/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22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005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74585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1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>
          <p15:clr>
            <a:srgbClr val="FBAE40"/>
          </p15:clr>
        </p15:guide>
        <p15:guide id="11" pos="694">
          <p15:clr>
            <a:srgbClr val="FBAE40"/>
          </p15:clr>
        </p15:guide>
        <p15:guide id="16" orient="horz" pos="8153">
          <p15:clr>
            <a:srgbClr val="FBAE40"/>
          </p15:clr>
        </p15:guide>
        <p15:guide id="20" orient="horz" pos="3073">
          <p15:clr>
            <a:srgbClr val="FBAE40"/>
          </p15:clr>
        </p15:guide>
        <p15:guide id="21" orient="horz" pos="38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53988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694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>
          <p15:clr>
            <a:srgbClr val="FBAE40"/>
          </p15:clr>
        </p15:guide>
        <p15:guide id="26" orient="horz" pos="168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9228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7664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>
          <p15:clr>
            <a:srgbClr val="FBAE40"/>
          </p15:clr>
        </p15:guide>
        <p15:guide id="26" pos="7113">
          <p15:clr>
            <a:srgbClr val="FBAE40"/>
          </p15:clr>
        </p15:guide>
        <p15:guide id="27" pos="8178">
          <p15:clr>
            <a:srgbClr val="FBAE40"/>
          </p15:clr>
        </p15:guide>
        <p15:guide id="28" orient="horz" pos="1666">
          <p15:clr>
            <a:srgbClr val="FBAE40"/>
          </p15:clr>
        </p15:guide>
        <p15:guide id="29" orient="horz" pos="19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64259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257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>
          <p15:clr>
            <a:srgbClr val="FBAE40"/>
          </p15:clr>
        </p15:guide>
        <p15:guide id="26" pos="4686">
          <p15:clr>
            <a:srgbClr val="FBAE40"/>
          </p15:clr>
        </p15:guide>
        <p15:guide id="27" pos="5049">
          <p15:clr>
            <a:srgbClr val="FBAE40"/>
          </p15:clr>
        </p15:guide>
        <p15:guide id="28" pos="5502">
          <p15:clr>
            <a:srgbClr val="FBAE40"/>
          </p15:clr>
        </p15:guide>
        <p15:guide id="30" pos="9471">
          <p15:clr>
            <a:srgbClr val="FBAE40"/>
          </p15:clr>
        </p15:guide>
        <p15:guide id="31" pos="9811">
          <p15:clr>
            <a:srgbClr val="FBAE40"/>
          </p15:clr>
        </p15:guide>
        <p15:guide id="32" pos="10288">
          <p15:clr>
            <a:srgbClr val="FBAE40"/>
          </p15:clr>
        </p15:guide>
        <p15:guide id="33" pos="10673">
          <p15:clr>
            <a:srgbClr val="FBAE40"/>
          </p15:clr>
        </p15:guide>
        <p15:guide id="34" orient="horz" pos="196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5836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>
          <p15:clr>
            <a:srgbClr val="FBAE40"/>
          </p15:clr>
        </p15:guide>
        <p15:guide id="26" orient="horz" pos="797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51901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>
            <a:extLst>
              <a:ext uri="{FF2B5EF4-FFF2-40B4-BE49-F238E27FC236}">
                <a16:creationId xmlns:a16="http://schemas.microsoft.com/office/drawing/2014/main" id="{E70936A9-FA99-4F41-BCBC-AFE8CD3063E4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-993" y="3021922"/>
            <a:ext cx="8674974" cy="2622508"/>
          </a:xfrm>
        </p:spPr>
        <p:txBody>
          <a:bodyPr/>
          <a:lstStyle/>
          <a:p>
            <a:r>
              <a:rPr lang="en-GB" altLang="zh-CN" sz="1600" b="1" dirty="0">
                <a:solidFill>
                  <a:schemeClr val="bg1"/>
                </a:solidFill>
              </a:rPr>
              <a:t>3GPP TSG RAN Meeting #95-e 	 				RP-220598</a:t>
            </a:r>
            <a:endParaRPr lang="zh-CN" altLang="zh-CN" sz="1600" dirty="0">
              <a:solidFill>
                <a:schemeClr val="bg1"/>
              </a:solidFill>
            </a:endParaRPr>
          </a:p>
          <a:p>
            <a:r>
              <a:rPr lang="en-GB" altLang="zh-CN" sz="1600" b="1" dirty="0">
                <a:solidFill>
                  <a:schemeClr val="bg1"/>
                </a:solidFill>
              </a:rPr>
              <a:t>Electronic Meeting,</a:t>
            </a:r>
            <a:r>
              <a:rPr lang="zh-CN" altLang="en-US" sz="1600" b="1" dirty="0">
                <a:solidFill>
                  <a:schemeClr val="bg1"/>
                </a:solidFill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</a:rPr>
              <a:t>March</a:t>
            </a:r>
            <a:r>
              <a:rPr lang="zh-CN" altLang="en-US" sz="1600" b="1" dirty="0">
                <a:solidFill>
                  <a:schemeClr val="bg1"/>
                </a:solidFill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</a:rPr>
              <a:t>17-23</a:t>
            </a:r>
            <a:r>
              <a:rPr lang="en-GB" altLang="zh-CN" sz="1600" b="1" dirty="0">
                <a:solidFill>
                  <a:schemeClr val="bg1"/>
                </a:solidFill>
              </a:rPr>
              <a:t>, 2022</a:t>
            </a:r>
            <a:endParaRPr lang="zh-CN" altLang="zh-CN" sz="1600" dirty="0">
              <a:solidFill>
                <a:schemeClr val="bg1"/>
              </a:solidFill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35"/>
          </p:nvPr>
        </p:nvSpPr>
        <p:spPr>
          <a:xfrm>
            <a:off x="0" y="4910498"/>
            <a:ext cx="3709464" cy="60734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Source: vivo</a:t>
            </a:r>
            <a:endParaRPr lang="zh-CN" altLang="en-US" b="1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Document for: Discussion &amp; Decision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altLang="zh-CN" b="1" dirty="0"/>
              <a:t>Agenda Item:</a:t>
            </a:r>
            <a:r>
              <a:rPr lang="zh-CN" altLang="en-US" b="1" dirty="0"/>
              <a:t>  </a:t>
            </a:r>
            <a:r>
              <a:rPr lang="en-US" altLang="zh-CN" b="1" dirty="0"/>
              <a:t>9.3.2.3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66218" y="3896678"/>
            <a:ext cx="7945285" cy="45686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altLang="zh-CN" sz="2400" dirty="0"/>
              <a:t>Discussion on RRM requirements for Rel-17 MUSIM features in Rel-18</a:t>
            </a:r>
            <a:endParaRPr lang="zh-CN" altLang="en-US" sz="2400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2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584D23-A436-4A3B-A596-068B0D161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Motivation for RRM requirements for MUSIM</a:t>
            </a:r>
            <a:endParaRPr lang="zh-CN" altLang="en-US" sz="28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4B9D86-78FD-467A-BA3B-98271D222B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247" y="1280721"/>
            <a:ext cx="11126058" cy="5440754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+mn-lt"/>
                <a:ea typeface="等线" panose="02010600030101010101" pitchFamily="2" charset="-122"/>
              </a:rPr>
              <a:t>In RP-213622 [1] in RAN#94 meeting </a:t>
            </a:r>
          </a:p>
          <a:p>
            <a:pPr lvl="1"/>
            <a:r>
              <a:rPr lang="en-GB" altLang="zh-CN" sz="1800" dirty="0">
                <a:latin typeface="+mn-lt"/>
                <a:ea typeface="等线" panose="02010600030101010101" pitchFamily="2" charset="-122"/>
              </a:rPr>
              <a:t>Proposal 2: </a:t>
            </a:r>
            <a:r>
              <a:rPr lang="en-US" altLang="zh-CN" sz="1800" dirty="0">
                <a:latin typeface="+mn-lt"/>
                <a:ea typeface="等线" panose="02010600030101010101" pitchFamily="2" charset="-122"/>
              </a:rPr>
              <a:t>Postpone all the discussion on RRM requirements related to MUSIM gaps to Rel-18. Whether this aspect will be covered under the R18 MUSIM WI or another RAN4 WI can be discussed as part of the Rel-18 RAN4 package.</a:t>
            </a:r>
          </a:p>
          <a:p>
            <a:pPr lvl="2"/>
            <a:r>
              <a:rPr lang="en-GB" altLang="zh-CN" sz="1800" dirty="0">
                <a:latin typeface="+mn-lt"/>
                <a:ea typeface="等线" panose="02010600030101010101" pitchFamily="2" charset="-122"/>
              </a:rPr>
              <a:t>Conclusion: proposals 1/2/3/4 are endorsed</a:t>
            </a:r>
            <a:endParaRPr lang="en-US" altLang="zh-CN" sz="1800" dirty="0">
              <a:latin typeface="+mn-lt"/>
              <a:ea typeface="等线" panose="02010600030101010101" pitchFamily="2" charset="-122"/>
            </a:endParaRPr>
          </a:p>
          <a:p>
            <a:r>
              <a:rPr lang="en-US" altLang="zh-CN" sz="2000" dirty="0">
                <a:latin typeface="+mn-lt"/>
                <a:ea typeface="等线" panose="02010600030101010101" pitchFamily="2" charset="-122"/>
              </a:rPr>
              <a:t>In Rel-18 RAN4 package discussion pre RAN#95 meeting, as summarized in </a:t>
            </a:r>
            <a:r>
              <a:rPr lang="en-US" altLang="zh-CN" sz="2000" dirty="0">
                <a:latin typeface="+mn-lt"/>
              </a:rPr>
              <a:t>RP-220021 </a:t>
            </a:r>
            <a:r>
              <a:rPr lang="en-US" altLang="zh-CN" sz="2000" dirty="0">
                <a:latin typeface="+mn-lt"/>
                <a:ea typeface="等线" panose="02010600030101010101" pitchFamily="2" charset="-122"/>
              </a:rPr>
              <a:t>[2]</a:t>
            </a:r>
          </a:p>
          <a:p>
            <a:pPr lvl="1"/>
            <a:r>
              <a:rPr lang="en-US" altLang="zh-CN" sz="1800" dirty="0">
                <a:latin typeface="+mn-lt"/>
                <a:ea typeface="等线" panose="02010600030101010101" pitchFamily="2" charset="-122"/>
              </a:rPr>
              <a:t>Proposal #5: Further discuss inclusion of objectives on RRM requirements for Rel-17 MUSIM features in the scope of Rel-18 MUSIM WI in RAN #95e.</a:t>
            </a:r>
          </a:p>
          <a:p>
            <a:r>
              <a:rPr lang="en-US" sz="2000" dirty="0">
                <a:latin typeface="+mn-lt"/>
                <a:ea typeface="等线" panose="02010600030101010101" pitchFamily="2" charset="-122"/>
              </a:rPr>
              <a:t>MUSIM features and new gap patterns were introduced in Rel-17. However, corresponding RRM requirements are not specified due to lack of RAN4 TUs for Rel-17 MUSIM WI.</a:t>
            </a:r>
          </a:p>
          <a:p>
            <a:r>
              <a:rPr lang="en-US" sz="2000" dirty="0">
                <a:latin typeface="+mn-lt"/>
                <a:ea typeface="等线" panose="02010600030101010101" pitchFamily="2" charset="-122"/>
              </a:rPr>
              <a:t>Without corresponding RRM requirements, the introduced MUSIM features and new gap patterns cannot be implemented in practical NW due to unpredictable impact to  NW A.</a:t>
            </a:r>
          </a:p>
          <a:p>
            <a:endParaRPr lang="en-GB" sz="2000" dirty="0">
              <a:latin typeface="+mn-lt"/>
              <a:ea typeface="等线" panose="02010600030101010101" pitchFamily="2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D315FB8-8CFD-42CE-B38D-88BFEE63C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2</a:t>
            </a:fld>
            <a:endParaRPr lang="zh-CN" altLang="en-US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5B87029D-EF96-41F9-9A23-48AF25A9B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4F776A2F-680F-4893-80D9-573E40C08D47}"/>
              </a:ext>
            </a:extLst>
          </p:cNvPr>
          <p:cNvSpPr txBox="1">
            <a:spLocks/>
          </p:cNvSpPr>
          <p:nvPr/>
        </p:nvSpPr>
        <p:spPr>
          <a:xfrm>
            <a:off x="224247" y="5486400"/>
            <a:ext cx="11470006" cy="869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/>
            <a:r>
              <a:rPr lang="en-US" altLang="zh-CN" sz="2000" dirty="0">
                <a:solidFill>
                  <a:srgbClr val="415FFF"/>
                </a:solidFill>
                <a:latin typeface="+mn-lt"/>
              </a:rPr>
              <a:t>Proposal 1: Specifying RRM requirements for Rel-17 MUSIM features and new gaps in Rel-18 MUSIM WI.</a:t>
            </a:r>
          </a:p>
          <a:p>
            <a:pPr marL="228600" lvl="1"/>
            <a:endParaRPr lang="en-GB" altLang="zh-CN" sz="2000" dirty="0"/>
          </a:p>
          <a:p>
            <a:pPr lvl="1"/>
            <a:endParaRPr lang="en-GB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218514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584D23-A436-4A3B-A596-068B0D161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Objectives of RRM requirements for MUSIM</a:t>
            </a:r>
            <a:endParaRPr lang="zh-CN" altLang="en-US" sz="28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4B9D86-78FD-467A-BA3B-98271D222B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247" y="1280721"/>
            <a:ext cx="11126058" cy="5440754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+mn-lt"/>
                <a:ea typeface="等线" panose="02010600030101010101" pitchFamily="2" charset="-122"/>
              </a:rPr>
              <a:t>Objectives</a:t>
            </a:r>
          </a:p>
          <a:p>
            <a:pPr lvl="1"/>
            <a:r>
              <a:rPr lang="en-US" altLang="zh-CN" sz="1800" dirty="0">
                <a:latin typeface="+mn-lt"/>
                <a:ea typeface="等线" panose="02010600030101010101" pitchFamily="2" charset="-122"/>
              </a:rPr>
              <a:t>RRM requirement for MUSIM Enhancements in network A [RAN4, RAN2]</a:t>
            </a:r>
          </a:p>
          <a:p>
            <a:pPr lvl="2"/>
            <a:r>
              <a:rPr lang="en-US" altLang="zh-CN" sz="1800" dirty="0">
                <a:latin typeface="+mn-lt"/>
                <a:ea typeface="等线" panose="02010600030101010101" pitchFamily="2" charset="-122"/>
              </a:rPr>
              <a:t>Specify solutions for collision handling between MUSIM gap and R16 legacy measurement gap/MUSIM gap/SMTC (e.g., the priority rules defined in R17) [RAN4, RAN2]</a:t>
            </a:r>
          </a:p>
          <a:p>
            <a:pPr lvl="2"/>
            <a:r>
              <a:rPr lang="en-US" altLang="zh-CN" sz="1800" dirty="0">
                <a:latin typeface="+mn-lt"/>
                <a:ea typeface="等线" panose="02010600030101010101" pitchFamily="2" charset="-122"/>
              </a:rPr>
              <a:t>Identify potential impacts on L1 measurements (including RLM/BFD) and L3 measurements and specify corresponding requirements, if necessary, when MUSIM gap(s) are  in the presence, for the following scenarios [RAN4]</a:t>
            </a:r>
          </a:p>
          <a:p>
            <a:pPr lvl="3"/>
            <a:r>
              <a:rPr lang="en-US" altLang="zh-CN" sz="1600" dirty="0">
                <a:latin typeface="+mn-lt"/>
                <a:ea typeface="等线" panose="02010600030101010101" pitchFamily="2" charset="-122"/>
              </a:rPr>
              <a:t>Only MUSIM gap(s) are in the presence </a:t>
            </a:r>
          </a:p>
          <a:p>
            <a:pPr lvl="3"/>
            <a:r>
              <a:rPr lang="en-US" altLang="zh-CN" sz="1600" dirty="0">
                <a:latin typeface="+mn-lt"/>
                <a:ea typeface="等线" panose="02010600030101010101" pitchFamily="2" charset="-122"/>
              </a:rPr>
              <a:t>MUSIM gap(s) and legacy measurement gap are in the presence</a:t>
            </a:r>
          </a:p>
          <a:p>
            <a:pPr lvl="2"/>
            <a:r>
              <a:rPr lang="en-US" altLang="zh-CN" sz="1800" dirty="0">
                <a:latin typeface="+mn-lt"/>
                <a:ea typeface="等线" panose="02010600030101010101" pitchFamily="2" charset="-122"/>
              </a:rPr>
              <a:t>Specify scheduling restriction for MUSIM gaps [RAN4]</a:t>
            </a:r>
          </a:p>
          <a:p>
            <a:pPr lvl="2"/>
            <a:r>
              <a:rPr lang="en-US" altLang="zh-CN" sz="1800" dirty="0">
                <a:latin typeface="+mn-lt"/>
                <a:ea typeface="等线" panose="02010600030101010101" pitchFamily="2" charset="-122"/>
              </a:rPr>
              <a:t>Specify applicability of requirements for MUSIM, if necessary [RAN4]</a:t>
            </a:r>
          </a:p>
          <a:p>
            <a:pPr lvl="1"/>
            <a:endParaRPr lang="en-US" altLang="zh-CN" sz="1800" dirty="0">
              <a:latin typeface="+mn-lt"/>
              <a:ea typeface="等线" panose="02010600030101010101" pitchFamily="2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D315FB8-8CFD-42CE-B38D-88BFEE63C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3</a:t>
            </a:fld>
            <a:endParaRPr lang="zh-CN" altLang="en-US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5B87029D-EF96-41F9-9A23-48AF25A9B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8AD0B02-0CF2-4619-A647-6500EB21FC28}"/>
              </a:ext>
            </a:extLst>
          </p:cNvPr>
          <p:cNvSpPr txBox="1">
            <a:spLocks/>
          </p:cNvSpPr>
          <p:nvPr/>
        </p:nvSpPr>
        <p:spPr>
          <a:xfrm>
            <a:off x="224247" y="5486400"/>
            <a:ext cx="11470006" cy="869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/>
            <a:r>
              <a:rPr lang="en-US" altLang="zh-CN" sz="2000" dirty="0">
                <a:solidFill>
                  <a:srgbClr val="415FFF"/>
                </a:solidFill>
                <a:latin typeface="+mn-lt"/>
              </a:rPr>
              <a:t>Proposal 2: Include the objectives above in Rel-18 MUSIM WI.</a:t>
            </a:r>
          </a:p>
          <a:p>
            <a:pPr marL="228600" lvl="1"/>
            <a:endParaRPr lang="en-GB" altLang="zh-CN" sz="2000" dirty="0"/>
          </a:p>
          <a:p>
            <a:pPr lvl="1"/>
            <a:endParaRPr lang="en-GB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016698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584D23-A436-4A3B-A596-068B0D161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References</a:t>
            </a:r>
            <a:endParaRPr lang="zh-CN" altLang="en-US" sz="28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4B9D86-78FD-467A-BA3B-98271D222B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247" y="1280721"/>
            <a:ext cx="11126058" cy="5075629"/>
          </a:xfrm>
        </p:spPr>
        <p:txBody>
          <a:bodyPr>
            <a:normAutofit/>
          </a:bodyPr>
          <a:lstStyle/>
          <a:p>
            <a:pPr marL="228589" lvl="1"/>
            <a:r>
              <a:rPr lang="en-US" altLang="zh-CN" sz="2000" dirty="0">
                <a:latin typeface="+mn-lt"/>
              </a:rPr>
              <a:t>[1] RP-213622	Moderator's summary of discussion [94e-45-R17-MUSIM-WID]	RAN2 Vice-Chair (ZTE)</a:t>
            </a:r>
          </a:p>
          <a:p>
            <a:pPr marL="228589" lvl="1"/>
            <a:r>
              <a:rPr lang="en-US" altLang="zh-CN" sz="2000" dirty="0">
                <a:latin typeface="+mn-lt"/>
              </a:rPr>
              <a:t>[2] RP-220021	Moderator's summary for discussion [RAN95e-RAN4-R18Prep-03] RRM Enhancements	RAN4 vice-chair (Intel)</a:t>
            </a:r>
          </a:p>
          <a:p>
            <a:pPr marL="228600" lvl="1">
              <a:buFont typeface="Arial" panose="020B0604020202020204" pitchFamily="34" charset="0"/>
              <a:buChar char="•"/>
            </a:pPr>
            <a:endParaRPr lang="en-GB" altLang="zh-CN" sz="2000" dirty="0"/>
          </a:p>
          <a:p>
            <a:pPr lvl="1"/>
            <a:endParaRPr lang="en-GB" altLang="zh-CN" sz="1800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D315FB8-8CFD-42CE-B38D-88BFEE63C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4</a:t>
            </a:fld>
            <a:endParaRPr lang="zh-CN" altLang="en-US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5B87029D-EF96-41F9-9A23-48AF25A9B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537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15053</TotalTime>
  <Words>423</Words>
  <Application>Microsoft Office PowerPoint</Application>
  <PresentationFormat>Widescreen</PresentationFormat>
  <Paragraphs>31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vivo type CNS</vt:lpstr>
      <vt:lpstr>vivo type CNS Light</vt:lpstr>
      <vt:lpstr>vivo type CN简 Bold</vt:lpstr>
      <vt:lpstr>vivo type CN简 Light</vt:lpstr>
      <vt:lpstr>vivo type CN简 Regular</vt:lpstr>
      <vt:lpstr>等线</vt:lpstr>
      <vt:lpstr>方正兰亭黑简体</vt:lpstr>
      <vt:lpstr>Arial</vt:lpstr>
      <vt:lpstr>Calibri</vt:lpstr>
      <vt:lpstr>1_Office 主题</vt:lpstr>
      <vt:lpstr>PowerPoint Presentation</vt:lpstr>
      <vt:lpstr>Motivation for RRM requirements for MUSIM</vt:lpstr>
      <vt:lpstr>Objectives of RRM requirements for MUSIM</vt:lpstr>
      <vt:lpstr>References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vivo</dc:creator>
  <cp:lastModifiedBy>vivo</cp:lastModifiedBy>
  <cp:revision>947</cp:revision>
  <dcterms:created xsi:type="dcterms:W3CDTF">2019-03-21T01:16:59Z</dcterms:created>
  <dcterms:modified xsi:type="dcterms:W3CDTF">2022-03-11T04:39:53Z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