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595" r:id="rId2"/>
    <p:sldId id="648" r:id="rId3"/>
    <p:sldId id="647" r:id="rId4"/>
    <p:sldId id="617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y-Luc Champel" initials="MC" lastIdx="1" clrIdx="0">
    <p:extLst>
      <p:ext uri="{19B8F6BF-5375-455C-9EA6-DF929625EA0E}">
        <p15:presenceInfo xmlns:p15="http://schemas.microsoft.com/office/powerpoint/2012/main" userId="58b50b414dcfee8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8134"/>
    <a:srgbClr val="E20074"/>
    <a:srgbClr val="7E025B"/>
    <a:srgbClr val="70AC2E"/>
    <a:srgbClr val="FF6700"/>
    <a:srgbClr val="5380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5320" autoAdjust="0"/>
  </p:normalViewPr>
  <p:slideViewPr>
    <p:cSldViewPr snapToGrid="0">
      <p:cViewPr varScale="1">
        <p:scale>
          <a:sx n="114" d="100"/>
          <a:sy n="114" d="100"/>
        </p:scale>
        <p:origin x="41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vodian, Bill" userId="24ddce14-b8f7-4f54-af74-631294b67ab0" providerId="ADAL" clId="{20E202B6-9194-4A80-9703-C99DF06C52A5}"/>
    <pc:docChg chg="undo custSel modSld">
      <pc:chgData name="Shvodian, Bill" userId="24ddce14-b8f7-4f54-af74-631294b67ab0" providerId="ADAL" clId="{20E202B6-9194-4A80-9703-C99DF06C52A5}" dt="2021-08-31T16:49:35.280" v="183" actId="20577"/>
      <pc:docMkLst>
        <pc:docMk/>
      </pc:docMkLst>
      <pc:sldChg chg="modSp mod">
        <pc:chgData name="Shvodian, Bill" userId="24ddce14-b8f7-4f54-af74-631294b67ab0" providerId="ADAL" clId="{20E202B6-9194-4A80-9703-C99DF06C52A5}" dt="2021-08-31T16:49:35.280" v="183" actId="20577"/>
        <pc:sldMkLst>
          <pc:docMk/>
          <pc:sldMk cId="1819122060" sldId="595"/>
        </pc:sldMkLst>
        <pc:spChg chg="mod">
          <ac:chgData name="Shvodian, Bill" userId="24ddce14-b8f7-4f54-af74-631294b67ab0" providerId="ADAL" clId="{20E202B6-9194-4A80-9703-C99DF06C52A5}" dt="2021-08-31T16:49:35.280" v="183" actId="20577"/>
          <ac:spMkLst>
            <pc:docMk/>
            <pc:sldMk cId="1819122060" sldId="595"/>
            <ac:spMk id="3" creationId="{00000000-0000-0000-0000-000000000000}"/>
          </ac:spMkLst>
        </pc:spChg>
      </pc:sldChg>
      <pc:sldChg chg="modSp mod">
        <pc:chgData name="Shvodian, Bill" userId="24ddce14-b8f7-4f54-af74-631294b67ab0" providerId="ADAL" clId="{20E202B6-9194-4A80-9703-C99DF06C52A5}" dt="2021-08-31T16:44:27.436" v="157" actId="207"/>
        <pc:sldMkLst>
          <pc:docMk/>
          <pc:sldMk cId="2594428964" sldId="640"/>
        </pc:sldMkLst>
        <pc:spChg chg="mod">
          <ac:chgData name="Shvodian, Bill" userId="24ddce14-b8f7-4f54-af74-631294b67ab0" providerId="ADAL" clId="{20E202B6-9194-4A80-9703-C99DF06C52A5}" dt="2021-08-31T16:44:27.436" v="157" actId="207"/>
          <ac:spMkLst>
            <pc:docMk/>
            <pc:sldMk cId="2594428964" sldId="640"/>
            <ac:spMk id="3" creationId="{E98700F1-F359-4F17-8E87-0857FF8BC2CC}"/>
          </ac:spMkLst>
        </pc:spChg>
      </pc:sldChg>
      <pc:sldChg chg="modSp mod">
        <pc:chgData name="Shvodian, Bill" userId="24ddce14-b8f7-4f54-af74-631294b67ab0" providerId="ADAL" clId="{20E202B6-9194-4A80-9703-C99DF06C52A5}" dt="2021-08-31T16:45:02.074" v="158" actId="20577"/>
        <pc:sldMkLst>
          <pc:docMk/>
          <pc:sldMk cId="2805064898" sldId="641"/>
        </pc:sldMkLst>
        <pc:spChg chg="mod">
          <ac:chgData name="Shvodian, Bill" userId="24ddce14-b8f7-4f54-af74-631294b67ab0" providerId="ADAL" clId="{20E202B6-9194-4A80-9703-C99DF06C52A5}" dt="2021-08-31T16:45:02.074" v="158" actId="20577"/>
          <ac:spMkLst>
            <pc:docMk/>
            <pc:sldMk cId="2805064898" sldId="641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D3DE37-79BB-4896-9BB5-53AB977D136D}" type="datetimeFigureOut">
              <a:rPr lang="en-US" smtClean="0"/>
              <a:t>3/11/2022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CCCA36-1B41-459C-B9D9-F4E1156B14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997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7478" y="1473144"/>
            <a:ext cx="10058400" cy="1832924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54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02541" y="3691783"/>
            <a:ext cx="7404847" cy="1570498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2022/3/11</a:t>
            </a:fld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668B479B-CEB8-4C8F-AEC5-BBD6D37388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282957" y="108027"/>
            <a:ext cx="743833" cy="754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138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2022/3/11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537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+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文本"/>
          <p:cNvSpPr txBox="1">
            <a:spLocks noGrp="1"/>
          </p:cNvSpPr>
          <p:nvPr>
            <p:ph type="title"/>
          </p:nvPr>
        </p:nvSpPr>
        <p:spPr>
          <a:xfrm>
            <a:off x="3321050" y="570862"/>
            <a:ext cx="5549900" cy="733511"/>
          </a:xfrm>
          <a:prstGeom prst="rect">
            <a:avLst/>
          </a:prstGeom>
        </p:spPr>
        <p:txBody>
          <a:bodyPr/>
          <a:lstStyle>
            <a:lvl1pPr>
              <a:defRPr sz="2560"/>
            </a:lvl1pPr>
          </a:lstStyle>
          <a:p>
            <a:r>
              <a:t>标题文本</a:t>
            </a:r>
          </a:p>
        </p:txBody>
      </p:sp>
      <p:sp>
        <p:nvSpPr>
          <p:cNvPr id="23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3321050" y="2601129"/>
            <a:ext cx="5549900" cy="2593360"/>
          </a:xfrm>
          <a:prstGeom prst="rect">
            <a:avLst/>
          </a:prstGeom>
        </p:spPr>
        <p:txBody>
          <a:bodyPr anchor="t"/>
          <a:lstStyle>
            <a:lvl1pPr>
              <a:spcBef>
                <a:spcPts val="640"/>
              </a:spcBef>
              <a:buClrTx/>
            </a:lvl1pPr>
            <a:lvl2pPr>
              <a:spcBef>
                <a:spcPts val="640"/>
              </a:spcBef>
              <a:buClrTx/>
            </a:lvl2pPr>
            <a:lvl3pPr>
              <a:spcBef>
                <a:spcPts val="640"/>
              </a:spcBef>
              <a:buClrTx/>
            </a:lvl3pPr>
            <a:lvl4pPr>
              <a:spcBef>
                <a:spcPts val="640"/>
              </a:spcBef>
              <a:buClrTx/>
            </a:lvl4pPr>
            <a:lvl5pPr>
              <a:spcBef>
                <a:spcPts val="640"/>
              </a:spcBef>
              <a:buClrTx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24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34085751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111095"/>
            <a:ext cx="10058400" cy="811851"/>
          </a:xfrm>
        </p:spPr>
        <p:txBody>
          <a:bodyPr/>
          <a:lstStyle>
            <a:lvl1pPr marL="0">
              <a:defRPr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222049"/>
            <a:ext cx="10058400" cy="504428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2022/3/11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Straight Connector 9"/>
          <p:cNvCxnSpPr/>
          <p:nvPr userDrawn="1"/>
        </p:nvCxnSpPr>
        <p:spPr>
          <a:xfrm>
            <a:off x="0" y="922946"/>
            <a:ext cx="121920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C60C31C4-2604-440C-909F-497026ED8C96}"/>
              </a:ext>
            </a:extLst>
          </p:cNvPr>
          <p:cNvSpPr txBox="1">
            <a:spLocks/>
          </p:cNvSpPr>
          <p:nvPr userDrawn="1"/>
        </p:nvSpPr>
        <p:spPr>
          <a:xfrm>
            <a:off x="9900457" y="6464882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0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11C5545-0BFC-4754-929C-A08561083B5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6615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2022/3/11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6C83D193-4582-48AB-9D3E-143C0429C48B}"/>
              </a:ext>
            </a:extLst>
          </p:cNvPr>
          <p:cNvSpPr txBox="1">
            <a:spLocks/>
          </p:cNvSpPr>
          <p:nvPr userDrawn="1"/>
        </p:nvSpPr>
        <p:spPr>
          <a:xfrm>
            <a:off x="9936191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0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11C5545-0BFC-4754-929C-A08561083B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761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187865"/>
            <a:ext cx="4937760" cy="468122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187866"/>
            <a:ext cx="4937760" cy="468123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2022/3/11</a:t>
            </a:fld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6782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434353"/>
            <a:ext cx="493776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339788"/>
            <a:ext cx="4937760" cy="36207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434353"/>
            <a:ext cx="493776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339788"/>
            <a:ext cx="4937760" cy="36207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2022/3/11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9860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449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2022/3/11</a:t>
            </a:fld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743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2022/3/11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464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1DE8E9BB-3773-4906-A3E7-88733CC8E239}" type="datetimeFigureOut">
              <a:rPr lang="zh-CN" altLang="en-US" smtClean="0"/>
              <a:t>2022/3/11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160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2022/3/11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21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7287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135739"/>
            <a:ext cx="10058400" cy="473335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1DE8E9BB-3773-4906-A3E7-88733CC8E239}" type="datetimeFigureOut">
              <a:rPr lang="zh-CN" altLang="en-US" smtClean="0"/>
              <a:t>2022/3/11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ACC168D-EEA7-4D55-9D9D-2F9938A4843C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1282957" y="108027"/>
            <a:ext cx="743833" cy="754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546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Wingdings" panose="05000000000000000000" pitchFamily="2" charset="2"/>
        <a:buChar char="n"/>
        <a:defRPr sz="24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●"/>
        <a:defRPr sz="20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宋体" panose="02010600030101010101" pitchFamily="2" charset="-122"/>
        <a:buChar char="－"/>
        <a:defRPr sz="18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52975" y="1896804"/>
            <a:ext cx="10813306" cy="957232"/>
          </a:xfrm>
        </p:spPr>
        <p:txBody>
          <a:bodyPr>
            <a:normAutofit/>
          </a:bodyPr>
          <a:lstStyle/>
          <a:p>
            <a:r>
              <a:rPr lang="en-US" altLang="zh-CN" sz="4800" dirty="0"/>
              <a:t>Comments on Rel-18 MIMO WID</a:t>
            </a:r>
            <a:endParaRPr lang="zh-CN" altLang="en-US" sz="48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788B121-866E-4D1B-915D-42FD5C41608C}"/>
              </a:ext>
            </a:extLst>
          </p:cNvPr>
          <p:cNvSpPr txBox="1"/>
          <p:nvPr/>
        </p:nvSpPr>
        <p:spPr>
          <a:xfrm>
            <a:off x="187568" y="113213"/>
            <a:ext cx="1101969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1"/>
            <a:r>
              <a:rPr lang="en-GB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3GPP TSG RAN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#95-e</a:t>
            </a:r>
            <a:r>
              <a:rPr lang="en-GB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															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ea typeface="Arial Unicode MS" panose="020B0604020202020204" pitchFamily="34" charset="-122"/>
            </a:endParaRPr>
          </a:p>
          <a:p>
            <a:pPr hangingPunct="1"/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Electronic Meeting, 17</a:t>
            </a:r>
            <a:r>
              <a:rPr lang="en-US" altLang="zh-CN" sz="2400" baseline="300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th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 – 23</a:t>
            </a:r>
            <a:r>
              <a:rPr lang="en-US" altLang="zh-CN" sz="2400" baseline="300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rd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 March, 2022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ea typeface="Arial Unicode MS" panose="020B0604020202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07F31BB-0D13-44CE-A80F-356286B1FCCB}"/>
              </a:ext>
            </a:extLst>
          </p:cNvPr>
          <p:cNvSpPr txBox="1"/>
          <p:nvPr/>
        </p:nvSpPr>
        <p:spPr>
          <a:xfrm>
            <a:off x="9293290" y="113213"/>
            <a:ext cx="19139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RP-220550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ea typeface="Arial Unicode MS" panose="020B0604020202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70489" y="3852796"/>
            <a:ext cx="93782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Xiaomi Communications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9122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864C8F-9535-480A-A692-C2E196CBE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4563" y="111095"/>
            <a:ext cx="10801117" cy="811851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Update objective 4 on Rel-18 MIMO WID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98700F1-F359-4F17-8E87-0857FF8BC2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753" y="1027084"/>
            <a:ext cx="12053454" cy="809992"/>
          </a:xfrm>
        </p:spPr>
        <p:txBody>
          <a:bodyPr>
            <a:normAutofit/>
          </a:bodyPr>
          <a:lstStyle/>
          <a:p>
            <a:pPr hangingPunct="0"/>
            <a:r>
              <a:rPr lang="en-US" altLang="zh-CN" sz="1800" dirty="0"/>
              <a:t>The following agreement on objective 4 was achieved in RAN#94 e-meeting: </a:t>
            </a:r>
          </a:p>
          <a:p>
            <a:pPr marL="0" indent="0" hangingPunct="0">
              <a:buNone/>
            </a:pPr>
            <a:endParaRPr lang="zh-CN" altLang="zh-CN" sz="2100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E98700F1-F359-4F17-8E87-0857FF8BC2CC}"/>
              </a:ext>
            </a:extLst>
          </p:cNvPr>
          <p:cNvSpPr txBox="1">
            <a:spLocks/>
          </p:cNvSpPr>
          <p:nvPr/>
        </p:nvSpPr>
        <p:spPr>
          <a:xfrm>
            <a:off x="86067" y="4931201"/>
            <a:ext cx="12053454" cy="589348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n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●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宋体" panose="02010600030101010101" pitchFamily="2" charset="-122"/>
              <a:buChar char="－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altLang="zh-CN" sz="2000" b="1" dirty="0"/>
              <a:t>Proposal 1: The objective 4 on Rel-18 MIMO WID is updated as follows: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C567027-09C5-4B3A-8EB2-1A4C00CA04C8}"/>
              </a:ext>
            </a:extLst>
          </p:cNvPr>
          <p:cNvSpPr/>
          <p:nvPr/>
        </p:nvSpPr>
        <p:spPr>
          <a:xfrm>
            <a:off x="38791" y="1432080"/>
            <a:ext cx="12053453" cy="162114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BEBF41E-718E-4F9B-BA32-D831236EE0D6}"/>
              </a:ext>
            </a:extLst>
          </p:cNvPr>
          <p:cNvSpPr txBox="1"/>
          <p:nvPr/>
        </p:nvSpPr>
        <p:spPr>
          <a:xfrm>
            <a:off x="69273" y="1394264"/>
            <a:ext cx="11703471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hangingPunct="0"/>
            <a:r>
              <a:rPr lang="en-US" altLang="zh-CN" sz="1400" i="1" dirty="0"/>
              <a:t>Objective 4. Study, and if justified, specify enhancements of CSI acquisition for Coherent-JT targeting FR1 and up to 4 TRPs, assuming ideal backhaul and synchronization as well as the same number of antenna ports across TRPs, as follows:</a:t>
            </a:r>
            <a:endParaRPr lang="zh-CN" altLang="zh-CN" sz="1400" dirty="0"/>
          </a:p>
          <a:p>
            <a:pPr marL="742950" lvl="1" indent="-285750" hangingPunct="0">
              <a:buFont typeface="Calibri" panose="020F0502020204030204" pitchFamily="34" charset="0"/>
              <a:buChar char="―"/>
            </a:pPr>
            <a:r>
              <a:rPr lang="en-US" altLang="zh-CN" sz="1400" i="1" dirty="0"/>
              <a:t>Rel-16/17 Type-II codebook refinement for CJT </a:t>
            </a:r>
            <a:r>
              <a:rPr lang="en-US" altLang="zh-CN" sz="1400" i="1" dirty="0" err="1"/>
              <a:t>mTRP</a:t>
            </a:r>
            <a:r>
              <a:rPr lang="en-US" altLang="zh-CN" sz="1400" i="1" dirty="0"/>
              <a:t> targeting FDD and its associated CSI reporting, taking into account throughput-overhead trade-off</a:t>
            </a:r>
            <a:endParaRPr lang="zh-CN" altLang="zh-CN" sz="1400" dirty="0"/>
          </a:p>
          <a:p>
            <a:pPr marL="742950" lvl="1" indent="-285750" hangingPunct="0">
              <a:buFont typeface="Calibri" panose="020F0502020204030204" pitchFamily="34" charset="0"/>
              <a:buChar char="―"/>
            </a:pPr>
            <a:r>
              <a:rPr lang="en-US" altLang="zh-CN" sz="1400" i="1" dirty="0"/>
              <a:t>SRS enhancement to manage inter-TRP cross-SRS interference targeting TDD CJT via SRS capacity enhancement and/or interference randomization, with the constraints that 1) without consuming additional resources for SRS; 2) reuse existing SRS comb structure; 3) without new SRS root sequences</a:t>
            </a:r>
            <a:endParaRPr lang="zh-CN" altLang="zh-CN" sz="1400" i="1" dirty="0"/>
          </a:p>
          <a:p>
            <a:pPr marL="742950" lvl="1" indent="-285750" hangingPunct="0">
              <a:buFont typeface="Calibri" panose="020F0502020204030204" pitchFamily="34" charset="0"/>
              <a:buChar char="―"/>
            </a:pPr>
            <a:r>
              <a:rPr lang="en-US" altLang="zh-CN" sz="1400" i="1" dirty="0"/>
              <a:t>Note: the maximum number of CSI-RS ports per resource remains the same as in Rel-17, i.e. 32</a:t>
            </a:r>
            <a:endParaRPr lang="zh-CN" altLang="zh-CN" sz="1400" i="1" dirty="0"/>
          </a:p>
          <a:p>
            <a:endParaRPr lang="zh-CN" altLang="en-US" dirty="0"/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CB4A6B64-AB4A-442E-8692-DB1CBC48A82B}"/>
              </a:ext>
            </a:extLst>
          </p:cNvPr>
          <p:cNvSpPr txBox="1">
            <a:spLocks/>
          </p:cNvSpPr>
          <p:nvPr/>
        </p:nvSpPr>
        <p:spPr>
          <a:xfrm>
            <a:off x="99753" y="3091045"/>
            <a:ext cx="12053454" cy="2038081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n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●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宋体" panose="02010600030101010101" pitchFamily="2" charset="-122"/>
              <a:buChar char="－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altLang="zh-CN" sz="1800" dirty="0"/>
              <a:t>The following reasons are considered to update Objective 4:</a:t>
            </a:r>
          </a:p>
          <a:p>
            <a:pPr marL="0" indent="0" hangingPunct="0">
              <a:buNone/>
            </a:pPr>
            <a:r>
              <a:rPr lang="en-US" altLang="zh-CN" sz="1400" dirty="0">
                <a:solidFill>
                  <a:srgbClr val="E88134"/>
                </a:solidFill>
              </a:rPr>
              <a:t> 1) </a:t>
            </a:r>
            <a:r>
              <a:rPr lang="en-US" altLang="zh-CN" sz="1400" dirty="0"/>
              <a:t>If enhancement of CSI acquisition is based on Rel-17 Type II port selection codebook refinement for CJT </a:t>
            </a:r>
            <a:r>
              <a:rPr lang="en-US" altLang="zh-CN" sz="1400" dirty="0" err="1"/>
              <a:t>mTRP</a:t>
            </a:r>
            <a:r>
              <a:rPr lang="en-US" altLang="zh-CN" sz="1400" dirty="0"/>
              <a:t> targeting  FDD in the first bullet of the objective, the issue of inter-TRP cross-SRS interference is to be solved as well for FDD CJT.</a:t>
            </a:r>
          </a:p>
          <a:p>
            <a:pPr marL="0" indent="0" hangingPunct="0">
              <a:buNone/>
            </a:pPr>
            <a:r>
              <a:rPr lang="en-US" altLang="zh-CN" sz="1400" dirty="0">
                <a:solidFill>
                  <a:srgbClr val="E88134"/>
                </a:solidFill>
              </a:rPr>
              <a:t> 2) </a:t>
            </a:r>
            <a:r>
              <a:rPr lang="en-US" altLang="zh-CN" sz="1400" dirty="0"/>
              <a:t>SRS is enhanced to manage inter-TRP cross-SRS interference only targeting TDD CJT in the second bullet of the objective.</a:t>
            </a:r>
          </a:p>
          <a:p>
            <a:pPr marL="0" indent="0" hangingPunct="0">
              <a:buNone/>
            </a:pPr>
            <a:r>
              <a:rPr lang="en-US" altLang="zh-CN" sz="1400" dirty="0">
                <a:solidFill>
                  <a:srgbClr val="E88134"/>
                </a:solidFill>
              </a:rPr>
              <a:t> 3) </a:t>
            </a:r>
            <a:r>
              <a:rPr lang="en-US" altLang="zh-CN" sz="1400" dirty="0"/>
              <a:t>SRS enhancement schemes which targeting TDD CJT may be not applicable to Rel-17 Type II port selection codebook. E.g., the delay information may be not derived from uplink effective channel if beamformed SRS is exploited to manage cross-SRS interference. </a:t>
            </a:r>
          </a:p>
          <a:p>
            <a:pPr marL="0" indent="0" hangingPunct="0">
              <a:buNone/>
            </a:pPr>
            <a:endParaRPr lang="en-US" altLang="zh-CN" sz="1400" dirty="0"/>
          </a:p>
          <a:p>
            <a:pPr marL="0" indent="0" hangingPunct="0">
              <a:buNone/>
            </a:pPr>
            <a:endParaRPr lang="zh-CN" altLang="zh-CN" sz="1400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F078AC4-E18B-431F-95A7-60C563F14B37}"/>
              </a:ext>
            </a:extLst>
          </p:cNvPr>
          <p:cNvSpPr/>
          <p:nvPr/>
        </p:nvSpPr>
        <p:spPr>
          <a:xfrm>
            <a:off x="52479" y="5236851"/>
            <a:ext cx="12039764" cy="162114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95624FA-8DE3-4E10-B7B8-A9A4F336F515}"/>
              </a:ext>
            </a:extLst>
          </p:cNvPr>
          <p:cNvSpPr txBox="1"/>
          <p:nvPr/>
        </p:nvSpPr>
        <p:spPr>
          <a:xfrm>
            <a:off x="99753" y="5250556"/>
            <a:ext cx="11814111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hangingPunct="0"/>
            <a:r>
              <a:rPr lang="en-US" altLang="zh-CN" sz="1400" i="1" dirty="0"/>
              <a:t>Objective 4. Study, and if justified, specify enhancements of CSI acquisition for Coherent-JT targeting FR1 and up to 4 TRPs, assuming ideal backhaul and synchronization as well as the same number of antenna ports across TRPs, as follows:</a:t>
            </a:r>
            <a:endParaRPr lang="zh-CN" altLang="zh-CN" sz="1400" dirty="0"/>
          </a:p>
          <a:p>
            <a:pPr marL="742950" lvl="1" indent="-285750" hangingPunct="0">
              <a:buFont typeface="Calibri" panose="020F0502020204030204" pitchFamily="34" charset="0"/>
              <a:buChar char="―"/>
            </a:pPr>
            <a:r>
              <a:rPr lang="en-US" altLang="zh-CN" sz="1400" i="1" dirty="0"/>
              <a:t>Rel-16/17 Type-II codebook refinement for CJT </a:t>
            </a:r>
            <a:r>
              <a:rPr lang="en-US" altLang="zh-CN" sz="1400" i="1" dirty="0" err="1"/>
              <a:t>mTRP</a:t>
            </a:r>
            <a:r>
              <a:rPr lang="en-US" altLang="zh-CN" sz="1400" i="1" dirty="0"/>
              <a:t> targeting FDD and its associated CSI reporting, taking into account throughput-overhead trade-off</a:t>
            </a:r>
            <a:endParaRPr lang="zh-CN" altLang="zh-CN" sz="1400" dirty="0"/>
          </a:p>
          <a:p>
            <a:pPr marL="742950" lvl="1" indent="-285750" hangingPunct="0">
              <a:buFont typeface="Calibri" panose="020F0502020204030204" pitchFamily="34" charset="0"/>
              <a:buChar char="―"/>
            </a:pPr>
            <a:r>
              <a:rPr lang="en-US" altLang="zh-CN" sz="1400" i="1" dirty="0"/>
              <a:t>SRS enhancement to manage inter-TRP cross-SRS interference targeting TDD </a:t>
            </a:r>
            <a:r>
              <a:rPr lang="en-US" altLang="zh-CN" sz="1400" b="1" i="1" dirty="0"/>
              <a:t>or FDD </a:t>
            </a:r>
            <a:r>
              <a:rPr lang="en-US" altLang="zh-CN" sz="1400" i="1" dirty="0"/>
              <a:t>CJT via SRS capacity enhancement and/or interference randomization, with the constraints that 1) without consuming additional resources for SRS; 2) reuse existing SRS comb structure; 3) without new SRS root sequences</a:t>
            </a:r>
            <a:endParaRPr lang="zh-CN" altLang="zh-CN" sz="1400" i="1" dirty="0"/>
          </a:p>
          <a:p>
            <a:pPr marL="742950" lvl="1" indent="-285750" hangingPunct="0">
              <a:buFont typeface="Calibri" panose="020F0502020204030204" pitchFamily="34" charset="0"/>
              <a:buChar char="―"/>
            </a:pPr>
            <a:r>
              <a:rPr lang="en-US" altLang="zh-CN" sz="1400" i="1" dirty="0"/>
              <a:t>Note: the maximum number of CSI-RS ports per resource remains the same as in Rel-17, i.e. 32</a:t>
            </a:r>
            <a:endParaRPr lang="zh-CN" altLang="zh-CN" sz="1400" i="1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56481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Conclusion</a:t>
            </a:r>
            <a:endParaRPr lang="en-US" dirty="0"/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E98700F1-F359-4F17-8E87-0857FF8BC2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753" y="1027084"/>
            <a:ext cx="12053454" cy="2983346"/>
          </a:xfrm>
        </p:spPr>
        <p:txBody>
          <a:bodyPr>
            <a:normAutofit/>
          </a:bodyPr>
          <a:lstStyle/>
          <a:p>
            <a:pPr hangingPunct="0"/>
            <a:r>
              <a:rPr lang="en-US" altLang="zh-CN" b="1" dirty="0"/>
              <a:t>Proposal 1: The objective 4 on Rel-18 MIMO WID is updated as follows:</a:t>
            </a:r>
          </a:p>
          <a:p>
            <a:pPr marL="0" indent="0" hangingPunct="0">
              <a:buNone/>
            </a:pPr>
            <a:endParaRPr lang="en-US" altLang="zh-CN" b="1" dirty="0"/>
          </a:p>
          <a:p>
            <a:pPr hangingPunct="0"/>
            <a:endParaRPr lang="zh-CN" altLang="zh-CN" sz="2100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0C17620-25A2-4EA7-BB6C-C8F8BEAD53A9}"/>
              </a:ext>
            </a:extLst>
          </p:cNvPr>
          <p:cNvSpPr/>
          <p:nvPr/>
        </p:nvSpPr>
        <p:spPr>
          <a:xfrm>
            <a:off x="99753" y="1582501"/>
            <a:ext cx="11992494" cy="162114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7A50C45-8027-4874-95F4-EF82F7B4D8DE}"/>
              </a:ext>
            </a:extLst>
          </p:cNvPr>
          <p:cNvSpPr txBox="1"/>
          <p:nvPr/>
        </p:nvSpPr>
        <p:spPr>
          <a:xfrm>
            <a:off x="99753" y="1582501"/>
            <a:ext cx="11875071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hangingPunct="0"/>
            <a:r>
              <a:rPr lang="en-US" altLang="zh-CN" sz="1400" i="1" dirty="0"/>
              <a:t>Objective 4. Study, and if justified, specify enhancements of CSI acquisition for Coherent-JT targeting FR1 and up to 4 TRPs, assuming ideal backhaul and synchronization as well as the same number of antenna ports across TRPs, as follows:</a:t>
            </a:r>
            <a:endParaRPr lang="zh-CN" altLang="zh-CN" sz="1400" dirty="0"/>
          </a:p>
          <a:p>
            <a:pPr marL="742950" lvl="1" indent="-285750" hangingPunct="0">
              <a:buFont typeface="Calibri" panose="020F0502020204030204" pitchFamily="34" charset="0"/>
              <a:buChar char="―"/>
            </a:pPr>
            <a:r>
              <a:rPr lang="en-US" altLang="zh-CN" sz="1400" i="1" dirty="0"/>
              <a:t>Rel-16/17 Type-II codebook refinement for CJT </a:t>
            </a:r>
            <a:r>
              <a:rPr lang="en-US" altLang="zh-CN" sz="1400" i="1" dirty="0" err="1"/>
              <a:t>mTRP</a:t>
            </a:r>
            <a:r>
              <a:rPr lang="en-US" altLang="zh-CN" sz="1400" i="1" dirty="0"/>
              <a:t> targeting FDD and its associated CSI reporting, taking into account throughput-overhead trade-off</a:t>
            </a:r>
            <a:endParaRPr lang="zh-CN" altLang="zh-CN" sz="1400" dirty="0"/>
          </a:p>
          <a:p>
            <a:pPr marL="742950" lvl="1" indent="-285750" hangingPunct="0">
              <a:buFont typeface="Calibri" panose="020F0502020204030204" pitchFamily="34" charset="0"/>
              <a:buChar char="―"/>
            </a:pPr>
            <a:r>
              <a:rPr lang="en-US" altLang="zh-CN" sz="1400" i="1" dirty="0"/>
              <a:t>SRS enhancement to manage inter-TRP cross-SRS interference targeting TDD </a:t>
            </a:r>
            <a:r>
              <a:rPr lang="en-US" altLang="zh-CN" sz="1400" b="1" i="1" dirty="0"/>
              <a:t>or FDD </a:t>
            </a:r>
            <a:r>
              <a:rPr lang="en-US" altLang="zh-CN" sz="1400" i="1" dirty="0"/>
              <a:t>CJT via SRS capacity enhancement and/or interference randomization, with the constraints that 1) without consuming additional resources for SRS; 2) reuse existing SRS comb structure; 3) without new SRS root sequences</a:t>
            </a:r>
            <a:endParaRPr lang="zh-CN" altLang="zh-CN" sz="1400" i="1" dirty="0"/>
          </a:p>
          <a:p>
            <a:pPr marL="742950" lvl="1" indent="-285750" hangingPunct="0">
              <a:buFont typeface="Calibri" panose="020F0502020204030204" pitchFamily="34" charset="0"/>
              <a:buChar char="―"/>
            </a:pPr>
            <a:r>
              <a:rPr lang="en-US" altLang="zh-CN" sz="1400" i="1" dirty="0"/>
              <a:t>Note: the maximum number of CSI-RS ports per resource remains the same as in Rel-17, i.e. 32</a:t>
            </a:r>
            <a:endParaRPr lang="zh-CN" altLang="zh-CN" sz="1400" i="1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736620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76909" y="1187677"/>
            <a:ext cx="10310191" cy="2387600"/>
          </a:xfrm>
        </p:spPr>
        <p:txBody>
          <a:bodyPr/>
          <a:lstStyle/>
          <a:p>
            <a:r>
              <a:rPr lang="en-US" altLang="zh-CN" dirty="0"/>
              <a:t>Thanks</a:t>
            </a:r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3377599262"/>
      </p:ext>
    </p:extLst>
  </p:cSld>
  <p:clrMapOvr>
    <a:masterClrMapping/>
  </p:clrMapOvr>
</p:sld>
</file>

<file path=ppt/theme/theme1.xml><?xml version="1.0" encoding="utf-8"?>
<a:theme xmlns:a="http://schemas.openxmlformats.org/drawingml/2006/main" name="回顾">
  <a:themeElements>
    <a:clrScheme name="橙色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WUS-general summary</Template>
  <TotalTime>110227</TotalTime>
  <Words>623</Words>
  <Application>Microsoft Office PowerPoint</Application>
  <PresentationFormat>宽屏</PresentationFormat>
  <Paragraphs>27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Arial Unicode MS</vt:lpstr>
      <vt:lpstr>宋体</vt:lpstr>
      <vt:lpstr>Calibri</vt:lpstr>
      <vt:lpstr>Calibri Light</vt:lpstr>
      <vt:lpstr>Wingdings</vt:lpstr>
      <vt:lpstr>回顾</vt:lpstr>
      <vt:lpstr>Comments on Rel-18 MIMO WID</vt:lpstr>
      <vt:lpstr>Update objective 4 on Rel-18 MIMO WID</vt:lpstr>
      <vt:lpstr>Conclusion</vt:lpstr>
      <vt:lpstr>Thanks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Rel-16 discussion</dc:title>
  <dc:creator>Microsoft</dc:creator>
  <cp:lastModifiedBy>LZX</cp:lastModifiedBy>
  <cp:revision>1549</cp:revision>
  <dcterms:created xsi:type="dcterms:W3CDTF">2018-04-28T02:54:17Z</dcterms:created>
  <dcterms:modified xsi:type="dcterms:W3CDTF">2022-03-11T07:42:55Z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0590babbcacb41798a893ea8af3f1e99">
    <vt:lpwstr>CWM1Bu6r+WSazsUfjIoFcIk/FI+pBv/fV+7MfpP1nVb9FFR4HDpvPF6XiNre6wzu+bu3h30ufW/i00yOrDaCJneOg==</vt:lpwstr>
  </property>
  <property fmtid="{D5CDD505-2E9C-101B-9397-08002B2CF9AE}" pid="3" name="CWMe50c1ef6c64b46e7b29bc816992fb9a1">
    <vt:lpwstr>CWMp6/KW5AkdVo1VvNvn5vU6x+5LXFRZP0UcdD5r+vU/vDWhYwmJ4+feX+iyk9uBX6/q2IsPNBx/LHkz90I7sjI6Q==</vt:lpwstr>
  </property>
  <property fmtid="{D5CDD505-2E9C-101B-9397-08002B2CF9AE}" pid="4" name="CWMbb2fbe185bc94aeeb17bec103c6a7c6e">
    <vt:lpwstr>CWMX5lXNzGrhBSDkwL8tE270dd/kEPH4BGrBR0mYL//UdKLd9IFcR7O/JuWGV4/8PiNPzwklxw6nhjTwaerbnF/vg==</vt:lpwstr>
  </property>
</Properties>
</file>