
<file path=[Content_Types].xml><?xml version="1.0" encoding="utf-8"?>
<Types xmlns="http://schemas.openxmlformats.org/package/2006/content-types"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changesInfos/changesInfo1.xml" ContentType="application/vnd.ms-powerpoint.changesinfo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729" r:id="rId4"/>
  </p:sldMasterIdLst>
  <p:notesMasterIdLst>
    <p:notesMasterId r:id="rId14"/>
  </p:notesMasterIdLst>
  <p:handoutMasterIdLst>
    <p:handoutMasterId r:id="rId15"/>
  </p:handoutMasterIdLst>
  <p:sldIdLst>
    <p:sldId id="934" r:id="rId5"/>
    <p:sldId id="973" r:id="rId6"/>
    <p:sldId id="976" r:id="rId7"/>
    <p:sldId id="977" r:id="rId8"/>
    <p:sldId id="1000" r:id="rId9"/>
    <p:sldId id="1001" r:id="rId10"/>
    <p:sldId id="1002" r:id="rId11"/>
    <p:sldId id="980" r:id="rId12"/>
    <p:sldId id="1003" r:id="rId13"/>
  </p:sldIdLst>
  <p:sldSz cx="12192000" cy="6858000"/>
  <p:notesSz cx="7010400" cy="92964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ndrey2" initials="CA" lastIdx="2" clrIdx="0">
    <p:extLst>
      <p:ext uri="{19B8F6BF-5375-455C-9EA6-DF929625EA0E}">
        <p15:presenceInfo xmlns:p15="http://schemas.microsoft.com/office/powerpoint/2012/main" xmlns="" userId="Andrey2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66FF99"/>
    <a:srgbClr val="0000FF"/>
    <a:srgbClr val="CC00CC"/>
    <a:srgbClr val="FFCC00"/>
    <a:srgbClr val="FF3300"/>
    <a:srgbClr val="72AF2F"/>
    <a:srgbClr val="B1D254"/>
    <a:srgbClr val="72732F"/>
    <a:srgbClr val="C6D254"/>
    <a:srgbClr val="2A6EA8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EEA3096-1F1D-461D-ACEB-84C3340AE11B}" v="1" dt="2021-08-01T13:08:49.49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073A0DAA-6AF3-43AB-8588-CEC1D06C72B9}" styleName="中度样式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5256" autoAdjust="0"/>
    <p:restoredTop sz="95801" autoAdjust="0"/>
  </p:normalViewPr>
  <p:slideViewPr>
    <p:cSldViewPr snapToGrid="0">
      <p:cViewPr varScale="1">
        <p:scale>
          <a:sx n="57" d="100"/>
          <a:sy n="57" d="100"/>
        </p:scale>
        <p:origin x="-1023" y="-63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commentAuthors" Target="commentAuthors.xml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37" Type="http://schemas.microsoft.com/office/2016/11/relationships/changesInfo" Target="changesInfos/changesInfo1.xml"/><Relationship Id="rId5" Type="http://schemas.openxmlformats.org/officeDocument/2006/relationships/slide" Target="slides/slide1.xml"/><Relationship Id="rId15" Type="http://schemas.openxmlformats.org/officeDocument/2006/relationships/handoutMaster" Target="handoutMasters/handoutMaster1.xml"/><Relationship Id="rId36" Type="http://schemas.microsoft.com/office/2015/10/relationships/revisionInfo" Target="revisionInfo.xml"/><Relationship Id="rId10" Type="http://schemas.openxmlformats.org/officeDocument/2006/relationships/slide" Target="slides/slide6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notesMaster" Target="notesMasters/notesMaster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hervyakov, Andrey" userId="dbdfc4e7-c505-4785-a117-c03dfe609c52" providerId="ADAL" clId="{2EEA3096-1F1D-461D-ACEB-84C3340AE11B}"/>
    <pc:docChg chg="undo custSel modSld">
      <pc:chgData name="Chervyakov, Andrey" userId="dbdfc4e7-c505-4785-a117-c03dfe609c52" providerId="ADAL" clId="{2EEA3096-1F1D-461D-ACEB-84C3340AE11B}" dt="2021-08-01T13:34:33.887" v="226" actId="1592"/>
      <pc:docMkLst>
        <pc:docMk/>
      </pc:docMkLst>
      <pc:sldChg chg="modSp mod addCm delCm modCm">
        <pc:chgData name="Chervyakov, Andrey" userId="dbdfc4e7-c505-4785-a117-c03dfe609c52" providerId="ADAL" clId="{2EEA3096-1F1D-461D-ACEB-84C3340AE11B}" dt="2021-08-01T13:34:33.887" v="226" actId="1592"/>
        <pc:sldMkLst>
          <pc:docMk/>
          <pc:sldMk cId="2261567071" sldId="928"/>
        </pc:sldMkLst>
        <pc:spChg chg="mod">
          <ac:chgData name="Chervyakov, Andrey" userId="dbdfc4e7-c505-4785-a117-c03dfe609c52" providerId="ADAL" clId="{2EEA3096-1F1D-461D-ACEB-84C3340AE11B}" dt="2021-08-01T13:34:27.529" v="225" actId="20577"/>
          <ac:spMkLst>
            <pc:docMk/>
            <pc:sldMk cId="2261567071" sldId="928"/>
            <ac:spMk id="3" creationId="{B1BE6906-4FA3-42DA-8E86-BA4DD12F41A6}"/>
          </ac:spMkLst>
        </pc:spChg>
      </pc:sldChg>
      <pc:sldChg chg="modSp mod addCm delCm">
        <pc:chgData name="Chervyakov, Andrey" userId="dbdfc4e7-c505-4785-a117-c03dfe609c52" providerId="ADAL" clId="{2EEA3096-1F1D-461D-ACEB-84C3340AE11B}" dt="2021-08-01T13:21:43.609" v="217" actId="948"/>
        <pc:sldMkLst>
          <pc:docMk/>
          <pc:sldMk cId="3082891650" sldId="970"/>
        </pc:sldMkLst>
        <pc:spChg chg="mod">
          <ac:chgData name="Chervyakov, Andrey" userId="dbdfc4e7-c505-4785-a117-c03dfe609c52" providerId="ADAL" clId="{2EEA3096-1F1D-461D-ACEB-84C3340AE11B}" dt="2021-08-01T13:21:43.609" v="217" actId="948"/>
          <ac:spMkLst>
            <pc:docMk/>
            <pc:sldMk cId="3082891650" sldId="970"/>
            <ac:spMk id="3" creationId="{B1BE6906-4FA3-42DA-8E86-BA4DD12F41A6}"/>
          </ac:spMkLst>
        </pc:spChg>
      </pc:sldChg>
      <pc:sldChg chg="modSp mod">
        <pc:chgData name="Chervyakov, Andrey" userId="dbdfc4e7-c505-4785-a117-c03dfe609c52" providerId="ADAL" clId="{2EEA3096-1F1D-461D-ACEB-84C3340AE11B}" dt="2021-08-01T13:22:13.589" v="219" actId="108"/>
        <pc:sldMkLst>
          <pc:docMk/>
          <pc:sldMk cId="4244984083" sldId="972"/>
        </pc:sldMkLst>
        <pc:spChg chg="mod">
          <ac:chgData name="Chervyakov, Andrey" userId="dbdfc4e7-c505-4785-a117-c03dfe609c52" providerId="ADAL" clId="{2EEA3096-1F1D-461D-ACEB-84C3340AE11B}" dt="2021-08-01T13:22:13.589" v="219" actId="108"/>
          <ac:spMkLst>
            <pc:docMk/>
            <pc:sldMk cId="4244984083" sldId="972"/>
            <ac:spMk id="197" creationId="{B6CDA6FF-6740-49E7-B14C-1831ED62E0F8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171" cy="465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t" anchorCtr="0" compatLnSpc="1">
            <a:prstTxWarp prst="textNoShape">
              <a:avLst/>
            </a:prstTxWarp>
          </a:bodyPr>
          <a:lstStyle>
            <a:lvl1pPr defTabSz="929256" eaLnBrk="1" hangingPunct="1">
              <a:defRPr sz="1200">
                <a:latin typeface="Times New Roman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72232" y="0"/>
            <a:ext cx="3038170" cy="465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t" anchorCtr="0" compatLnSpc="1">
            <a:prstTxWarp prst="textNoShape">
              <a:avLst/>
            </a:prstTxWarp>
          </a:bodyPr>
          <a:lstStyle>
            <a:lvl1pPr algn="r" defTabSz="929256" eaLnBrk="1" hangingPunct="1">
              <a:defRPr sz="1200">
                <a:latin typeface="Times New Roman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30682"/>
            <a:ext cx="3038171" cy="465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b" anchorCtr="0" compatLnSpc="1">
            <a:prstTxWarp prst="textNoShape">
              <a:avLst/>
            </a:prstTxWarp>
          </a:bodyPr>
          <a:lstStyle>
            <a:lvl1pPr defTabSz="929256" eaLnBrk="1" hangingPunct="1">
              <a:defRPr sz="1200">
                <a:latin typeface="Times New Roman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72232" y="8830682"/>
            <a:ext cx="3038170" cy="465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b" anchorCtr="0" compatLnSpc="1">
            <a:prstTxWarp prst="textNoShape">
              <a:avLst/>
            </a:prstTxWarp>
          </a:bodyPr>
          <a:lstStyle>
            <a:lvl1pPr algn="r" defTabSz="929256" eaLnBrk="1" hangingPunct="1">
              <a:defRPr sz="1200">
                <a:latin typeface="Times New Roman" pitchFamily="18" charset="0"/>
              </a:defRPr>
            </a:lvl1pPr>
          </a:lstStyle>
          <a:p>
            <a:fld id="{867FF36F-819D-4D2B-A8BB-AF91032F0C08}" type="slidenum">
              <a:rPr lang="en-GB" altLang="en-US"/>
              <a:pPr/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xmlns="" val="252869349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171" cy="465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t" anchorCtr="0" compatLnSpc="1">
            <a:prstTxWarp prst="textNoShape">
              <a:avLst/>
            </a:prstTxWarp>
          </a:bodyPr>
          <a:lstStyle>
            <a:lvl1pPr defTabSz="929256" eaLnBrk="1" hangingPunct="1">
              <a:defRPr sz="1200">
                <a:latin typeface="Times New Roman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2232" y="0"/>
            <a:ext cx="3038170" cy="465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t" anchorCtr="0" compatLnSpc="1">
            <a:prstTxWarp prst="textNoShape">
              <a:avLst/>
            </a:prstTxWarp>
          </a:bodyPr>
          <a:lstStyle>
            <a:lvl1pPr algn="r" defTabSz="929256" eaLnBrk="1" hangingPunct="1">
              <a:defRPr sz="1200">
                <a:latin typeface="Times New Roman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406400" y="695325"/>
            <a:ext cx="6197600" cy="3486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34061" y="4416091"/>
            <a:ext cx="5142280" cy="4183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30682"/>
            <a:ext cx="3038171" cy="465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b" anchorCtr="0" compatLnSpc="1">
            <a:prstTxWarp prst="textNoShape">
              <a:avLst/>
            </a:prstTxWarp>
          </a:bodyPr>
          <a:lstStyle>
            <a:lvl1pPr defTabSz="929256" eaLnBrk="1" hangingPunct="1">
              <a:defRPr sz="1200">
                <a:latin typeface="Times New Roman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2232" y="8830682"/>
            <a:ext cx="3038170" cy="465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b" anchorCtr="0" compatLnSpc="1">
            <a:prstTxWarp prst="textNoShape">
              <a:avLst/>
            </a:prstTxWarp>
          </a:bodyPr>
          <a:lstStyle>
            <a:lvl1pPr algn="r" defTabSz="929256" eaLnBrk="1" hangingPunct="1">
              <a:defRPr sz="1200">
                <a:latin typeface="Times New Roman" pitchFamily="18" charset="0"/>
              </a:defRPr>
            </a:lvl1pPr>
          </a:lstStyle>
          <a:p>
            <a:fld id="{459FDB58-73C4-413E-BB6C-BBE882DFCE1B}" type="slidenum">
              <a:rPr lang="en-GB" altLang="en-US"/>
              <a:pPr/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xmlns="" val="306125037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38"/>
            <a:ext cx="10363200" cy="1470025"/>
          </a:xfrm>
        </p:spPr>
        <p:txBody>
          <a:bodyPr/>
          <a:lstStyle>
            <a:lvl1pPr>
              <a:defRPr sz="4000">
                <a:latin typeface="+mj-ea"/>
                <a:ea typeface="+mj-ea"/>
              </a:defRPr>
            </a:lvl1pPr>
          </a:lstStyle>
          <a:p>
            <a:r>
              <a:rPr lang="en-US" dirty="0"/>
              <a:t>Click to edit Master title style</a:t>
            </a:r>
            <a:endParaRPr lang="fi-FI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latin typeface="+mj-ea"/>
                <a:ea typeface="+mj-ea"/>
              </a:defRPr>
            </a:lvl1pPr>
            <a:lvl2pPr marL="457177" indent="0" algn="ctr">
              <a:buNone/>
              <a:defRPr/>
            </a:lvl2pPr>
            <a:lvl3pPr marL="914354" indent="0" algn="ctr">
              <a:buNone/>
              <a:defRPr/>
            </a:lvl3pPr>
            <a:lvl4pPr marL="1371531" indent="0" algn="ctr">
              <a:buNone/>
              <a:defRPr/>
            </a:lvl4pPr>
            <a:lvl5pPr marL="1828709" indent="0" algn="ctr">
              <a:buNone/>
              <a:defRPr/>
            </a:lvl5pPr>
            <a:lvl6pPr marL="2285886" indent="0" algn="ctr">
              <a:buNone/>
              <a:defRPr/>
            </a:lvl6pPr>
            <a:lvl7pPr marL="2743063" indent="0" algn="ctr">
              <a:buNone/>
              <a:defRPr/>
            </a:lvl7pPr>
            <a:lvl8pPr marL="3200240" indent="0" algn="ctr">
              <a:buNone/>
              <a:defRPr/>
            </a:lvl8pPr>
            <a:lvl9pPr marL="3657417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xmlns="" val="31127077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</p:spTree>
    <p:extLst>
      <p:ext uri="{BB962C8B-B14F-4D97-AF65-F5344CB8AC3E}">
        <p14:creationId xmlns:p14="http://schemas.microsoft.com/office/powerpoint/2010/main" xmlns="" val="6356523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51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51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</p:spTree>
    <p:extLst>
      <p:ext uri="{BB962C8B-B14F-4D97-AF65-F5344CB8AC3E}">
        <p14:creationId xmlns:p14="http://schemas.microsoft.com/office/powerpoint/2010/main" xmlns="" val="199272354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4638"/>
            <a:ext cx="9112251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09600" y="1600206"/>
            <a:ext cx="53848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6197600" y="1600200"/>
            <a:ext cx="5384800" cy="21859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6197600" y="3938601"/>
            <a:ext cx="5384800" cy="21875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</p:spTree>
    <p:extLst>
      <p:ext uri="{BB962C8B-B14F-4D97-AF65-F5344CB8AC3E}">
        <p14:creationId xmlns:p14="http://schemas.microsoft.com/office/powerpoint/2010/main" xmlns="" val="225552855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4638"/>
            <a:ext cx="9112251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09600" y="1600206"/>
            <a:ext cx="53848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6"/>
            <a:ext cx="53848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</p:spTree>
    <p:extLst>
      <p:ext uri="{BB962C8B-B14F-4D97-AF65-F5344CB8AC3E}">
        <p14:creationId xmlns:p14="http://schemas.microsoft.com/office/powerpoint/2010/main" xmlns="" val="34096703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FE6C394A-9E02-4841-ACC8-9EFF4DA6339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latin typeface="+mj-ea"/>
                <a:ea typeface="+mj-ea"/>
              </a:defRPr>
            </a:lvl1pPr>
          </a:lstStyle>
          <a:p>
            <a:fld id="{F5492D28-9CB3-4957-BFD2-683A3D6260A5}" type="slidenum">
              <a:rPr lang="en-GB" altLang="en-US" smtClean="0"/>
              <a:pPr/>
              <a:t>‹#›</a:t>
            </a:fld>
            <a:endParaRPr lang="en-GB" altLang="en-US" dirty="0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xmlns="" id="{DFCFD951-EB5F-444C-A429-749DF9E84C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+mj-ea"/>
                <a:ea typeface="+mj-ea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xmlns="" val="9723052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13"/>
            <a:ext cx="10363200" cy="1362075"/>
          </a:xfrm>
        </p:spPr>
        <p:txBody>
          <a:bodyPr anchor="t"/>
          <a:lstStyle>
            <a:lvl1pPr algn="l">
              <a:defRPr sz="4000" b="1" cap="all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dirty="0"/>
              <a:t>Click to edit Master title style</a:t>
            </a:r>
            <a:endParaRPr lang="fi-FI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177" indent="0">
              <a:buNone/>
              <a:defRPr sz="1801"/>
            </a:lvl2pPr>
            <a:lvl3pPr marL="914354" indent="0">
              <a:buNone/>
              <a:defRPr sz="1600"/>
            </a:lvl3pPr>
            <a:lvl4pPr marL="1371531" indent="0">
              <a:buNone/>
              <a:defRPr sz="1401"/>
            </a:lvl4pPr>
            <a:lvl5pPr marL="1828709" indent="0">
              <a:buNone/>
              <a:defRPr sz="1401"/>
            </a:lvl5pPr>
            <a:lvl6pPr marL="2285886" indent="0">
              <a:buNone/>
              <a:defRPr sz="1401"/>
            </a:lvl6pPr>
            <a:lvl7pPr marL="2743063" indent="0">
              <a:buNone/>
              <a:defRPr sz="1401"/>
            </a:lvl7pPr>
            <a:lvl8pPr marL="3200240" indent="0">
              <a:buNone/>
              <a:defRPr sz="1401"/>
            </a:lvl8pPr>
            <a:lvl9pPr marL="3657417" indent="0">
              <a:buNone/>
              <a:defRPr sz="140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xmlns="" val="17414780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6"/>
            <a:ext cx="5384800" cy="4525963"/>
          </a:xfrm>
        </p:spPr>
        <p:txBody>
          <a:bodyPr/>
          <a:lstStyle>
            <a:lvl1pPr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1801"/>
            </a:lvl6pPr>
            <a:lvl7pPr>
              <a:defRPr sz="1801"/>
            </a:lvl7pPr>
            <a:lvl8pPr>
              <a:defRPr sz="1801"/>
            </a:lvl8pPr>
            <a:lvl9pPr>
              <a:defRPr sz="1801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6"/>
            <a:ext cx="5384800" cy="4525963"/>
          </a:xfrm>
        </p:spPr>
        <p:txBody>
          <a:bodyPr/>
          <a:lstStyle>
            <a:lvl1pPr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1801"/>
            </a:lvl6pPr>
            <a:lvl7pPr>
              <a:defRPr sz="1801"/>
            </a:lvl7pPr>
            <a:lvl8pPr>
              <a:defRPr sz="1801"/>
            </a:lvl8pPr>
            <a:lvl9pPr>
              <a:defRPr sz="1801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xmlns="" val="41713234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177" indent="0">
              <a:buNone/>
              <a:defRPr sz="2000" b="1"/>
            </a:lvl2pPr>
            <a:lvl3pPr marL="914354" indent="0">
              <a:buNone/>
              <a:defRPr sz="1801" b="1"/>
            </a:lvl3pPr>
            <a:lvl4pPr marL="1371531" indent="0">
              <a:buNone/>
              <a:defRPr sz="1600" b="1"/>
            </a:lvl4pPr>
            <a:lvl5pPr marL="1828709" indent="0">
              <a:buNone/>
              <a:defRPr sz="1600" b="1"/>
            </a:lvl5pPr>
            <a:lvl6pPr marL="2285886" indent="0">
              <a:buNone/>
              <a:defRPr sz="1600" b="1"/>
            </a:lvl6pPr>
            <a:lvl7pPr marL="2743063" indent="0">
              <a:buNone/>
              <a:defRPr sz="1600" b="1"/>
            </a:lvl7pPr>
            <a:lvl8pPr marL="3200240" indent="0">
              <a:buNone/>
              <a:defRPr sz="1600" b="1"/>
            </a:lvl8pPr>
            <a:lvl9pPr marL="3657417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1801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76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177" indent="0">
              <a:buNone/>
              <a:defRPr sz="2000" b="1"/>
            </a:lvl2pPr>
            <a:lvl3pPr marL="914354" indent="0">
              <a:buNone/>
              <a:defRPr sz="1801" b="1"/>
            </a:lvl3pPr>
            <a:lvl4pPr marL="1371531" indent="0">
              <a:buNone/>
              <a:defRPr sz="1600" b="1"/>
            </a:lvl4pPr>
            <a:lvl5pPr marL="1828709" indent="0">
              <a:buNone/>
              <a:defRPr sz="1600" b="1"/>
            </a:lvl5pPr>
            <a:lvl6pPr marL="2285886" indent="0">
              <a:buNone/>
              <a:defRPr sz="1600" b="1"/>
            </a:lvl6pPr>
            <a:lvl7pPr marL="2743063" indent="0">
              <a:buNone/>
              <a:defRPr sz="1600" b="1"/>
            </a:lvl7pPr>
            <a:lvl8pPr marL="3200240" indent="0">
              <a:buNone/>
              <a:defRPr sz="1600" b="1"/>
            </a:lvl8pPr>
            <a:lvl9pPr marL="3657417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76" y="2174875"/>
            <a:ext cx="5389033" cy="3951288"/>
          </a:xfrm>
        </p:spPr>
        <p:txBody>
          <a:bodyPr/>
          <a:lstStyle>
            <a:lvl1pPr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1801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xmlns="" val="2208556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+mj-ea"/>
                <a:ea typeface="+mj-ea"/>
              </a:defRPr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</p:spTree>
    <p:extLst>
      <p:ext uri="{BB962C8B-B14F-4D97-AF65-F5344CB8AC3E}">
        <p14:creationId xmlns:p14="http://schemas.microsoft.com/office/powerpoint/2010/main" xmlns="" val="35208191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571195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3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63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3" y="1435103"/>
            <a:ext cx="4011084" cy="4691063"/>
          </a:xfrm>
        </p:spPr>
        <p:txBody>
          <a:bodyPr/>
          <a:lstStyle>
            <a:lvl1pPr marL="0" indent="0">
              <a:buNone/>
              <a:defRPr sz="1401"/>
            </a:lvl1pPr>
            <a:lvl2pPr marL="457177" indent="0">
              <a:buNone/>
              <a:defRPr sz="1200"/>
            </a:lvl2pPr>
            <a:lvl3pPr marL="914354" indent="0">
              <a:buNone/>
              <a:defRPr sz="1001"/>
            </a:lvl3pPr>
            <a:lvl4pPr marL="1371531" indent="0">
              <a:buNone/>
              <a:defRPr sz="900"/>
            </a:lvl4pPr>
            <a:lvl5pPr marL="1828709" indent="0">
              <a:buNone/>
              <a:defRPr sz="900"/>
            </a:lvl5pPr>
            <a:lvl6pPr marL="2285886" indent="0">
              <a:buNone/>
              <a:defRPr sz="900"/>
            </a:lvl6pPr>
            <a:lvl7pPr marL="2743063" indent="0">
              <a:buNone/>
              <a:defRPr sz="900"/>
            </a:lvl7pPr>
            <a:lvl8pPr marL="3200240" indent="0">
              <a:buNone/>
              <a:defRPr sz="900"/>
            </a:lvl8pPr>
            <a:lvl9pPr marL="3657417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xmlns="" val="1642174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177" indent="0">
              <a:buNone/>
              <a:defRPr sz="2800"/>
            </a:lvl2pPr>
            <a:lvl3pPr marL="914354" indent="0">
              <a:buNone/>
              <a:defRPr sz="2400"/>
            </a:lvl3pPr>
            <a:lvl4pPr marL="1371531" indent="0">
              <a:buNone/>
              <a:defRPr sz="2000"/>
            </a:lvl4pPr>
            <a:lvl5pPr marL="1828709" indent="0">
              <a:buNone/>
              <a:defRPr sz="2000"/>
            </a:lvl5pPr>
            <a:lvl6pPr marL="2285886" indent="0">
              <a:buNone/>
              <a:defRPr sz="2000"/>
            </a:lvl6pPr>
            <a:lvl7pPr marL="2743063" indent="0">
              <a:buNone/>
              <a:defRPr sz="2000"/>
            </a:lvl7pPr>
            <a:lvl8pPr marL="3200240" indent="0">
              <a:buNone/>
              <a:defRPr sz="2000"/>
            </a:lvl8pPr>
            <a:lvl9pPr marL="3657417" indent="0">
              <a:buNone/>
              <a:defRPr sz="2000"/>
            </a:lvl9pPr>
          </a:lstStyle>
          <a:p>
            <a:pPr lvl="0"/>
            <a:endParaRPr lang="fi-FI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1"/>
            </a:lvl1pPr>
            <a:lvl2pPr marL="457177" indent="0">
              <a:buNone/>
              <a:defRPr sz="1200"/>
            </a:lvl2pPr>
            <a:lvl3pPr marL="914354" indent="0">
              <a:buNone/>
              <a:defRPr sz="1001"/>
            </a:lvl3pPr>
            <a:lvl4pPr marL="1371531" indent="0">
              <a:buNone/>
              <a:defRPr sz="900"/>
            </a:lvl4pPr>
            <a:lvl5pPr marL="1828709" indent="0">
              <a:buNone/>
              <a:defRPr sz="900"/>
            </a:lvl5pPr>
            <a:lvl6pPr marL="2285886" indent="0">
              <a:buNone/>
              <a:defRPr sz="900"/>
            </a:lvl6pPr>
            <a:lvl7pPr marL="2743063" indent="0">
              <a:buNone/>
              <a:defRPr sz="900"/>
            </a:lvl7pPr>
            <a:lvl8pPr marL="3200240" indent="0">
              <a:buNone/>
              <a:defRPr sz="900"/>
            </a:lvl8pPr>
            <a:lvl9pPr marL="3657417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xmlns="" val="32826682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4.jpe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7" descr="green2.jpg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417309" y="6475413"/>
            <a:ext cx="486833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8" descr="green.jpg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84200" y="6456363"/>
            <a:ext cx="6189133" cy="27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8" name="Title Placeholder 1"/>
          <p:cNvSpPr>
            <a:spLocks noGrp="1"/>
          </p:cNvSpPr>
          <p:nvPr>
            <p:ph type="title"/>
          </p:nvPr>
        </p:nvSpPr>
        <p:spPr bwMode="auto">
          <a:xfrm>
            <a:off x="609601" y="274638"/>
            <a:ext cx="9112251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  <a:endParaRPr lang="en-GB" altLang="en-US" dirty="0"/>
          </a:p>
        </p:txBody>
      </p:sp>
      <p:sp>
        <p:nvSpPr>
          <p:cNvPr id="1029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09600" y="1600206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410960" y="6483350"/>
            <a:ext cx="527049" cy="222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100">
                <a:solidFill>
                  <a:schemeClr val="bg1"/>
                </a:solidFill>
                <a:latin typeface="Arial" charset="0"/>
              </a:defRPr>
            </a:lvl1pPr>
          </a:lstStyle>
          <a:p>
            <a:fld id="{F5492D28-9CB3-4957-BFD2-683A3D6260A5}" type="slidenum">
              <a:rPr lang="en-GB" altLang="en-US"/>
              <a:pPr/>
              <a:t>‹#›</a:t>
            </a:fld>
            <a:endParaRPr lang="en-GB" altLang="en-US" dirty="0"/>
          </a:p>
        </p:txBody>
      </p:sp>
      <p:sp>
        <p:nvSpPr>
          <p:cNvPr id="1032" name="Rectangle 6"/>
          <p:cNvSpPr>
            <a:spLocks noChangeArrowheads="1"/>
          </p:cNvSpPr>
          <p:nvPr/>
        </p:nvSpPr>
        <p:spPr bwMode="auto">
          <a:xfrm>
            <a:off x="1559984" y="5009401"/>
            <a:ext cx="6102349" cy="2463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01" dirty="0">
                <a:solidFill>
                  <a:schemeClr val="bg1"/>
                </a:solidFill>
                <a:latin typeface="Arial" panose="020B0604020202020204" pitchFamily="34" charset="0"/>
              </a:rPr>
              <a:t>© 3GPP 2009     Mobile World Congress, Barcelona, 19</a:t>
            </a:r>
            <a:r>
              <a:rPr lang="en-GB" altLang="en-US" sz="1001" baseline="30000" dirty="0">
                <a:solidFill>
                  <a:schemeClr val="bg1"/>
                </a:solidFill>
                <a:latin typeface="Arial" panose="020B0604020202020204" pitchFamily="34" charset="0"/>
              </a:rPr>
              <a:t>th</a:t>
            </a:r>
            <a:r>
              <a:rPr lang="en-GB" altLang="en-US" sz="1001" dirty="0">
                <a:solidFill>
                  <a:schemeClr val="bg1"/>
                </a:solidFill>
                <a:latin typeface="Arial" panose="020B0604020202020204" pitchFamily="34" charset="0"/>
              </a:rPr>
              <a:t> February 2009</a:t>
            </a:r>
          </a:p>
        </p:txBody>
      </p:sp>
      <p:pic>
        <p:nvPicPr>
          <p:cNvPr id="1033" name="Picture 7" descr="green2.jpg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417309" y="6475413"/>
            <a:ext cx="486833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6" name="Picture 13" descr="green2.jpg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417309" y="6475413"/>
            <a:ext cx="486833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6"/>
          <p:cNvSpPr>
            <a:spLocks noChangeArrowheads="1"/>
          </p:cNvSpPr>
          <p:nvPr/>
        </p:nvSpPr>
        <p:spPr bwMode="auto">
          <a:xfrm>
            <a:off x="593777" y="6455545"/>
            <a:ext cx="9571567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200" b="1" dirty="0">
                <a:solidFill>
                  <a:schemeClr val="bg1"/>
                </a:solidFill>
                <a:latin typeface="Arial" panose="020B0604020202020204" pitchFamily="34" charset="0"/>
              </a:rPr>
              <a:t>RAN WG4</a:t>
            </a:r>
          </a:p>
        </p:txBody>
      </p:sp>
      <p:sp>
        <p:nvSpPr>
          <p:cNvPr id="56334" name="Slide Number Placeholder 4"/>
          <p:cNvSpPr txBox="1">
            <a:spLocks noGrp="1"/>
          </p:cNvSpPr>
          <p:nvPr userDrawn="1"/>
        </p:nvSpPr>
        <p:spPr bwMode="auto">
          <a:xfrm>
            <a:off x="11432126" y="6464300"/>
            <a:ext cx="527049" cy="22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fld id="{E4DF48D0-4F83-437C-BDD1-C6E5F5F353CD}" type="slidenum">
              <a:rPr lang="en-GB" altLang="en-US" sz="1100">
                <a:solidFill>
                  <a:schemeClr val="bg1"/>
                </a:solidFill>
                <a:latin typeface="Arial" charset="0"/>
              </a:rPr>
              <a:pPr eaLnBrk="1" hangingPunct="1"/>
              <a:t>‹#›</a:t>
            </a:fld>
            <a:endParaRPr lang="en-GB" altLang="en-US" sz="1100" dirty="0">
              <a:solidFill>
                <a:schemeClr val="bg1"/>
              </a:solidFill>
              <a:latin typeface="Arial" charset="0"/>
            </a:endParaRPr>
          </a:p>
        </p:txBody>
      </p:sp>
      <p:pic>
        <p:nvPicPr>
          <p:cNvPr id="14" name="Picture 6" descr="3GPP_TM_RD.jpg"/>
          <p:cNvPicPr>
            <a:picLocks noChangeAspect="1"/>
          </p:cNvPicPr>
          <p:nvPr userDrawn="1"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088563" y="373075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555" r:id="rId1"/>
    <p:sldLayoutId id="2147484556" r:id="rId2"/>
    <p:sldLayoutId id="2147484557" r:id="rId3"/>
    <p:sldLayoutId id="2147484558" r:id="rId4"/>
    <p:sldLayoutId id="2147484559" r:id="rId5"/>
    <p:sldLayoutId id="2147484560" r:id="rId6"/>
    <p:sldLayoutId id="2147484561" r:id="rId7"/>
    <p:sldLayoutId id="2147484562" r:id="rId8"/>
    <p:sldLayoutId id="2147484563" r:id="rId9"/>
    <p:sldLayoutId id="2147484564" r:id="rId10"/>
    <p:sldLayoutId id="2147484565" r:id="rId11"/>
    <p:sldLayoutId id="2147484566" r:id="rId12"/>
    <p:sldLayoutId id="2147484567" r:id="rId13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177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354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531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709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2882" indent="-342882" algn="l" rtl="0" eaLnBrk="0" fontAlgn="base" hangingPunct="0">
        <a:spcBef>
          <a:spcPct val="20000"/>
        </a:spcBef>
        <a:spcAft>
          <a:spcPct val="0"/>
        </a:spcAft>
        <a:buBlip>
          <a:blip r:embed="rId18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13" indent="-285737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charset="0"/>
        <a:buChar char="•"/>
        <a:defRPr sz="2400">
          <a:solidFill>
            <a:schemeClr val="tx1"/>
          </a:solidFill>
          <a:latin typeface="+mn-lt"/>
        </a:defRPr>
      </a:lvl2pPr>
      <a:lvl3pPr marL="1142943" indent="-228589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000">
          <a:solidFill>
            <a:schemeClr val="tx1"/>
          </a:solidFill>
          <a:latin typeface="+mn-lt"/>
        </a:defRPr>
      </a:lvl3pPr>
      <a:lvl4pPr marL="1600121" indent="-228589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>
          <a:solidFill>
            <a:schemeClr val="tx1"/>
          </a:solidFill>
          <a:latin typeface="+mn-lt"/>
        </a:defRPr>
      </a:lvl4pPr>
      <a:lvl5pPr marL="2057298" indent="-228589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5pPr>
      <a:lvl6pPr marL="2514476" indent="-228589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</a:defRPr>
      </a:lvl6pPr>
      <a:lvl7pPr marL="2971652" indent="-228589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</a:defRPr>
      </a:lvl7pPr>
      <a:lvl8pPr marL="3428829" indent="-228589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</a:defRPr>
      </a:lvl8pPr>
      <a:lvl9pPr marL="3886007" indent="-228589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fi-FI"/>
      </a:defPPr>
      <a:lvl1pPr marL="0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1pPr>
      <a:lvl2pPr marL="457177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2pPr>
      <a:lvl3pPr marL="914354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1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9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6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3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7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xmlns="" id="{D30B7C3F-3D32-4F2D-8FDD-60718C51D42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14400" y="2130438"/>
            <a:ext cx="10363200" cy="1988556"/>
          </a:xfrm>
        </p:spPr>
        <p:txBody>
          <a:bodyPr/>
          <a:lstStyle/>
          <a:p>
            <a:r>
              <a:rPr lang="en-US" b="1" dirty="0"/>
              <a:t>Moderator summary for discussion </a:t>
            </a:r>
            <a:r>
              <a:rPr lang="en-US" b="1" dirty="0" smtClean="0"/>
              <a:t>[RAN95e-RAN4-R18Prep-01]</a:t>
            </a:r>
            <a:endParaRPr lang="en-US" b="1" dirty="0">
              <a:latin typeface="+mj-ea"/>
            </a:endParaRPr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xmlns="" id="{EBB0B9E5-9838-4AA8-B169-89A3469C2EB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828800" y="4629683"/>
            <a:ext cx="8534400" cy="1036178"/>
          </a:xfrm>
        </p:spPr>
        <p:txBody>
          <a:bodyPr/>
          <a:lstStyle/>
          <a:p>
            <a:r>
              <a:rPr lang="en-US" dirty="0" smtClean="0"/>
              <a:t>M</a:t>
            </a:r>
            <a:r>
              <a:rPr lang="en-US" altLang="zh-CN" dirty="0" smtClean="0"/>
              <a:t>oderator</a:t>
            </a:r>
            <a:r>
              <a:rPr lang="en-US" dirty="0" smtClean="0"/>
              <a:t> (CMCC)</a:t>
            </a:r>
            <a:endParaRPr lang="en-US" dirty="0">
              <a:latin typeface="+mj-ea"/>
              <a:ea typeface="+mj-ea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E4CE5DCD-72B3-468A-A585-E6721DD18679}"/>
              </a:ext>
            </a:extLst>
          </p:cNvPr>
          <p:cNvSpPr txBox="1"/>
          <p:nvPr/>
        </p:nvSpPr>
        <p:spPr>
          <a:xfrm>
            <a:off x="236841" y="274551"/>
            <a:ext cx="506155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x-none" altLang="zh-CN" sz="1600" b="1" dirty="0" smtClean="0"/>
              <a:t>3GPP TSG-RAN WG Meeting # 95 -e		</a:t>
            </a:r>
            <a:endParaRPr lang="zh-CN" altLang="zh-CN" sz="1600" dirty="0" smtClean="0"/>
          </a:p>
          <a:p>
            <a:r>
              <a:rPr lang="x-none" altLang="zh-CN" sz="1600" b="1" dirty="0" smtClean="0"/>
              <a:t>Electronic Meeting, March 17-23, 2022</a:t>
            </a:r>
            <a:endParaRPr lang="zh-CN" altLang="zh-CN" sz="1600" dirty="0" smtClean="0"/>
          </a:p>
          <a:p>
            <a:endParaRPr lang="zh-CN" altLang="zh-CN" sz="1600" dirty="0">
              <a:latin typeface="+mj-ea"/>
              <a:ea typeface="+mj-ea"/>
            </a:endParaRPr>
          </a:p>
          <a:p>
            <a:endParaRPr lang="en-US" dirty="0">
              <a:latin typeface="+mj-ea"/>
              <a:ea typeface="+mj-ea"/>
            </a:endParaRPr>
          </a:p>
        </p:txBody>
      </p:sp>
      <p:sp>
        <p:nvSpPr>
          <p:cNvPr id="6" name="TextBox 1">
            <a:extLst>
              <a:ext uri="{FF2B5EF4-FFF2-40B4-BE49-F238E27FC236}">
                <a16:creationId xmlns:a16="http://schemas.microsoft.com/office/drawing/2014/main" xmlns="" id="{E4CE5DCD-72B3-468A-A585-E6721DD18679}"/>
              </a:ext>
            </a:extLst>
          </p:cNvPr>
          <p:cNvSpPr txBox="1"/>
          <p:nvPr/>
        </p:nvSpPr>
        <p:spPr>
          <a:xfrm>
            <a:off x="7346829" y="246631"/>
            <a:ext cx="251914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600" b="1" dirty="0" smtClean="0">
                <a:latin typeface="+mj-ea"/>
                <a:ea typeface="+mj-ea"/>
              </a:rPr>
              <a:t>RP-220019</a:t>
            </a:r>
            <a:endParaRPr lang="en-US" sz="1600" dirty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751970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B1BE6906-4FA3-42DA-8E86-BA4DD12F41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1652" y="1504143"/>
            <a:ext cx="11417182" cy="5095171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en-US" altLang="zh-CN" sz="1800" b="1" dirty="0" smtClean="0">
                <a:latin typeface="+mj-ea"/>
                <a:ea typeface="+mj-ea"/>
              </a:rPr>
              <a:t>Objective </a:t>
            </a:r>
            <a:r>
              <a:rPr lang="en-US" altLang="zh-CN" sz="1800" b="1" dirty="0">
                <a:latin typeface="+mj-ea"/>
                <a:ea typeface="+mj-ea"/>
              </a:rPr>
              <a:t>#1</a:t>
            </a:r>
            <a:r>
              <a:rPr lang="en-US" altLang="zh-CN" sz="1800" b="1" dirty="0" smtClean="0">
                <a:latin typeface="+mj-ea"/>
                <a:ea typeface="+mj-ea"/>
              </a:rPr>
              <a:t>: 4Tx for CPE/FWA/vehicle/industrial devices</a:t>
            </a:r>
            <a:endParaRPr lang="en-US" altLang="zh-CN" sz="1800" b="1" dirty="0">
              <a:latin typeface="+mj-ea"/>
              <a:ea typeface="+mj-ea"/>
            </a:endParaRPr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en-US" altLang="zh-CN" sz="1800" b="1" dirty="0" smtClean="0">
                <a:latin typeface="+mj-ea"/>
              </a:rPr>
              <a:t>Objective</a:t>
            </a:r>
            <a:r>
              <a:rPr lang="en-US" altLang="zh-CN" sz="1800" b="1" dirty="0" smtClean="0">
                <a:latin typeface="+mj-ea"/>
                <a:ea typeface="+mj-ea"/>
              </a:rPr>
              <a:t> </a:t>
            </a:r>
            <a:r>
              <a:rPr lang="en-US" altLang="zh-CN" sz="1800" b="1" dirty="0">
                <a:latin typeface="+mj-ea"/>
                <a:ea typeface="+mj-ea"/>
              </a:rPr>
              <a:t>#2</a:t>
            </a:r>
            <a:r>
              <a:rPr lang="en-US" altLang="zh-CN" sz="1800" b="1" dirty="0" smtClean="0">
                <a:latin typeface="+mj-ea"/>
                <a:ea typeface="+mj-ea"/>
              </a:rPr>
              <a:t>: 8Rx </a:t>
            </a:r>
            <a:r>
              <a:rPr lang="en-US" altLang="zh-CN" sz="1800" b="1" dirty="0" smtClean="0">
                <a:latin typeface="+mj-ea"/>
              </a:rPr>
              <a:t>for CPE/FWA/vehicle/industrial devices</a:t>
            </a:r>
            <a:endParaRPr lang="en-US" altLang="zh-CN" sz="1800" b="1" dirty="0">
              <a:latin typeface="+mj-ea"/>
              <a:ea typeface="+mj-ea"/>
            </a:endParaRPr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en-US" altLang="zh-CN" sz="1800" b="1" dirty="0" smtClean="0">
                <a:latin typeface="+mj-ea"/>
              </a:rPr>
              <a:t>Objective </a:t>
            </a:r>
            <a:r>
              <a:rPr lang="zh-CN" altLang="zh-CN" sz="1800" b="1" dirty="0" smtClean="0">
                <a:latin typeface="+mj-ea"/>
                <a:ea typeface="+mj-ea"/>
              </a:rPr>
              <a:t>#</a:t>
            </a:r>
            <a:r>
              <a:rPr lang="zh-CN" altLang="zh-CN" sz="1800" b="1" dirty="0">
                <a:latin typeface="+mj-ea"/>
                <a:ea typeface="+mj-ea"/>
              </a:rPr>
              <a:t>3: </a:t>
            </a:r>
            <a:r>
              <a:rPr lang="en-US" altLang="zh-CN" sz="1800" b="1" dirty="0" smtClean="0">
                <a:latin typeface="+mj-ea"/>
                <a:ea typeface="+mj-ea"/>
              </a:rPr>
              <a:t>6Rx for smart phone</a:t>
            </a:r>
            <a:endParaRPr lang="zh-CN" altLang="zh-CN" sz="1800" b="1" dirty="0">
              <a:latin typeface="+mj-ea"/>
              <a:ea typeface="+mj-ea"/>
            </a:endParaRPr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en-US" altLang="zh-CN" sz="1800" b="1" dirty="0" smtClean="0">
                <a:latin typeface="+mj-ea"/>
              </a:rPr>
              <a:t>Objective </a:t>
            </a:r>
            <a:r>
              <a:rPr lang="zh-CN" altLang="zh-CN" sz="1800" b="1" dirty="0" smtClean="0">
                <a:latin typeface="+mj-ea"/>
                <a:ea typeface="+mj-ea"/>
              </a:rPr>
              <a:t>#</a:t>
            </a:r>
            <a:r>
              <a:rPr lang="zh-CN" altLang="zh-CN" sz="1800" b="1" dirty="0">
                <a:latin typeface="+mj-ea"/>
                <a:ea typeface="+mj-ea"/>
              </a:rPr>
              <a:t>4: </a:t>
            </a:r>
            <a:r>
              <a:rPr lang="en-US" altLang="zh-CN" sz="1800" b="1" dirty="0" smtClean="0">
                <a:latin typeface="+mj-ea"/>
                <a:ea typeface="+mj-ea"/>
              </a:rPr>
              <a:t>3Tx for smart phone</a:t>
            </a:r>
            <a:endParaRPr lang="zh-CN" altLang="zh-CN" sz="1800" b="1" dirty="0">
              <a:latin typeface="+mj-ea"/>
              <a:ea typeface="+mj-ea"/>
            </a:endParaRPr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en-US" altLang="zh-CN" sz="1800" b="1" dirty="0" smtClean="0">
                <a:latin typeface="+mj-ea"/>
              </a:rPr>
              <a:t>Objective </a:t>
            </a:r>
            <a:r>
              <a:rPr lang="zh-CN" altLang="zh-CN" sz="1800" b="1" dirty="0" smtClean="0">
                <a:latin typeface="+mj-ea"/>
                <a:ea typeface="+mj-ea"/>
              </a:rPr>
              <a:t>#</a:t>
            </a:r>
            <a:r>
              <a:rPr lang="zh-CN" altLang="zh-CN" sz="1800" b="1" dirty="0">
                <a:latin typeface="+mj-ea"/>
                <a:ea typeface="+mj-ea"/>
              </a:rPr>
              <a:t>5</a:t>
            </a:r>
            <a:r>
              <a:rPr lang="zh-CN" altLang="zh-CN" sz="1800" b="1" dirty="0" smtClean="0">
                <a:latin typeface="+mj-ea"/>
                <a:ea typeface="+mj-ea"/>
              </a:rPr>
              <a:t>:</a:t>
            </a:r>
            <a:r>
              <a:rPr lang="en-US" altLang="zh-CN" sz="1800" b="1" dirty="0" smtClean="0">
                <a:latin typeface="+mj-ea"/>
                <a:ea typeface="+mj-ea"/>
              </a:rPr>
              <a:t> </a:t>
            </a:r>
            <a:r>
              <a:rPr lang="en-US" altLang="zh-CN" sz="1800" b="1" dirty="0" smtClean="0">
                <a:latin typeface="+mj-ea"/>
                <a:ea typeface="+mj-ea"/>
              </a:rPr>
              <a:t>lower MSD</a:t>
            </a:r>
            <a:endParaRPr lang="zh-CN" altLang="zh-CN" sz="1800" b="1" dirty="0">
              <a:latin typeface="+mj-ea"/>
              <a:ea typeface="+mj-ea"/>
            </a:endParaRPr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en-US" altLang="zh-CN" sz="1800" b="1" dirty="0" smtClean="0">
                <a:latin typeface="+mj-ea"/>
              </a:rPr>
              <a:t>Objective </a:t>
            </a:r>
            <a:r>
              <a:rPr lang="zh-CN" altLang="zh-CN" sz="1800" b="1" dirty="0" smtClean="0">
                <a:latin typeface="+mj-ea"/>
                <a:ea typeface="+mj-ea"/>
              </a:rPr>
              <a:t>#</a:t>
            </a:r>
            <a:r>
              <a:rPr lang="zh-CN" altLang="zh-CN" sz="1800" b="1" dirty="0">
                <a:latin typeface="+mj-ea"/>
                <a:ea typeface="+mj-ea"/>
              </a:rPr>
              <a:t>6</a:t>
            </a:r>
            <a:r>
              <a:rPr lang="zh-CN" altLang="zh-CN" sz="1800" b="1" dirty="0" smtClean="0">
                <a:latin typeface="+mj-ea"/>
                <a:ea typeface="+mj-ea"/>
              </a:rPr>
              <a:t>:</a:t>
            </a:r>
            <a:r>
              <a:rPr lang="en-US" altLang="zh-CN" sz="1800" b="1" dirty="0" smtClean="0">
                <a:latin typeface="+mj-ea"/>
                <a:ea typeface="+mj-ea"/>
              </a:rPr>
              <a:t> smaller A-MPR</a:t>
            </a:r>
            <a:endParaRPr lang="zh-CN" altLang="zh-CN" sz="1800" b="1" dirty="0">
              <a:latin typeface="+mj-ea"/>
              <a:ea typeface="+mj-ea"/>
            </a:endParaRPr>
          </a:p>
          <a:p>
            <a:pPr marL="342882" lvl="1" indent="-342882">
              <a:spcBef>
                <a:spcPts val="0"/>
              </a:spcBef>
              <a:spcAft>
                <a:spcPts val="600"/>
              </a:spcAft>
              <a:buClrTx/>
              <a:buBlip>
                <a:blip r:embed="rId2"/>
              </a:buBlip>
            </a:pPr>
            <a:r>
              <a:rPr lang="en-US" altLang="zh-CN" sz="1800" b="1" dirty="0" smtClean="0">
                <a:latin typeface="+mj-ea"/>
              </a:rPr>
              <a:t>Objective </a:t>
            </a:r>
            <a:r>
              <a:rPr lang="zh-CN" altLang="zh-CN" sz="1800" b="1" dirty="0" smtClean="0">
                <a:latin typeface="+mj-ea"/>
                <a:ea typeface="+mj-ea"/>
              </a:rPr>
              <a:t>#7: </a:t>
            </a:r>
            <a:r>
              <a:rPr lang="en-US" altLang="zh-CN" sz="1800" b="1" dirty="0" smtClean="0">
                <a:latin typeface="+mj-ea"/>
                <a:ea typeface="+mj-ea"/>
              </a:rPr>
              <a:t>New low power class for </a:t>
            </a:r>
            <a:r>
              <a:rPr lang="en-US" altLang="zh-CN" sz="1800" b="1" dirty="0" err="1" smtClean="0">
                <a:latin typeface="+mj-ea"/>
                <a:ea typeface="+mj-ea"/>
              </a:rPr>
              <a:t>Uu</a:t>
            </a:r>
            <a:r>
              <a:rPr lang="en-US" altLang="zh-CN" sz="1800" b="1" dirty="0" smtClean="0">
                <a:latin typeface="+mj-ea"/>
                <a:ea typeface="+mj-ea"/>
              </a:rPr>
              <a:t> and/or </a:t>
            </a:r>
            <a:r>
              <a:rPr lang="en-US" altLang="zh-CN" sz="1800" b="1" dirty="0" err="1" smtClean="0">
                <a:latin typeface="+mj-ea"/>
                <a:ea typeface="+mj-ea"/>
              </a:rPr>
              <a:t>sidelink</a:t>
            </a:r>
            <a:r>
              <a:rPr lang="en-US" altLang="zh-CN" sz="1800" b="1" dirty="0" smtClean="0">
                <a:latin typeface="+mj-ea"/>
                <a:ea typeface="+mj-ea"/>
              </a:rPr>
              <a:t> (14dBm</a:t>
            </a:r>
            <a:r>
              <a:rPr lang="en-US" altLang="zh-CN" sz="1800" b="1" dirty="0" smtClean="0">
                <a:latin typeface="+mj-ea"/>
                <a:ea typeface="+mj-ea"/>
              </a:rPr>
              <a:t>)</a:t>
            </a:r>
            <a:endParaRPr lang="zh-CN" altLang="zh-CN" sz="1800" b="1" dirty="0" smtClean="0">
              <a:latin typeface="+mj-ea"/>
              <a:ea typeface="+mj-ea"/>
            </a:endParaRPr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en-US" altLang="zh-CN" sz="1800" b="1" dirty="0" smtClean="0">
                <a:latin typeface="+mj-ea"/>
              </a:rPr>
              <a:t>Objective </a:t>
            </a:r>
            <a:r>
              <a:rPr lang="zh-CN" altLang="zh-CN" sz="1800" b="1" dirty="0" smtClean="0">
                <a:latin typeface="+mj-ea"/>
                <a:ea typeface="+mj-ea"/>
              </a:rPr>
              <a:t>#</a:t>
            </a:r>
            <a:r>
              <a:rPr lang="zh-CN" altLang="zh-CN" sz="1800" b="1" dirty="0">
                <a:latin typeface="+mj-ea"/>
                <a:ea typeface="+mj-ea"/>
              </a:rPr>
              <a:t>8: </a:t>
            </a:r>
            <a:r>
              <a:rPr lang="en-US" altLang="zh-CN" sz="1800" b="1" dirty="0" smtClean="0">
                <a:latin typeface="+mj-ea"/>
                <a:ea typeface="+mj-ea"/>
              </a:rPr>
              <a:t>Simultaneous Rx/</a:t>
            </a:r>
            <a:r>
              <a:rPr lang="en-US" altLang="zh-CN" sz="1800" b="1" dirty="0" err="1" smtClean="0">
                <a:latin typeface="+mj-ea"/>
                <a:ea typeface="+mj-ea"/>
              </a:rPr>
              <a:t>Tx</a:t>
            </a:r>
            <a:r>
              <a:rPr lang="en-US" altLang="zh-CN" sz="1800" b="1" dirty="0" smtClean="0">
                <a:latin typeface="+mj-ea"/>
                <a:ea typeface="+mj-ea"/>
              </a:rPr>
              <a:t> for intra-band NC CA </a:t>
            </a:r>
            <a:endParaRPr lang="zh-CN" altLang="zh-CN" sz="1800" b="1" dirty="0">
              <a:latin typeface="+mj-ea"/>
              <a:ea typeface="+mj-ea"/>
            </a:endParaRPr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en-US" altLang="zh-CN" sz="1800" b="1" dirty="0" smtClean="0">
                <a:latin typeface="+mj-ea"/>
              </a:rPr>
              <a:t>Objective </a:t>
            </a:r>
            <a:r>
              <a:rPr lang="en-US" altLang="zh-CN" sz="1800" b="1" dirty="0" smtClean="0">
                <a:latin typeface="+mj-ea"/>
                <a:ea typeface="+mj-ea"/>
              </a:rPr>
              <a:t>#</a:t>
            </a:r>
            <a:r>
              <a:rPr lang="en-US" altLang="zh-CN" sz="1800" b="1" dirty="0">
                <a:latin typeface="+mj-ea"/>
                <a:ea typeface="+mj-ea"/>
              </a:rPr>
              <a:t>9: </a:t>
            </a:r>
            <a:r>
              <a:rPr lang="en-US" altLang="zh-CN" sz="1800" b="1" dirty="0" smtClean="0">
                <a:latin typeface="+mj-ea"/>
                <a:ea typeface="+mj-ea"/>
              </a:rPr>
              <a:t>UL </a:t>
            </a:r>
            <a:r>
              <a:rPr lang="en-US" altLang="zh-CN" sz="1800" b="1" dirty="0" err="1" smtClean="0">
                <a:latin typeface="+mj-ea"/>
                <a:ea typeface="+mj-ea"/>
              </a:rPr>
              <a:t>Tx</a:t>
            </a:r>
            <a:r>
              <a:rPr lang="en-US" altLang="zh-CN" sz="1800" b="1" dirty="0" smtClean="0">
                <a:latin typeface="+mj-ea"/>
                <a:ea typeface="+mj-ea"/>
              </a:rPr>
              <a:t> switching for UL CA with multiple TAG</a:t>
            </a:r>
            <a:endParaRPr lang="en-US" altLang="zh-CN" sz="1800" b="1" dirty="0">
              <a:latin typeface="+mj-ea"/>
              <a:ea typeface="+mj-ea"/>
            </a:endParaRPr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en-US" altLang="zh-CN" sz="1800" b="1" dirty="0" smtClean="0">
                <a:latin typeface="+mj-ea"/>
              </a:rPr>
              <a:t>Objective </a:t>
            </a:r>
            <a:r>
              <a:rPr lang="zh-CN" altLang="zh-CN" sz="1800" b="1" dirty="0" smtClean="0">
                <a:latin typeface="+mj-ea"/>
                <a:ea typeface="+mj-ea"/>
              </a:rPr>
              <a:t>#</a:t>
            </a:r>
            <a:r>
              <a:rPr lang="en-US" altLang="zh-CN" sz="1800" b="1" dirty="0" smtClean="0">
                <a:latin typeface="+mj-ea"/>
                <a:ea typeface="+mj-ea"/>
              </a:rPr>
              <a:t>10</a:t>
            </a:r>
            <a:r>
              <a:rPr lang="zh-CN" altLang="zh-CN" sz="1800" b="1" dirty="0" smtClean="0">
                <a:latin typeface="+mj-ea"/>
                <a:ea typeface="+mj-ea"/>
              </a:rPr>
              <a:t>: </a:t>
            </a:r>
            <a:r>
              <a:rPr lang="en-US" altLang="zh-CN" sz="1800" b="1" dirty="0" smtClean="0">
                <a:latin typeface="+mj-ea"/>
                <a:ea typeface="+mj-ea"/>
              </a:rPr>
              <a:t>Others</a:t>
            </a:r>
            <a:endParaRPr lang="zh-CN" altLang="zh-CN" sz="1800" b="1" dirty="0" smtClean="0">
              <a:latin typeface="+mj-ea"/>
              <a:ea typeface="+mj-ea"/>
            </a:endParaRPr>
          </a:p>
          <a:p>
            <a:pPr>
              <a:spcBef>
                <a:spcPts val="1200"/>
              </a:spcBef>
              <a:spcAft>
                <a:spcPts val="600"/>
              </a:spcAft>
            </a:pPr>
            <a:endParaRPr lang="en-US" altLang="zh-CN" sz="1400" dirty="0">
              <a:solidFill>
                <a:srgbClr val="FF0000"/>
              </a:solidFill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xmlns="" id="{4653FC17-6DDA-4C90-8331-B521BC2AD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259" y="428958"/>
            <a:ext cx="10151698" cy="450794"/>
          </a:xfrm>
        </p:spPr>
        <p:txBody>
          <a:bodyPr/>
          <a:lstStyle/>
          <a:p>
            <a:r>
              <a:rPr lang="en-US" altLang="zh-CN" sz="2800" b="1" dirty="0" smtClean="0"/>
              <a:t>Objectives </a:t>
            </a:r>
            <a:r>
              <a:rPr lang="en-US" altLang="zh-CN" sz="2800" b="1" dirty="0" smtClean="0"/>
              <a:t>discussed in </a:t>
            </a:r>
            <a:r>
              <a:rPr lang="en-US" altLang="zh-CN" sz="2800" b="1" dirty="0" smtClean="0"/>
              <a:t>[</a:t>
            </a:r>
            <a:r>
              <a:rPr lang="en-US" altLang="zh-CN" sz="2800" b="1" dirty="0" smtClean="0"/>
              <a:t>RAN95e-RAN4-R18Prep-01] 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xmlns="" val="250479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B1BE6906-4FA3-42DA-8E86-BA4DD12F41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1652" y="1145133"/>
            <a:ext cx="11417182" cy="5095171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1200"/>
              </a:spcAft>
            </a:pPr>
            <a:r>
              <a:rPr lang="en-US" altLang="zh-CN" sz="1600" b="1" dirty="0" smtClean="0"/>
              <a:t>Objective #1: 4Tx for CPE/FWA/vehicle/industrial </a:t>
            </a:r>
            <a:r>
              <a:rPr lang="en-US" altLang="zh-CN" sz="1600" b="1" dirty="0" smtClean="0"/>
              <a:t>devices</a:t>
            </a:r>
          </a:p>
          <a:p>
            <a:pPr lvl="1">
              <a:spcBef>
                <a:spcPts val="0"/>
              </a:spcBef>
              <a:spcAft>
                <a:spcPts val="1200"/>
              </a:spcAft>
            </a:pPr>
            <a:r>
              <a:rPr lang="en-US" altLang="zh-CN" sz="1400" dirty="0" smtClean="0"/>
              <a:t>Enable </a:t>
            </a:r>
            <a:r>
              <a:rPr lang="en-US" altLang="zh-CN" sz="1400" dirty="0" smtClean="0"/>
              <a:t>4Tx on a single carrier for CPE/FWA/vehicle/industrial devices</a:t>
            </a:r>
            <a:endParaRPr lang="zh-CN" altLang="zh-CN" sz="2800" dirty="0" smtClean="0"/>
          </a:p>
          <a:p>
            <a:pPr lvl="2"/>
            <a:r>
              <a:rPr lang="en-US" altLang="zh-CN" sz="1400" dirty="0" smtClean="0"/>
              <a:t>Investigate framework and architecture</a:t>
            </a:r>
            <a:endParaRPr lang="zh-CN" altLang="zh-CN" dirty="0" smtClean="0"/>
          </a:p>
          <a:p>
            <a:pPr lvl="2"/>
            <a:r>
              <a:rPr lang="en-US" altLang="zh-CN" sz="1400" dirty="0" smtClean="0"/>
              <a:t>Example bands: n41, n77 and n78 (other bands to be introduced in the release independent way later </a:t>
            </a:r>
            <a:r>
              <a:rPr lang="en-US" altLang="zh-CN" sz="1400" b="1" dirty="0" smtClean="0"/>
              <a:t>from Rel-18</a:t>
            </a:r>
            <a:r>
              <a:rPr lang="en-US" altLang="zh-CN" sz="1400" dirty="0" smtClean="0"/>
              <a:t>)</a:t>
            </a:r>
            <a:endParaRPr lang="zh-CN" altLang="zh-CN" dirty="0" smtClean="0"/>
          </a:p>
          <a:p>
            <a:pPr lvl="3"/>
            <a:r>
              <a:rPr lang="en-US" altLang="zh-CN" sz="1400" b="1" dirty="0" smtClean="0"/>
              <a:t>[FFS on FDD example band] </a:t>
            </a:r>
            <a:endParaRPr lang="zh-CN" altLang="zh-CN" dirty="0" smtClean="0"/>
          </a:p>
          <a:p>
            <a:pPr lvl="3"/>
            <a:r>
              <a:rPr lang="en-US" altLang="zh-CN" sz="1400" b="1" dirty="0" smtClean="0"/>
              <a:t>[Note 1: the total number of example band should be limited to 3.]</a:t>
            </a:r>
            <a:endParaRPr lang="zh-CN" altLang="zh-CN" dirty="0" smtClean="0"/>
          </a:p>
          <a:p>
            <a:pPr lvl="3"/>
            <a:r>
              <a:rPr lang="en-US" altLang="zh-CN" sz="1400" b="1" dirty="0" smtClean="0"/>
              <a:t>[Note 2: if FDD example band is added, study the REFSNES degradation due to 4Tx FDD operation in the example band</a:t>
            </a:r>
            <a:r>
              <a:rPr lang="en-US" altLang="zh-CN" sz="1400" b="1" dirty="0" smtClean="0"/>
              <a:t>]</a:t>
            </a:r>
            <a:endParaRPr lang="zh-CN" altLang="zh-CN" sz="1400" dirty="0" smtClean="0"/>
          </a:p>
          <a:p>
            <a:pPr lvl="2"/>
            <a:r>
              <a:rPr lang="en-US" altLang="zh-CN" sz="1400" dirty="0" smtClean="0"/>
              <a:t>Specify the UE RF requirements to support 4Tx</a:t>
            </a:r>
            <a:endParaRPr lang="zh-CN" altLang="zh-CN" dirty="0" smtClean="0"/>
          </a:p>
          <a:p>
            <a:pPr lvl="3"/>
            <a:r>
              <a:rPr lang="en-US" altLang="zh-CN" sz="1400" dirty="0" smtClean="0"/>
              <a:t>First priority: 4x4 UL MIMO</a:t>
            </a:r>
            <a:endParaRPr lang="zh-CN" altLang="zh-CN" dirty="0" smtClean="0"/>
          </a:p>
          <a:p>
            <a:pPr lvl="3"/>
            <a:r>
              <a:rPr lang="en-US" altLang="zh-CN" sz="1400" dirty="0" smtClean="0"/>
              <a:t>Second priority: investigate and if necessary specify TXD requirement to support the same power class in UL MIMO and single antenna port</a:t>
            </a:r>
            <a:endParaRPr lang="zh-CN" altLang="zh-CN" sz="1400" dirty="0" smtClean="0"/>
          </a:p>
          <a:p>
            <a:pPr lvl="4"/>
            <a:r>
              <a:rPr lang="en-US" altLang="zh-CN" sz="1400" dirty="0" smtClean="0"/>
              <a:t>[PA configuration assumption: 23dBm x 4, </a:t>
            </a:r>
            <a:r>
              <a:rPr lang="en-US" altLang="zh-CN" sz="1400" b="1" dirty="0" smtClean="0"/>
              <a:t>26dBm x4]</a:t>
            </a:r>
            <a:endParaRPr lang="zh-CN" altLang="zh-CN" sz="1400" dirty="0" smtClean="0"/>
          </a:p>
          <a:p>
            <a:pPr lvl="3"/>
            <a:r>
              <a:rPr lang="en-US" altLang="zh-CN" sz="1400" dirty="0" smtClean="0"/>
              <a:t>For UE power class</a:t>
            </a:r>
            <a:endParaRPr lang="zh-CN" altLang="zh-CN" dirty="0" smtClean="0"/>
          </a:p>
          <a:p>
            <a:pPr lvl="4"/>
            <a:r>
              <a:rPr lang="en-US" altLang="zh-CN" sz="1400" dirty="0" smtClean="0"/>
              <a:t>first priority: PC 1.5</a:t>
            </a:r>
            <a:endParaRPr lang="zh-CN" altLang="zh-CN" dirty="0" smtClean="0"/>
          </a:p>
          <a:p>
            <a:pPr lvl="4"/>
            <a:r>
              <a:rPr lang="en-US" altLang="zh-CN" sz="1400" dirty="0" smtClean="0"/>
              <a:t>second priority: PC2 and PC3</a:t>
            </a:r>
            <a:endParaRPr lang="zh-CN" altLang="zh-CN" dirty="0" smtClean="0"/>
          </a:p>
          <a:p>
            <a:pPr lvl="4"/>
            <a:r>
              <a:rPr lang="en-US" altLang="zh-CN" sz="1400" b="1" dirty="0" smtClean="0"/>
              <a:t>Note: PC1.5 is only applicable for TDD bands</a:t>
            </a:r>
            <a:endParaRPr lang="zh-CN" altLang="zh-CN" dirty="0" smtClean="0"/>
          </a:p>
          <a:p>
            <a:pPr lvl="2"/>
            <a:r>
              <a:rPr lang="en-US" altLang="zh-CN" sz="1400" dirty="0" smtClean="0"/>
              <a:t>Specify the BS demodulation performance requirements to support </a:t>
            </a:r>
            <a:r>
              <a:rPr lang="en-US" altLang="zh-CN" sz="1400" dirty="0" smtClean="0"/>
              <a:t>UL </a:t>
            </a:r>
            <a:r>
              <a:rPr lang="en-US" altLang="zh-CN" sz="1400" b="1" dirty="0" smtClean="0"/>
              <a:t>4-layer </a:t>
            </a:r>
            <a:r>
              <a:rPr lang="en-US" altLang="zh-CN" sz="1400" dirty="0" smtClean="0"/>
              <a:t>MIMO UE operation</a:t>
            </a:r>
            <a:endParaRPr lang="zh-CN" altLang="zh-CN" dirty="0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xmlns="" id="{4653FC17-6DDA-4C90-8331-B521BC2AD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652" y="403791"/>
            <a:ext cx="9263641" cy="450794"/>
          </a:xfrm>
        </p:spPr>
        <p:txBody>
          <a:bodyPr/>
          <a:lstStyle/>
          <a:p>
            <a:pPr algn="l">
              <a:spcBef>
                <a:spcPts val="0"/>
              </a:spcBef>
              <a:spcAft>
                <a:spcPts val="600"/>
              </a:spcAft>
            </a:pPr>
            <a:r>
              <a:rPr lang="en-US" altLang="zh-CN" sz="2400" b="1" dirty="0" smtClean="0"/>
              <a:t>Stabilized objectives (1/5)</a:t>
            </a:r>
            <a:endParaRPr lang="en-US" altLang="zh-CN" sz="2400" b="1" dirty="0"/>
          </a:p>
        </p:txBody>
      </p:sp>
    </p:spTree>
    <p:extLst>
      <p:ext uri="{BB962C8B-B14F-4D97-AF65-F5344CB8AC3E}">
        <p14:creationId xmlns:p14="http://schemas.microsoft.com/office/powerpoint/2010/main" xmlns="" val="13029150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B1BE6906-4FA3-42DA-8E86-BA4DD12F41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1651" y="1170771"/>
            <a:ext cx="11417182" cy="5095171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1200"/>
              </a:spcAft>
            </a:pPr>
            <a:r>
              <a:rPr lang="en-US" altLang="zh-CN" sz="1800" b="1" dirty="0" smtClean="0"/>
              <a:t>Objective #2: 8Rx for CPE/FWA/vehicle/industrial </a:t>
            </a:r>
            <a:r>
              <a:rPr lang="en-US" altLang="zh-CN" sz="1800" b="1" dirty="0" smtClean="0"/>
              <a:t>devices</a:t>
            </a:r>
          </a:p>
          <a:p>
            <a:pPr lvl="1">
              <a:spcBef>
                <a:spcPts val="0"/>
              </a:spcBef>
              <a:spcAft>
                <a:spcPts val="1200"/>
              </a:spcAft>
            </a:pPr>
            <a:r>
              <a:rPr lang="en-US" altLang="zh-CN" sz="1800" dirty="0" smtClean="0"/>
              <a:t>Enable</a:t>
            </a:r>
            <a:r>
              <a:rPr lang="en-US" altLang="zh-CN" sz="1800" b="1" dirty="0" smtClean="0"/>
              <a:t> </a:t>
            </a:r>
            <a:r>
              <a:rPr lang="en-US" altLang="zh-CN" sz="1800" b="1" dirty="0" smtClean="0"/>
              <a:t>[6Rx and] </a:t>
            </a:r>
            <a:r>
              <a:rPr lang="en-US" altLang="zh-CN" sz="1800" dirty="0" smtClean="0"/>
              <a:t>8Rx for CPE/FWA/vehicle/industrial devices</a:t>
            </a:r>
            <a:endParaRPr lang="zh-CN" altLang="zh-CN" sz="3200" dirty="0" smtClean="0"/>
          </a:p>
          <a:p>
            <a:pPr lvl="2"/>
            <a:r>
              <a:rPr lang="en-US" altLang="zh-CN" sz="1800" dirty="0" smtClean="0"/>
              <a:t>Example bands: n41, n77 and n78 (other bands to be introduced in the release independent way later </a:t>
            </a:r>
            <a:r>
              <a:rPr lang="en-US" altLang="zh-CN" sz="1800" b="1" dirty="0" smtClean="0"/>
              <a:t>from Rel-18</a:t>
            </a:r>
            <a:r>
              <a:rPr lang="en-US" altLang="zh-CN" sz="1800" dirty="0" smtClean="0"/>
              <a:t>)</a:t>
            </a:r>
            <a:endParaRPr lang="zh-CN" altLang="zh-CN" sz="2800" dirty="0" smtClean="0"/>
          </a:p>
          <a:p>
            <a:pPr lvl="2"/>
            <a:r>
              <a:rPr lang="en-US" altLang="zh-CN" sz="1800" dirty="0" smtClean="0"/>
              <a:t>Specify the UE RF requirements to support</a:t>
            </a:r>
            <a:r>
              <a:rPr lang="en-US" altLang="zh-CN" sz="1800" b="1" dirty="0" smtClean="0"/>
              <a:t> [6Rx and]</a:t>
            </a:r>
            <a:r>
              <a:rPr lang="en-US" altLang="zh-CN" sz="1800" dirty="0" smtClean="0"/>
              <a:t> 8Rx</a:t>
            </a:r>
            <a:endParaRPr lang="zh-CN" altLang="zh-CN" sz="2800" dirty="0" smtClean="0"/>
          </a:p>
          <a:p>
            <a:pPr lvl="2"/>
            <a:r>
              <a:rPr lang="en-US" altLang="zh-CN" sz="1800" b="1" dirty="0" smtClean="0"/>
              <a:t>[Study the extension to 6/8 antenna SRS antenna switching</a:t>
            </a:r>
            <a:r>
              <a:rPr lang="en-US" altLang="zh-CN" sz="1200" b="1" dirty="0" smtClean="0"/>
              <a:t>]</a:t>
            </a:r>
            <a:endParaRPr lang="zh-CN" altLang="zh-CN" sz="1800" dirty="0" smtClean="0"/>
          </a:p>
          <a:p>
            <a:pPr lvl="2"/>
            <a:r>
              <a:rPr lang="en-US" altLang="zh-CN" sz="1800" dirty="0" smtClean="0"/>
              <a:t>Specify RLM test cases with 8Rx </a:t>
            </a:r>
            <a:endParaRPr lang="zh-CN" altLang="zh-CN" sz="2800" dirty="0" smtClean="0"/>
          </a:p>
          <a:p>
            <a:pPr lvl="2"/>
            <a:r>
              <a:rPr lang="en-US" altLang="zh-CN" sz="1800" dirty="0" smtClean="0"/>
              <a:t>Specify UE demodulation performance and CSI requirements to support </a:t>
            </a:r>
            <a:r>
              <a:rPr lang="en-US" altLang="zh-CN" sz="1800" b="1" dirty="0" smtClean="0"/>
              <a:t>[6Rx and]</a:t>
            </a:r>
            <a:r>
              <a:rPr lang="en-US" altLang="zh-CN" sz="1800" dirty="0" smtClean="0"/>
              <a:t> 8Rx </a:t>
            </a:r>
            <a:endParaRPr lang="zh-CN" altLang="zh-CN" sz="2800" dirty="0" smtClean="0"/>
          </a:p>
          <a:p>
            <a:pPr lvl="2"/>
            <a:r>
              <a:rPr lang="en-US" altLang="zh-CN" sz="1800" dirty="0" smtClean="0"/>
              <a:t>Specify the requirements with 8 MIMO layers</a:t>
            </a:r>
            <a:endParaRPr lang="zh-CN" altLang="zh-CN" sz="2800" dirty="0" smtClean="0"/>
          </a:p>
          <a:p>
            <a:pPr lvl="1">
              <a:buNone/>
            </a:pPr>
            <a:r>
              <a:rPr lang="en-US" altLang="zh-CN" sz="1800" b="1" dirty="0" smtClean="0"/>
              <a:t>   Note: FDD bands are not precluded to be introduced in the release independent way later from Rel-18.</a:t>
            </a:r>
            <a:endParaRPr lang="zh-CN" altLang="zh-CN" sz="1800" dirty="0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xmlns="" id="{4653FC17-6DDA-4C90-8331-B521BC2AD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651" y="403791"/>
            <a:ext cx="10434416" cy="450794"/>
          </a:xfrm>
        </p:spPr>
        <p:txBody>
          <a:bodyPr/>
          <a:lstStyle/>
          <a:p>
            <a:pPr algn="l">
              <a:spcBef>
                <a:spcPts val="0"/>
              </a:spcBef>
              <a:spcAft>
                <a:spcPts val="600"/>
              </a:spcAft>
            </a:pPr>
            <a:r>
              <a:rPr lang="en-US" altLang="zh-CN" sz="2400" b="1" dirty="0" smtClean="0"/>
              <a:t>Stabilized objectives (2/5)</a:t>
            </a:r>
            <a:endParaRPr lang="en-US" altLang="zh-CN" sz="2400" b="1" dirty="0"/>
          </a:p>
        </p:txBody>
      </p:sp>
    </p:spTree>
    <p:extLst>
      <p:ext uri="{BB962C8B-B14F-4D97-AF65-F5344CB8AC3E}">
        <p14:creationId xmlns:p14="http://schemas.microsoft.com/office/powerpoint/2010/main" xmlns="" val="4060049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B1BE6906-4FA3-42DA-8E86-BA4DD12F41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1651" y="1170771"/>
            <a:ext cx="11417182" cy="5095171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1200"/>
              </a:spcAft>
            </a:pPr>
            <a:r>
              <a:rPr lang="en-US" altLang="zh-CN" sz="1800" b="1" dirty="0" smtClean="0"/>
              <a:t>Objective #3: 6Rx for smart phone</a:t>
            </a:r>
            <a:endParaRPr lang="en-US" altLang="zh-CN" sz="1800" b="1" dirty="0"/>
          </a:p>
          <a:p>
            <a:pPr lvl="1"/>
            <a:r>
              <a:rPr lang="en-US" altLang="zh-CN" sz="1800" dirty="0" smtClean="0"/>
              <a:t>Investigate 6Rx </a:t>
            </a:r>
            <a:r>
              <a:rPr lang="en-US" altLang="zh-CN" sz="1800" dirty="0" smtClean="0"/>
              <a:t>on higher frequency bands targeting at support of </a:t>
            </a:r>
            <a:r>
              <a:rPr lang="en-US" altLang="zh-CN" sz="1800" dirty="0" err="1" smtClean="0"/>
              <a:t>smartphone</a:t>
            </a:r>
            <a:r>
              <a:rPr lang="en-US" altLang="zh-CN" sz="1800" dirty="0" smtClean="0"/>
              <a:t> (RAN4)</a:t>
            </a:r>
            <a:endParaRPr lang="zh-CN" altLang="zh-CN" sz="2800" dirty="0" smtClean="0"/>
          </a:p>
          <a:p>
            <a:pPr lvl="2"/>
            <a:r>
              <a:rPr lang="en-US" altLang="zh-CN" sz="1600" dirty="0" smtClean="0"/>
              <a:t>Investigate the feasibility whether 6Rx can be supported by </a:t>
            </a:r>
            <a:r>
              <a:rPr lang="en-US" altLang="zh-CN" sz="1600" dirty="0" err="1" smtClean="0"/>
              <a:t>smartphone</a:t>
            </a:r>
            <a:endParaRPr lang="zh-CN" altLang="zh-CN" sz="2400" dirty="0" smtClean="0"/>
          </a:p>
          <a:p>
            <a:pPr lvl="3"/>
            <a:r>
              <a:rPr lang="en-US" altLang="zh-CN" sz="1600" dirty="0" smtClean="0"/>
              <a:t>Feasibility study includes performance gain and form factor restrictions</a:t>
            </a:r>
            <a:endParaRPr lang="zh-CN" altLang="zh-CN" sz="2400" dirty="0" smtClean="0"/>
          </a:p>
          <a:p>
            <a:pPr lvl="2"/>
            <a:r>
              <a:rPr lang="en-US" altLang="zh-CN" sz="1600" dirty="0" smtClean="0"/>
              <a:t>Example bands are n41, n77 and n78 (other bands to be introduced in the release independent way later </a:t>
            </a:r>
            <a:r>
              <a:rPr lang="en-US" altLang="zh-CN" sz="1600" b="1" dirty="0" smtClean="0"/>
              <a:t>from Rel-18</a:t>
            </a:r>
            <a:r>
              <a:rPr lang="en-US" altLang="zh-CN" sz="1600" dirty="0" smtClean="0"/>
              <a:t>)</a:t>
            </a:r>
            <a:endParaRPr lang="zh-CN" altLang="zh-CN" sz="2400" dirty="0" smtClean="0"/>
          </a:p>
          <a:p>
            <a:pPr lvl="3"/>
            <a:r>
              <a:rPr lang="en-US" altLang="zh-CN" sz="1600" dirty="0" smtClean="0"/>
              <a:t>Study the applicable frequency upper bound to support 6Rx.</a:t>
            </a:r>
            <a:endParaRPr lang="zh-CN" altLang="zh-CN" sz="2400" dirty="0" smtClean="0"/>
          </a:p>
          <a:p>
            <a:pPr lvl="2"/>
            <a:r>
              <a:rPr lang="en-US" altLang="zh-CN" sz="1600" dirty="0" smtClean="0"/>
              <a:t>Specify the requirements to support 6Rx subject to the conclusion of feasibility study</a:t>
            </a:r>
            <a:endParaRPr lang="zh-CN" altLang="zh-CN" sz="2400" dirty="0" smtClean="0"/>
          </a:p>
          <a:p>
            <a:pPr lvl="3"/>
            <a:r>
              <a:rPr lang="en-US" altLang="zh-CN" sz="1600" dirty="0" smtClean="0"/>
              <a:t>Specify the UE RF requirements to support 6Rx </a:t>
            </a:r>
            <a:endParaRPr lang="zh-CN" altLang="zh-CN" sz="2400" dirty="0" smtClean="0"/>
          </a:p>
          <a:p>
            <a:pPr lvl="3"/>
            <a:r>
              <a:rPr lang="en-US" altLang="zh-CN" sz="1600" b="1" dirty="0" smtClean="0"/>
              <a:t>[Study the extension to 6 antenna SRS antenna switching</a:t>
            </a:r>
            <a:r>
              <a:rPr lang="en-US" altLang="zh-CN" sz="1100" b="1" dirty="0" smtClean="0"/>
              <a:t>]</a:t>
            </a:r>
            <a:endParaRPr lang="zh-CN" altLang="zh-CN" sz="1600" dirty="0" smtClean="0"/>
          </a:p>
          <a:p>
            <a:pPr lvl="3"/>
            <a:r>
              <a:rPr lang="en-US" altLang="zh-CN" sz="1600" dirty="0" smtClean="0"/>
              <a:t>Specify RLM test cases with 6Rx </a:t>
            </a:r>
            <a:endParaRPr lang="zh-CN" altLang="zh-CN" sz="2400" dirty="0" smtClean="0"/>
          </a:p>
          <a:p>
            <a:pPr lvl="3"/>
            <a:r>
              <a:rPr lang="en-US" altLang="zh-CN" sz="1600" dirty="0" smtClean="0"/>
              <a:t>Specify UE demodulation performance and CSI requirements to support 6Rx </a:t>
            </a:r>
            <a:endParaRPr lang="zh-CN" altLang="zh-CN" sz="2400" dirty="0" smtClean="0"/>
          </a:p>
          <a:p>
            <a:pPr lvl="3"/>
            <a:r>
              <a:rPr lang="en-US" altLang="zh-CN" sz="1600" b="1" dirty="0" smtClean="0"/>
              <a:t>[Investigate the feasibility and if necessary define the requirements with MIMO layer larger than 4]</a:t>
            </a:r>
            <a:endParaRPr lang="zh-CN" altLang="zh-CN" sz="2400" dirty="0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xmlns="" id="{4653FC17-6DDA-4C90-8331-B521BC2AD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651" y="403791"/>
            <a:ext cx="10434416" cy="450794"/>
          </a:xfrm>
        </p:spPr>
        <p:txBody>
          <a:bodyPr/>
          <a:lstStyle/>
          <a:p>
            <a:pPr algn="l">
              <a:spcBef>
                <a:spcPts val="0"/>
              </a:spcBef>
              <a:spcAft>
                <a:spcPts val="600"/>
              </a:spcAft>
            </a:pPr>
            <a:r>
              <a:rPr lang="en-US" altLang="zh-CN" sz="2400" b="1" dirty="0" smtClean="0"/>
              <a:t>Stabilized objectives (3/5)</a:t>
            </a:r>
            <a:endParaRPr lang="en-US" altLang="zh-CN" sz="2400" b="1" dirty="0"/>
          </a:p>
        </p:txBody>
      </p:sp>
    </p:spTree>
    <p:extLst>
      <p:ext uri="{BB962C8B-B14F-4D97-AF65-F5344CB8AC3E}">
        <p14:creationId xmlns:p14="http://schemas.microsoft.com/office/powerpoint/2010/main" xmlns="" val="4060049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B1BE6906-4FA3-42DA-8E86-BA4DD12F41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1651" y="1170771"/>
            <a:ext cx="11417182" cy="5095171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1200"/>
              </a:spcAft>
            </a:pPr>
            <a:r>
              <a:rPr lang="en-US" altLang="zh-CN" sz="1800" b="1" dirty="0" smtClean="0"/>
              <a:t>Objective#4: 3Tx for smart phone</a:t>
            </a:r>
            <a:endParaRPr lang="en-US" altLang="zh-CN" sz="1800" b="1" dirty="0"/>
          </a:p>
          <a:p>
            <a:pPr lvl="1"/>
            <a:r>
              <a:rPr lang="en-US" altLang="zh-CN" sz="1800" dirty="0" smtClean="0"/>
              <a:t>Study and specify requirements to support 3Tx considering the following use cases (RAN4)</a:t>
            </a:r>
            <a:endParaRPr lang="zh-CN" altLang="zh-CN" sz="2800" dirty="0" smtClean="0"/>
          </a:p>
          <a:p>
            <a:pPr lvl="2"/>
            <a:r>
              <a:rPr lang="en-US" altLang="zh-CN" sz="1600" dirty="0" smtClean="0"/>
              <a:t>3Tx simultaneous transmissions for two band inter-band UL CA/ENDC/SUL with 1Tx on one uplink operating band and 2Tx on the other uplink operating band for single carrier with UL MIMO or intra-band contiguous CA+UL MIMO</a:t>
            </a:r>
            <a:endParaRPr lang="zh-CN" altLang="zh-CN" sz="2400" dirty="0" smtClean="0"/>
          </a:p>
          <a:p>
            <a:pPr lvl="3"/>
            <a:r>
              <a:rPr lang="en-US" altLang="zh-CN" sz="1800" dirty="0" smtClean="0"/>
              <a:t>Specify </a:t>
            </a:r>
            <a:r>
              <a:rPr lang="en-US" altLang="zh-CN" sz="1800" dirty="0" err="1" smtClean="0"/>
              <a:t>Tx</a:t>
            </a:r>
            <a:r>
              <a:rPr lang="en-US" altLang="zh-CN" sz="1800" dirty="0" smtClean="0"/>
              <a:t> switching transmission enhancement</a:t>
            </a:r>
            <a:r>
              <a:rPr lang="en-US" altLang="zh-CN" sz="1800" b="1" dirty="0" smtClean="0"/>
              <a:t> [if needed]</a:t>
            </a:r>
            <a:r>
              <a:rPr lang="en-US" altLang="zh-CN" sz="1800" dirty="0" smtClean="0"/>
              <a:t>(RAN2, RAN4)</a:t>
            </a:r>
            <a:endParaRPr lang="zh-CN" altLang="zh-CN" sz="2800" dirty="0" smtClean="0"/>
          </a:p>
          <a:p>
            <a:pPr lvl="4"/>
            <a:r>
              <a:rPr lang="en-US" altLang="zh-CN" sz="1800" dirty="0" smtClean="0"/>
              <a:t>Cover inter-band UL CA , ENDC and SUL case</a:t>
            </a:r>
            <a:endParaRPr lang="zh-CN" altLang="zh-CN" sz="2800" dirty="0" smtClean="0"/>
          </a:p>
          <a:p>
            <a:pPr lvl="4"/>
            <a:r>
              <a:rPr lang="en-US" altLang="zh-CN" sz="1800" dirty="0" smtClean="0"/>
              <a:t>Identify and specify RAN2 signaling design is needed</a:t>
            </a:r>
            <a:endParaRPr lang="zh-CN" altLang="zh-CN" sz="2800" dirty="0" smtClean="0"/>
          </a:p>
          <a:p>
            <a:pPr lvl="4"/>
            <a:r>
              <a:rPr lang="en-US" altLang="zh-CN" sz="1800" dirty="0" smtClean="0"/>
              <a:t>Identify and specify the necessary RF requirements if needed</a:t>
            </a:r>
            <a:endParaRPr lang="zh-CN" altLang="zh-CN" sz="2800" dirty="0" smtClean="0"/>
          </a:p>
          <a:p>
            <a:pPr lvl="3"/>
            <a:r>
              <a:rPr lang="en-US" altLang="zh-CN" sz="1800" b="1" dirty="0" smtClean="0"/>
              <a:t>[Specify 3Tx simultaneous transmission for inter-band UL CA and EN-DC]</a:t>
            </a:r>
            <a:endParaRPr lang="zh-CN" altLang="zh-CN" sz="2800" dirty="0" smtClean="0"/>
          </a:p>
          <a:p>
            <a:pPr lvl="3"/>
            <a:r>
              <a:rPr lang="en-US" altLang="zh-CN" sz="1800" dirty="0" smtClean="0"/>
              <a:t>Power enhancement  </a:t>
            </a:r>
            <a:endParaRPr lang="zh-CN" altLang="zh-CN" sz="2800" dirty="0" smtClean="0"/>
          </a:p>
          <a:p>
            <a:pPr lvl="4"/>
            <a:r>
              <a:rPr lang="en-US" altLang="zh-CN" sz="1800" dirty="0" smtClean="0"/>
              <a:t>Study of the definition of power class starts after the completion of Rel-17 </a:t>
            </a:r>
            <a:r>
              <a:rPr lang="en-US" altLang="zh-CN" sz="1800" dirty="0" err="1" smtClean="0"/>
              <a:t>PowerLimitCA_DC</a:t>
            </a:r>
            <a:r>
              <a:rPr lang="en-US" altLang="zh-CN" sz="1800" dirty="0" smtClean="0"/>
              <a:t> WI.</a:t>
            </a:r>
            <a:endParaRPr lang="zh-CN" altLang="zh-CN" sz="2800" dirty="0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xmlns="" id="{4653FC17-6DDA-4C90-8331-B521BC2AD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651" y="403791"/>
            <a:ext cx="10434416" cy="450794"/>
          </a:xfrm>
        </p:spPr>
        <p:txBody>
          <a:bodyPr/>
          <a:lstStyle/>
          <a:p>
            <a:pPr algn="l">
              <a:spcBef>
                <a:spcPts val="0"/>
              </a:spcBef>
              <a:spcAft>
                <a:spcPts val="600"/>
              </a:spcAft>
            </a:pPr>
            <a:r>
              <a:rPr lang="en-US" altLang="zh-CN" sz="2400" b="1" dirty="0" smtClean="0"/>
              <a:t>Stabilized objectives (4/5)</a:t>
            </a:r>
            <a:endParaRPr lang="en-US" altLang="zh-CN" sz="2400" b="1" dirty="0"/>
          </a:p>
        </p:txBody>
      </p:sp>
    </p:spTree>
    <p:extLst>
      <p:ext uri="{BB962C8B-B14F-4D97-AF65-F5344CB8AC3E}">
        <p14:creationId xmlns:p14="http://schemas.microsoft.com/office/powerpoint/2010/main" xmlns="" val="4060049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B1BE6906-4FA3-42DA-8E86-BA4DD12F41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1651" y="1170771"/>
            <a:ext cx="11417182" cy="5095171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1200"/>
              </a:spcAft>
            </a:pPr>
            <a:r>
              <a:rPr lang="en-US" altLang="zh-CN" sz="1800" b="1" dirty="0" smtClean="0"/>
              <a:t>Objective#5: lower MSD</a:t>
            </a:r>
            <a:endParaRPr lang="en-US" altLang="zh-CN" sz="1800" b="1" dirty="0"/>
          </a:p>
          <a:p>
            <a:pPr lvl="1"/>
            <a:r>
              <a:rPr lang="en-US" altLang="zh-CN" sz="2000" dirty="0" smtClean="0"/>
              <a:t>Investigate the feasibility of lower MSD for inter-band CA/EN-DC/[DC] combinations (RAN4)</a:t>
            </a:r>
            <a:endParaRPr lang="zh-CN" altLang="zh-CN" sz="3200" dirty="0" smtClean="0"/>
          </a:p>
          <a:p>
            <a:pPr lvl="2"/>
            <a:r>
              <a:rPr lang="en-US" altLang="zh-CN" sz="1800" dirty="0" smtClean="0"/>
              <a:t>[Example band combinations: CA_n1-n77, CA_n3-n41]</a:t>
            </a:r>
            <a:endParaRPr lang="zh-CN" altLang="zh-CN" sz="2800" dirty="0" smtClean="0"/>
          </a:p>
          <a:p>
            <a:pPr lvl="2"/>
            <a:r>
              <a:rPr lang="en-US" altLang="zh-CN" sz="1800" dirty="0" smtClean="0"/>
              <a:t>Study how the MSD performance can be improved for example band combinations</a:t>
            </a:r>
            <a:endParaRPr lang="zh-CN" altLang="zh-CN" sz="2800" dirty="0" smtClean="0"/>
          </a:p>
          <a:p>
            <a:pPr lvl="3"/>
            <a:r>
              <a:rPr lang="en-US" altLang="zh-CN" sz="1800" dirty="0" smtClean="0"/>
              <a:t>Study correlation of MSD improvement between different MSD resources</a:t>
            </a:r>
            <a:r>
              <a:rPr lang="en-US" altLang="zh-CN" sz="2800" dirty="0" smtClean="0"/>
              <a:t> </a:t>
            </a:r>
            <a:r>
              <a:rPr lang="en-US" altLang="zh-CN" sz="1800" dirty="0" smtClean="0"/>
              <a:t>(harmonics, IMD2/3/4/5, cross band isolation and harmonic mixing)</a:t>
            </a:r>
            <a:endParaRPr lang="zh-CN" altLang="zh-CN" sz="2800" dirty="0" smtClean="0"/>
          </a:p>
          <a:p>
            <a:pPr lvl="2"/>
            <a:r>
              <a:rPr lang="en-US" altLang="zh-CN" sz="1800" dirty="0" smtClean="0"/>
              <a:t>[Study whether the generic approach can be applied based on UE indication of </a:t>
            </a:r>
            <a:r>
              <a:rPr lang="en-US" altLang="zh-CN" sz="1800" dirty="0" smtClean="0"/>
              <a:t>capability]</a:t>
            </a:r>
            <a:endParaRPr lang="zh-CN" altLang="zh-CN" sz="2800" dirty="0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xmlns="" id="{4653FC17-6DDA-4C90-8331-B521BC2AD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651" y="403791"/>
            <a:ext cx="10434416" cy="450794"/>
          </a:xfrm>
        </p:spPr>
        <p:txBody>
          <a:bodyPr/>
          <a:lstStyle/>
          <a:p>
            <a:pPr algn="l">
              <a:spcBef>
                <a:spcPts val="0"/>
              </a:spcBef>
              <a:spcAft>
                <a:spcPts val="600"/>
              </a:spcAft>
            </a:pPr>
            <a:r>
              <a:rPr lang="en-US" altLang="zh-CN" sz="2400" b="1" dirty="0" smtClean="0"/>
              <a:t>Stabilized objectives (5/5) </a:t>
            </a:r>
            <a:endParaRPr lang="en-US" altLang="zh-CN" sz="2400" b="1" dirty="0"/>
          </a:p>
        </p:txBody>
      </p:sp>
    </p:spTree>
    <p:extLst>
      <p:ext uri="{BB962C8B-B14F-4D97-AF65-F5344CB8AC3E}">
        <p14:creationId xmlns:p14="http://schemas.microsoft.com/office/powerpoint/2010/main" xmlns="" val="4060049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B1BE6906-4FA3-42DA-8E86-BA4DD12F41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1652" y="1040235"/>
            <a:ext cx="11417182" cy="5427677"/>
          </a:xfrm>
          <a:solidFill>
            <a:srgbClr val="FFFF00"/>
          </a:solidFill>
        </p:spPr>
        <p:txBody>
          <a:bodyPr/>
          <a:lstStyle/>
          <a:p>
            <a:pPr>
              <a:spcBef>
                <a:spcPts val="0"/>
              </a:spcBef>
              <a:spcAft>
                <a:spcPts val="1200"/>
              </a:spcAft>
            </a:pPr>
            <a:r>
              <a:rPr lang="en-US" altLang="zh-CN" sz="1400" b="1" dirty="0" smtClean="0"/>
              <a:t>1T+1T+1T on 3 bands</a:t>
            </a:r>
          </a:p>
          <a:p>
            <a:pPr lvl="1"/>
            <a:r>
              <a:rPr lang="en-US" altLang="zh-CN" sz="1600" dirty="0" smtClean="0"/>
              <a:t>[3Tx simultaneous transmission for three band inter-band UL CA with 1Tx on each uplink operating band</a:t>
            </a:r>
            <a:endParaRPr lang="zh-CN" altLang="zh-CN" sz="1600" dirty="0" smtClean="0"/>
          </a:p>
          <a:p>
            <a:pPr lvl="2"/>
            <a:r>
              <a:rPr lang="en-US" altLang="zh-CN" sz="1600" dirty="0" smtClean="0"/>
              <a:t>Study </a:t>
            </a:r>
            <a:r>
              <a:rPr lang="en-US" altLang="zh-CN" sz="1600" dirty="0" smtClean="0"/>
              <a:t>the power class framework, impact on MPR/A-MPR and impact on MSD</a:t>
            </a:r>
            <a:endParaRPr lang="zh-CN" altLang="zh-CN" sz="1600" dirty="0" smtClean="0"/>
          </a:p>
          <a:p>
            <a:pPr lvl="2"/>
            <a:r>
              <a:rPr lang="en-US" altLang="zh-CN" sz="1600" dirty="0" smtClean="0"/>
              <a:t>Example </a:t>
            </a:r>
            <a:r>
              <a:rPr lang="en-US" altLang="zh-CN" sz="1600" dirty="0" smtClean="0"/>
              <a:t>band combinations</a:t>
            </a:r>
            <a:endParaRPr lang="zh-CN" altLang="zh-CN" sz="1600" dirty="0" smtClean="0"/>
          </a:p>
          <a:p>
            <a:pPr lvl="3"/>
            <a:r>
              <a:rPr lang="en-US" altLang="zh-CN" sz="1600" dirty="0" smtClean="0"/>
              <a:t>For </a:t>
            </a:r>
            <a:r>
              <a:rPr lang="en-US" altLang="zh-CN" sz="1600" dirty="0" smtClean="0"/>
              <a:t>FDD+FDD+TDD, take DC_3A-7A_n78A as example</a:t>
            </a:r>
            <a:endParaRPr lang="zh-CN" altLang="zh-CN" sz="1600" dirty="0" smtClean="0"/>
          </a:p>
          <a:p>
            <a:pPr lvl="3"/>
            <a:r>
              <a:rPr lang="en-US" altLang="zh-CN" sz="1600" dirty="0" smtClean="0"/>
              <a:t>For </a:t>
            </a:r>
            <a:r>
              <a:rPr lang="en-US" altLang="zh-CN" sz="1600" dirty="0" smtClean="0"/>
              <a:t>TDD+TDD+TDD, non simultaneous </a:t>
            </a:r>
            <a:r>
              <a:rPr lang="en-US" altLang="zh-CN" sz="1600" dirty="0" err="1" smtClean="0"/>
              <a:t>Tx</a:t>
            </a:r>
            <a:r>
              <a:rPr lang="en-US" altLang="zh-CN" sz="1600" dirty="0" smtClean="0"/>
              <a:t>/Rx is assumed]</a:t>
            </a:r>
            <a:endParaRPr lang="zh-CN" altLang="zh-CN" sz="1600" dirty="0" smtClean="0"/>
          </a:p>
          <a:p>
            <a:pPr>
              <a:spcBef>
                <a:spcPts val="0"/>
              </a:spcBef>
              <a:spcAft>
                <a:spcPts val="1200"/>
              </a:spcAft>
              <a:buNone/>
            </a:pPr>
            <a:endParaRPr lang="en-US" altLang="zh-CN" sz="1400" b="1" dirty="0" smtClean="0"/>
          </a:p>
          <a:p>
            <a:pPr>
              <a:spcBef>
                <a:spcPts val="0"/>
              </a:spcBef>
              <a:spcAft>
                <a:spcPts val="1200"/>
              </a:spcAft>
            </a:pPr>
            <a:r>
              <a:rPr lang="en-US" altLang="zh-CN" sz="1400" b="1" dirty="0" smtClean="0"/>
              <a:t>Smaller A-MPR</a:t>
            </a:r>
            <a:endParaRPr lang="en-US" altLang="zh-CN" sz="1400" b="1" dirty="0"/>
          </a:p>
          <a:p>
            <a:pPr lvl="1"/>
            <a:r>
              <a:rPr lang="en-US" altLang="zh-CN" sz="1600" dirty="0" smtClean="0"/>
              <a:t>[- Investigate and define UE requirements with smaller A-MPR (RAN4)</a:t>
            </a:r>
            <a:endParaRPr lang="zh-CN" altLang="zh-CN" sz="1600" dirty="0" smtClean="0"/>
          </a:p>
          <a:p>
            <a:pPr lvl="2"/>
            <a:r>
              <a:rPr lang="en-US" altLang="zh-CN" sz="1600" dirty="0" smtClean="0"/>
              <a:t>An </a:t>
            </a:r>
            <a:r>
              <a:rPr lang="en-US" altLang="zh-CN" sz="1600" dirty="0" smtClean="0"/>
              <a:t>example band is n1 and NS_05</a:t>
            </a:r>
            <a:endParaRPr lang="zh-CN" altLang="zh-CN" sz="1600" dirty="0" smtClean="0"/>
          </a:p>
          <a:p>
            <a:pPr lvl="2"/>
            <a:r>
              <a:rPr lang="en-US" altLang="zh-CN" sz="1600" dirty="0" smtClean="0"/>
              <a:t>Identify </a:t>
            </a:r>
            <a:r>
              <a:rPr lang="en-US" altLang="zh-CN" sz="1600" dirty="0" smtClean="0"/>
              <a:t>condition(s) that A-MPR for a CBW can be replaced with A-MPR for smaller CBW(s) with </a:t>
            </a:r>
            <a:r>
              <a:rPr lang="en-US" altLang="zh-CN" sz="1600" dirty="0" smtClean="0"/>
              <a:t>a following </a:t>
            </a:r>
            <a:r>
              <a:rPr lang="en-US" altLang="zh-CN" sz="1600" dirty="0" smtClean="0"/>
              <a:t>specific case study</a:t>
            </a:r>
            <a:endParaRPr lang="zh-CN" altLang="zh-CN" sz="1600" dirty="0" smtClean="0"/>
          </a:p>
          <a:p>
            <a:pPr lvl="1"/>
            <a:r>
              <a:rPr lang="en-US" altLang="zh-CN" sz="1600" dirty="0" smtClean="0"/>
              <a:t>Identify </a:t>
            </a:r>
            <a:r>
              <a:rPr lang="en-US" altLang="zh-CN" sz="1600" dirty="0" smtClean="0"/>
              <a:t>conditions that A-MPR for 20 MHz CBW can be replaced with A-MPR for 5, 10 or 15 </a:t>
            </a:r>
            <a:r>
              <a:rPr lang="en-US" altLang="zh-CN" sz="1600" dirty="0" smtClean="0"/>
              <a:t>MHz CBW </a:t>
            </a:r>
            <a:r>
              <a:rPr lang="en-US" altLang="zh-CN" sz="1600" dirty="0" smtClean="0"/>
              <a:t>in terms of relation between BWP within 20 MHz CBW, the position of BWP and UL </a:t>
            </a:r>
            <a:r>
              <a:rPr lang="en-US" altLang="zh-CN" sz="1600" dirty="0" smtClean="0"/>
              <a:t>DC location</a:t>
            </a:r>
            <a:endParaRPr lang="zh-CN" altLang="zh-CN" sz="1600" dirty="0" smtClean="0"/>
          </a:p>
          <a:p>
            <a:pPr lvl="1"/>
            <a:r>
              <a:rPr lang="en-US" altLang="zh-CN" sz="1600" dirty="0" smtClean="0"/>
              <a:t> </a:t>
            </a:r>
            <a:r>
              <a:rPr lang="en-US" altLang="zh-CN" sz="1600" dirty="0" smtClean="0"/>
              <a:t>Study if the identified condition(s) can be </a:t>
            </a:r>
            <a:r>
              <a:rPr lang="en-US" altLang="zh-CN" sz="1600" dirty="0" err="1" smtClean="0"/>
              <a:t>generalised</a:t>
            </a:r>
            <a:r>
              <a:rPr lang="en-US" altLang="zh-CN" sz="1600" dirty="0" smtClean="0"/>
              <a:t> or not</a:t>
            </a:r>
            <a:endParaRPr lang="zh-CN" altLang="zh-CN" sz="1600" dirty="0" smtClean="0"/>
          </a:p>
          <a:p>
            <a:pPr lvl="2"/>
            <a:r>
              <a:rPr lang="en-US" altLang="zh-CN" sz="1600" dirty="0" smtClean="0"/>
              <a:t>Specify </a:t>
            </a:r>
            <a:r>
              <a:rPr lang="en-US" altLang="zh-CN" sz="1600" dirty="0" smtClean="0"/>
              <a:t>the requirements based on the outcome of the study</a:t>
            </a:r>
            <a:endParaRPr lang="zh-CN" altLang="zh-CN" sz="1600" dirty="0" smtClean="0"/>
          </a:p>
          <a:p>
            <a:pPr lvl="2"/>
            <a:r>
              <a:rPr lang="en-US" altLang="zh-CN" sz="1600" dirty="0" smtClean="0"/>
              <a:t>Note </a:t>
            </a:r>
            <a:r>
              <a:rPr lang="en-US" altLang="zh-CN" sz="1600" dirty="0" smtClean="0"/>
              <a:t>that no re-evaluation of the existing A-MPR is needed]</a:t>
            </a:r>
            <a:endParaRPr lang="zh-CN" altLang="zh-CN" sz="1600" dirty="0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xmlns="" id="{4653FC17-6DDA-4C90-8331-B521BC2AD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3871" y="403791"/>
            <a:ext cx="10434416" cy="450794"/>
          </a:xfrm>
        </p:spPr>
        <p:txBody>
          <a:bodyPr/>
          <a:lstStyle/>
          <a:p>
            <a:pPr algn="l">
              <a:spcBef>
                <a:spcPts val="0"/>
              </a:spcBef>
              <a:spcAft>
                <a:spcPts val="600"/>
              </a:spcAft>
            </a:pPr>
            <a:r>
              <a:rPr lang="en-US" altLang="zh-CN" sz="2400" b="1" dirty="0" smtClean="0"/>
              <a:t>Controversial objectives which need more discussion in RAN#95</a:t>
            </a:r>
            <a:endParaRPr lang="en-US" altLang="zh-CN" sz="2400" b="1" dirty="0"/>
          </a:p>
        </p:txBody>
      </p:sp>
    </p:spTree>
    <p:extLst>
      <p:ext uri="{BB962C8B-B14F-4D97-AF65-F5344CB8AC3E}">
        <p14:creationId xmlns:p14="http://schemas.microsoft.com/office/powerpoint/2010/main" xmlns="" val="12741126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B1BE6906-4FA3-42DA-8E86-BA4DD12F41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1652" y="1015069"/>
            <a:ext cx="11417182" cy="4874004"/>
          </a:xfrm>
          <a:solidFill>
            <a:schemeClr val="accent3">
              <a:lumMod val="75000"/>
            </a:schemeClr>
          </a:solidFill>
        </p:spPr>
        <p:txBody>
          <a:bodyPr/>
          <a:lstStyle/>
          <a:p>
            <a:pPr>
              <a:spcBef>
                <a:spcPts val="0"/>
              </a:spcBef>
              <a:spcAft>
                <a:spcPts val="1200"/>
              </a:spcAft>
            </a:pPr>
            <a:endParaRPr lang="en-US" altLang="zh-CN" sz="1600" dirty="0" smtClean="0"/>
          </a:p>
          <a:p>
            <a:pPr>
              <a:spcBef>
                <a:spcPts val="0"/>
              </a:spcBef>
              <a:spcAft>
                <a:spcPts val="1200"/>
              </a:spcAft>
            </a:pPr>
            <a:r>
              <a:rPr lang="en-US" altLang="zh-CN" sz="1800" dirty="0" smtClean="0"/>
              <a:t>Objective </a:t>
            </a:r>
            <a:r>
              <a:rPr lang="en-US" altLang="zh-CN" sz="1800" dirty="0" smtClean="0"/>
              <a:t>#7: New low power class for </a:t>
            </a:r>
            <a:r>
              <a:rPr lang="en-US" altLang="zh-CN" sz="1800" dirty="0" err="1" smtClean="0"/>
              <a:t>Uu</a:t>
            </a:r>
            <a:r>
              <a:rPr lang="en-US" altLang="zh-CN" sz="1800" dirty="0" smtClean="0"/>
              <a:t> and/or </a:t>
            </a:r>
            <a:r>
              <a:rPr lang="en-US" altLang="zh-CN" sz="1800" dirty="0" err="1" smtClean="0"/>
              <a:t>sidelink</a:t>
            </a:r>
            <a:r>
              <a:rPr lang="en-US" altLang="zh-CN" sz="1800" dirty="0" smtClean="0"/>
              <a:t> (14dBm</a:t>
            </a:r>
            <a:r>
              <a:rPr lang="en-US" altLang="zh-CN" sz="1800" dirty="0" smtClean="0"/>
              <a:t>)</a:t>
            </a:r>
          </a:p>
          <a:p>
            <a:pPr>
              <a:spcBef>
                <a:spcPts val="0"/>
              </a:spcBef>
              <a:spcAft>
                <a:spcPts val="1200"/>
              </a:spcAft>
            </a:pPr>
            <a:r>
              <a:rPr lang="en-US" altLang="zh-CN" sz="1800" dirty="0" smtClean="0"/>
              <a:t>Objective </a:t>
            </a:r>
            <a:r>
              <a:rPr lang="en-US" altLang="zh-CN" sz="1800" dirty="0" smtClean="0"/>
              <a:t>#8: Simultaneous Rx/</a:t>
            </a:r>
            <a:r>
              <a:rPr lang="en-US" altLang="zh-CN" sz="1800" dirty="0" err="1" smtClean="0"/>
              <a:t>Tx</a:t>
            </a:r>
            <a:r>
              <a:rPr lang="en-US" altLang="zh-CN" sz="1800" dirty="0" smtClean="0"/>
              <a:t> for intra-band NC CA </a:t>
            </a:r>
          </a:p>
          <a:p>
            <a:pPr>
              <a:spcBef>
                <a:spcPts val="0"/>
              </a:spcBef>
              <a:spcAft>
                <a:spcPts val="1200"/>
              </a:spcAft>
            </a:pPr>
            <a:r>
              <a:rPr lang="en-US" altLang="zh-CN" sz="1800" dirty="0" smtClean="0"/>
              <a:t>Objective #9: UL </a:t>
            </a:r>
            <a:r>
              <a:rPr lang="en-US" altLang="zh-CN" sz="1800" dirty="0" err="1" smtClean="0"/>
              <a:t>Tx</a:t>
            </a:r>
            <a:r>
              <a:rPr lang="en-US" altLang="zh-CN" sz="1800" dirty="0" smtClean="0"/>
              <a:t> switching for UL CA with multiple </a:t>
            </a:r>
            <a:r>
              <a:rPr lang="en-US" altLang="zh-CN" sz="1800" dirty="0" smtClean="0"/>
              <a:t>TAG</a:t>
            </a:r>
          </a:p>
          <a:p>
            <a:pPr lvl="1">
              <a:spcBef>
                <a:spcPts val="0"/>
              </a:spcBef>
              <a:spcAft>
                <a:spcPts val="1200"/>
              </a:spcAft>
            </a:pPr>
            <a:r>
              <a:rPr lang="en-US" altLang="zh-CN" sz="1600" dirty="0" smtClean="0"/>
              <a:t>Moderator note: it is common understanding that this is covered by RAN1 Multi-carrier enhancement WI (RP-213577). Further clarification on the WID can be discussed in RAN plenary.</a:t>
            </a:r>
          </a:p>
          <a:p>
            <a:pPr lvl="1">
              <a:spcBef>
                <a:spcPts val="0"/>
              </a:spcBef>
              <a:spcAft>
                <a:spcPts val="1200"/>
              </a:spcAft>
            </a:pPr>
            <a:endParaRPr lang="en-US" altLang="zh-CN" sz="1200" dirty="0" smtClean="0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xmlns="" id="{4653FC17-6DDA-4C90-8331-B521BC2AD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651" y="403791"/>
            <a:ext cx="10434416" cy="450794"/>
          </a:xfrm>
        </p:spPr>
        <p:txBody>
          <a:bodyPr/>
          <a:lstStyle/>
          <a:p>
            <a:pPr algn="l">
              <a:spcBef>
                <a:spcPts val="0"/>
              </a:spcBef>
              <a:spcAft>
                <a:spcPts val="600"/>
              </a:spcAft>
            </a:pPr>
            <a:r>
              <a:rPr lang="en-US" altLang="zh-CN" sz="2400" b="1" dirty="0" smtClean="0"/>
              <a:t>Dropped objectives for Rel-18 RAN4 FR1 RF enhancement</a:t>
            </a:r>
            <a:endParaRPr lang="en-US" altLang="zh-CN" sz="2400" b="1" dirty="0"/>
          </a:p>
        </p:txBody>
      </p:sp>
    </p:spTree>
    <p:extLst>
      <p:ext uri="{BB962C8B-B14F-4D97-AF65-F5344CB8AC3E}">
        <p14:creationId xmlns:p14="http://schemas.microsoft.com/office/powerpoint/2010/main" xmlns="" val="12741126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3gpp">
  <a:themeElements>
    <a:clrScheme name="3gpp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Arial Black-Arial">
      <a:majorFont>
        <a:latin typeface="Arial Black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342900" marR="0" indent="-342900" algn="l" defTabSz="914400" rtl="0" eaLnBrk="0" fontAlgn="base" latinLnBrk="0" hangingPunct="0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Blip>
            <a:blip xmlns:r="http://schemas.openxmlformats.org/officeDocument/2006/relationships" r:embed="rId1"/>
          </a:buBlip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342900" marR="0" indent="-342900" algn="l" defTabSz="914400" rtl="0" eaLnBrk="0" fontAlgn="base" latinLnBrk="0" hangingPunct="0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Blip>
            <a:blip xmlns:r="http://schemas.openxmlformats.org/officeDocument/2006/relationships" r:embed="rId1"/>
          </a:buBlip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</a:defRPr>
        </a:defPPr>
      </a:lstStyle>
    </a:lnDef>
  </a:objectDefaults>
  <a:extraClrSchemeLst>
    <a:extraClrScheme>
      <a:clrScheme name="3gpp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2552158F8185D44A8848B98AEA319AF" ma:contentTypeVersion="12" ma:contentTypeDescription="Create a new document." ma:contentTypeScope="" ma:versionID="6a36ef4f892f86ce52de6a1653dbd950">
  <xsd:schema xmlns:xsd="http://www.w3.org/2001/XMLSchema" xmlns:xs="http://www.w3.org/2001/XMLSchema" xmlns:p="http://schemas.microsoft.com/office/2006/metadata/properties" xmlns:ns3="a915fe38-2618-47b6-8303-829fb71466d5" xmlns:ns4="23d77754-4ccc-4c57-9291-cab09e81894a" targetNamespace="http://schemas.microsoft.com/office/2006/metadata/properties" ma:root="true" ma:fieldsID="f7034ffd361f586299d0e2788fe1325b" ns3:_="" ns4:_="">
    <xsd:import namespace="a915fe38-2618-47b6-8303-829fb71466d5"/>
    <xsd:import namespace="23d77754-4ccc-4c57-9291-cab09e81894a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915fe38-2618-47b6-8303-829fb71466d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4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5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3d77754-4ccc-4c57-9291-cab09e81894a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8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AF070948-0CB2-4F99-ACC8-E715860BC6B9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874266F6-0ED4-4E4E-9B55-710101289C5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a915fe38-2618-47b6-8303-829fb71466d5"/>
    <ds:schemaRef ds:uri="23d77754-4ccc-4c57-9291-cab09e81894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75C68143-B530-4487-9EA7-5BCC5970B48F}">
  <ds:schemaRefs>
    <ds:schemaRef ds:uri="http://schemas.microsoft.com/office/2006/documentManagement/types"/>
    <ds:schemaRef ds:uri="http://schemas.openxmlformats.org/package/2006/metadata/core-properties"/>
    <ds:schemaRef ds:uri="23d77754-4ccc-4c57-9291-cab09e81894a"/>
    <ds:schemaRef ds:uri="http://www.w3.org/XML/1998/namespace"/>
    <ds:schemaRef ds:uri="http://purl.org/dc/elements/1.1/"/>
    <ds:schemaRef ds:uri="http://schemas.microsoft.com/office/infopath/2007/PartnerControls"/>
    <ds:schemaRef ds:uri="a915fe38-2618-47b6-8303-829fb71466d5"/>
    <ds:schemaRef ds:uri="http://schemas.microsoft.com/office/2006/metadata/properties"/>
    <ds:schemaRef ds:uri="http://purl.org/dc/dcmitype/"/>
    <ds:schemaRef ds:uri="http://purl.org/dc/terms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335876</TotalTime>
  <Words>1023</Words>
  <Application>Microsoft Office PowerPoint</Application>
  <PresentationFormat>自定义</PresentationFormat>
  <Paragraphs>96</Paragraphs>
  <Slides>9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0" baseType="lpstr">
      <vt:lpstr>3gpp</vt:lpstr>
      <vt:lpstr>Moderator summary for discussion [RAN95e-RAN4-R18Prep-01]</vt:lpstr>
      <vt:lpstr>Objectives discussed in [RAN95e-RAN4-R18Prep-01] </vt:lpstr>
      <vt:lpstr>Stabilized objectives (1/5)</vt:lpstr>
      <vt:lpstr>Stabilized objectives (2/5)</vt:lpstr>
      <vt:lpstr>Stabilized objectives (3/5)</vt:lpstr>
      <vt:lpstr>Stabilized objectives (4/5)</vt:lpstr>
      <vt:lpstr>Stabilized objectives (5/5) </vt:lpstr>
      <vt:lpstr>Controversial objectives which need more discussion in RAN#95</vt:lpstr>
      <vt:lpstr>Dropped objectives for Rel-18 RAN4 FR1 RF enhancement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RAN4#94 E-meeting Arrangements and Guidelines</dc:title>
  <dc:creator>Administrator</dc:creator>
  <cp:keywords>CTPClassification=CTP_NT</cp:keywords>
  <cp:lastModifiedBy>cmcc</cp:lastModifiedBy>
  <cp:revision>790</cp:revision>
  <cp:lastPrinted>2016-09-15T08:31:35Z</cp:lastPrinted>
  <dcterms:created xsi:type="dcterms:W3CDTF">2009-11-27T05:15:11Z</dcterms:created>
  <dcterms:modified xsi:type="dcterms:W3CDTF">2022-02-11T15:35:22Z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  <property fmtid="{D5CDD505-2E9C-101B-9397-08002B2CF9AE}" pid="3" name="NSCPROP_SA">
    <vt:lpwstr>D:\RAN\RAN78\RP-172127.pptx</vt:lpwstr>
  </property>
  <property fmtid="{D5CDD505-2E9C-101B-9397-08002B2CF9AE}" pid="4" name="_readonly">
    <vt:lpwstr/>
  </property>
  <property fmtid="{D5CDD505-2E9C-101B-9397-08002B2CF9AE}" pid="5" name="_change">
    <vt:lpwstr/>
  </property>
  <property fmtid="{D5CDD505-2E9C-101B-9397-08002B2CF9AE}" pid="6" name="_full-control">
    <vt:lpwstr/>
  </property>
  <property fmtid="{D5CDD505-2E9C-101B-9397-08002B2CF9AE}" pid="7" name="sflag">
    <vt:lpwstr>1552620126</vt:lpwstr>
  </property>
  <property fmtid="{D5CDD505-2E9C-101B-9397-08002B2CF9AE}" pid="8" name="TitusGUID">
    <vt:lpwstr>6f9c0495-a83c-462b-8664-67016d5bf2d5</vt:lpwstr>
  </property>
  <property fmtid="{D5CDD505-2E9C-101B-9397-08002B2CF9AE}" pid="9" name="CTP_TimeStamp">
    <vt:lpwstr>2020-06-04 10:01:06Z</vt:lpwstr>
  </property>
  <property fmtid="{D5CDD505-2E9C-101B-9397-08002B2CF9AE}" pid="10" name="CTP_BU">
    <vt:lpwstr>NA</vt:lpwstr>
  </property>
  <property fmtid="{D5CDD505-2E9C-101B-9397-08002B2CF9AE}" pid="11" name="CTP_IDSID">
    <vt:lpwstr>NA</vt:lpwstr>
  </property>
  <property fmtid="{D5CDD505-2E9C-101B-9397-08002B2CF9AE}" pid="12" name="CTP_WWID">
    <vt:lpwstr>NA</vt:lpwstr>
  </property>
  <property fmtid="{D5CDD505-2E9C-101B-9397-08002B2CF9AE}" pid="13" name="CTPClassification">
    <vt:lpwstr>CTP_NT</vt:lpwstr>
  </property>
  <property fmtid="{D5CDD505-2E9C-101B-9397-08002B2CF9AE}" pid="14" name="ContentTypeId">
    <vt:lpwstr>0x010100F2552158F8185D44A8848B98AEA319AF</vt:lpwstr>
  </property>
  <property fmtid="{D5CDD505-2E9C-101B-9397-08002B2CF9AE}" pid="15" name="_2015_ms_pID_725343">
    <vt:lpwstr>(3)Tzvt7MCnysq9mGVpMM7bVovqjgeGq1unoJoZmvrnpUBDyIA78vxhL0NLx5s06XVD1/kvSlL4
xVVRkvZCjrSa+NAiex97wMfQd4MX1ouj2OXFglekYzd8tsMLUhavGYHEPGO/70iACcDez91a
J4msV8VpRPvSU5g0iyl5rDx5WTQT8aE/fJDAAUVqxBn2bpQs7TbiCTJxwMn90VFJex/Tt0V+
S+7L9Rw3xrAWdhViye</vt:lpwstr>
  </property>
  <property fmtid="{D5CDD505-2E9C-101B-9397-08002B2CF9AE}" pid="16" name="_2015_ms_pID_7253431">
    <vt:lpwstr>FIAbgOTP7Jcmgw8eXuOQAKR3vm5rkYJT5qxTJ28P9Bqh1cQGkfanXH
iCO727tETXrhMAXftfYuD6+0WO9hPUAe/eg/GXBokOJEIVk20AyybuX6qM+9qosyQB9SCV7K
4LZA5ZEpC286pod6t8ZKQTbtc9RO26a6pxyAdrd580uyeECdX7KtPsvccwlOtqNVsoFqus2t
BBdlWzcj/DZ4IPdzXDxlGLlghCDNn6E9Cql9</vt:lpwstr>
  </property>
  <property fmtid="{D5CDD505-2E9C-101B-9397-08002B2CF9AE}" pid="17" name="_2015_ms_pID_7253432">
    <vt:lpwstr>8w==</vt:lpwstr>
  </property>
</Properties>
</file>