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12"/>
  </p:notesMasterIdLst>
  <p:sldIdLst>
    <p:sldId id="434" r:id="rId3"/>
    <p:sldId id="1085" r:id="rId4"/>
    <p:sldId id="1175" r:id="rId5"/>
    <p:sldId id="1177" r:id="rId6"/>
    <p:sldId id="1095" r:id="rId7"/>
    <p:sldId id="1178" r:id="rId8"/>
    <p:sldId id="1179" r:id="rId9"/>
    <p:sldId id="1180" r:id="rId10"/>
    <p:sldId id="1181" r:id="rId11"/>
  </p:sldIdLst>
  <p:sldSz cx="14995525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7100"/>
    <a:srgbClr val="92D050"/>
    <a:srgbClr val="0066FF"/>
    <a:srgbClr val="C5C5C5"/>
    <a:srgbClr val="C800BE"/>
    <a:srgbClr val="FFA7A7"/>
    <a:srgbClr val="53FFA1"/>
    <a:srgbClr val="FF5B5B"/>
    <a:srgbClr val="663300"/>
    <a:srgbClr val="1E96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4AEDF5-59C9-4462-85A2-823E90B2866C}" v="167" dt="2021-12-16T00:36:54.0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6357" autoAdjust="0"/>
  </p:normalViewPr>
  <p:slideViewPr>
    <p:cSldViewPr snapToGrid="0">
      <p:cViewPr varScale="1">
        <p:scale>
          <a:sx n="110" d="100"/>
          <a:sy n="110" d="100"/>
        </p:scale>
        <p:origin x="29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9D4AEDF5-59C9-4462-85A2-823E90B2866C}"/>
    <pc:docChg chg="undo custSel addSld delSld modSld">
      <pc:chgData name="Wanshi Chen" userId="3a7dbef4-3474-47c6-9897-007f5734efb0" providerId="ADAL" clId="{9D4AEDF5-59C9-4462-85A2-823E90B2866C}" dt="2021-12-16T00:36:54.025" v="1281"/>
      <pc:docMkLst>
        <pc:docMk/>
      </pc:docMkLst>
      <pc:sldChg chg="modSp mod">
        <pc:chgData name="Wanshi Chen" userId="3a7dbef4-3474-47c6-9897-007f5734efb0" providerId="ADAL" clId="{9D4AEDF5-59C9-4462-85A2-823E90B2866C}" dt="2021-12-15T03:14:16.851" v="1085" actId="20577"/>
        <pc:sldMkLst>
          <pc:docMk/>
          <pc:sldMk cId="399343419" sldId="434"/>
        </pc:sldMkLst>
        <pc:spChg chg="mod">
          <ac:chgData name="Wanshi Chen" userId="3a7dbef4-3474-47c6-9897-007f5734efb0" providerId="ADAL" clId="{9D4AEDF5-59C9-4462-85A2-823E90B2866C}" dt="2021-12-15T03:14:16.851" v="1085" actId="20577"/>
          <ac:spMkLst>
            <pc:docMk/>
            <pc:sldMk cId="399343419" sldId="434"/>
            <ac:spMk id="6" creationId="{69EF7242-00B2-4235-91B6-52D9E9D54541}"/>
          </ac:spMkLst>
        </pc:spChg>
      </pc:sldChg>
      <pc:sldChg chg="modSp mod">
        <pc:chgData name="Wanshi Chen" userId="3a7dbef4-3474-47c6-9897-007f5734efb0" providerId="ADAL" clId="{9D4AEDF5-59C9-4462-85A2-823E90B2866C}" dt="2021-12-15T01:49:04.093" v="361" actId="20577"/>
        <pc:sldMkLst>
          <pc:docMk/>
          <pc:sldMk cId="710073331" sldId="1085"/>
        </pc:sldMkLst>
        <pc:spChg chg="mod">
          <ac:chgData name="Wanshi Chen" userId="3a7dbef4-3474-47c6-9897-007f5734efb0" providerId="ADAL" clId="{9D4AEDF5-59C9-4462-85A2-823E90B2866C}" dt="2021-12-15T01:49:04.093" v="361" actId="20577"/>
          <ac:spMkLst>
            <pc:docMk/>
            <pc:sldMk cId="710073331" sldId="1085"/>
            <ac:spMk id="3" creationId="{85903BC0-EB37-4C3E-8DD6-27F0E6CA817C}"/>
          </ac:spMkLst>
        </pc:spChg>
      </pc:sldChg>
      <pc:sldChg chg="del">
        <pc:chgData name="Wanshi Chen" userId="3a7dbef4-3474-47c6-9897-007f5734efb0" providerId="ADAL" clId="{9D4AEDF5-59C9-4462-85A2-823E90B2866C}" dt="2021-12-15T02:15:22.934" v="551" actId="47"/>
        <pc:sldMkLst>
          <pc:docMk/>
          <pc:sldMk cId="118730087" sldId="1094"/>
        </pc:sldMkLst>
      </pc:sldChg>
      <pc:sldChg chg="modSp mod">
        <pc:chgData name="Wanshi Chen" userId="3a7dbef4-3474-47c6-9897-007f5734efb0" providerId="ADAL" clId="{9D4AEDF5-59C9-4462-85A2-823E90B2866C}" dt="2021-12-15T20:08:46.864" v="1118" actId="6549"/>
        <pc:sldMkLst>
          <pc:docMk/>
          <pc:sldMk cId="2193615403" sldId="1095"/>
        </pc:sldMkLst>
        <pc:spChg chg="mod">
          <ac:chgData name="Wanshi Chen" userId="3a7dbef4-3474-47c6-9897-007f5734efb0" providerId="ADAL" clId="{9D4AEDF5-59C9-4462-85A2-823E90B2866C}" dt="2021-12-15T03:13:45.866" v="1075" actId="20577"/>
          <ac:spMkLst>
            <pc:docMk/>
            <pc:sldMk cId="2193615403" sldId="1095"/>
            <ac:spMk id="2" creationId="{12DD0395-6E2A-4D67-A1A6-3A5C1DB567C4}"/>
          </ac:spMkLst>
        </pc:spChg>
        <pc:graphicFrameChg chg="mod modGraphic">
          <ac:chgData name="Wanshi Chen" userId="3a7dbef4-3474-47c6-9897-007f5734efb0" providerId="ADAL" clId="{9D4AEDF5-59C9-4462-85A2-823E90B2866C}" dt="2021-12-15T20:08:46.864" v="1118" actId="6549"/>
          <ac:graphicFrameMkLst>
            <pc:docMk/>
            <pc:sldMk cId="2193615403" sldId="1095"/>
            <ac:graphicFrameMk id="5" creationId="{E85C8980-CA98-4304-964B-96F3ED6C390F}"/>
          </ac:graphicFrameMkLst>
        </pc:graphicFrameChg>
      </pc:sldChg>
      <pc:sldChg chg="addSp modSp mod">
        <pc:chgData name="Wanshi Chen" userId="3a7dbef4-3474-47c6-9897-007f5734efb0" providerId="ADAL" clId="{9D4AEDF5-59C9-4462-85A2-823E90B2866C}" dt="2021-12-15T01:46:22.300" v="175" actId="404"/>
        <pc:sldMkLst>
          <pc:docMk/>
          <pc:sldMk cId="3269730841" sldId="1175"/>
        </pc:sldMkLst>
        <pc:spChg chg="mod">
          <ac:chgData name="Wanshi Chen" userId="3a7dbef4-3474-47c6-9897-007f5734efb0" providerId="ADAL" clId="{9D4AEDF5-59C9-4462-85A2-823E90B2866C}" dt="2021-12-15T01:43:57.868" v="127" actId="20577"/>
          <ac:spMkLst>
            <pc:docMk/>
            <pc:sldMk cId="3269730841" sldId="1175"/>
            <ac:spMk id="2" creationId="{12DD0395-6E2A-4D67-A1A6-3A5C1DB567C4}"/>
          </ac:spMkLst>
        </pc:spChg>
        <pc:spChg chg="mod">
          <ac:chgData name="Wanshi Chen" userId="3a7dbef4-3474-47c6-9897-007f5734efb0" providerId="ADAL" clId="{9D4AEDF5-59C9-4462-85A2-823E90B2866C}" dt="2021-12-15T01:42:07.181" v="51" actId="6549"/>
          <ac:spMkLst>
            <pc:docMk/>
            <pc:sldMk cId="3269730841" sldId="1175"/>
            <ac:spMk id="3" creationId="{85903BC0-EB37-4C3E-8DD6-27F0E6CA817C}"/>
          </ac:spMkLst>
        </pc:spChg>
        <pc:spChg chg="add mod">
          <ac:chgData name="Wanshi Chen" userId="3a7dbef4-3474-47c6-9897-007f5734efb0" providerId="ADAL" clId="{9D4AEDF5-59C9-4462-85A2-823E90B2866C}" dt="2021-12-15T01:43:44.628" v="118" actId="1076"/>
          <ac:spMkLst>
            <pc:docMk/>
            <pc:sldMk cId="3269730841" sldId="1175"/>
            <ac:spMk id="5" creationId="{4D827F94-0EFF-471C-81B0-B43BC5C103CB}"/>
          </ac:spMkLst>
        </pc:spChg>
        <pc:spChg chg="add mod">
          <ac:chgData name="Wanshi Chen" userId="3a7dbef4-3474-47c6-9897-007f5734efb0" providerId="ADAL" clId="{9D4AEDF5-59C9-4462-85A2-823E90B2866C}" dt="2021-12-15T01:43:22.188" v="90" actId="20577"/>
          <ac:spMkLst>
            <pc:docMk/>
            <pc:sldMk cId="3269730841" sldId="1175"/>
            <ac:spMk id="7" creationId="{B36B31F7-96C9-4D5E-A495-8D7AF7F45E11}"/>
          </ac:spMkLst>
        </pc:spChg>
        <pc:spChg chg="add mod">
          <ac:chgData name="Wanshi Chen" userId="3a7dbef4-3474-47c6-9897-007f5734efb0" providerId="ADAL" clId="{9D4AEDF5-59C9-4462-85A2-823E90B2866C}" dt="2021-12-15T01:46:22.300" v="175" actId="404"/>
          <ac:spMkLst>
            <pc:docMk/>
            <pc:sldMk cId="3269730841" sldId="1175"/>
            <ac:spMk id="8" creationId="{0E792A79-6D17-4CFC-858A-68D9EC4DB39E}"/>
          </ac:spMkLst>
        </pc:spChg>
        <pc:graphicFrameChg chg="add mod modGraphic">
          <ac:chgData name="Wanshi Chen" userId="3a7dbef4-3474-47c6-9897-007f5734efb0" providerId="ADAL" clId="{9D4AEDF5-59C9-4462-85A2-823E90B2866C}" dt="2021-12-15T01:42:38.588" v="76" actId="14100"/>
          <ac:graphicFrameMkLst>
            <pc:docMk/>
            <pc:sldMk cId="3269730841" sldId="1175"/>
            <ac:graphicFrameMk id="4" creationId="{51010C23-03DA-4F1E-966F-122468BA5555}"/>
          </ac:graphicFrameMkLst>
        </pc:graphicFrameChg>
        <pc:graphicFrameChg chg="add mod modGraphic">
          <ac:chgData name="Wanshi Chen" userId="3a7dbef4-3474-47c6-9897-007f5734efb0" providerId="ADAL" clId="{9D4AEDF5-59C9-4462-85A2-823E90B2866C}" dt="2021-12-15T01:43:36.220" v="117" actId="20577"/>
          <ac:graphicFrameMkLst>
            <pc:docMk/>
            <pc:sldMk cId="3269730841" sldId="1175"/>
            <ac:graphicFrameMk id="6" creationId="{C2F3F822-0265-403E-ACAF-2A1605769358}"/>
          </ac:graphicFrameMkLst>
        </pc:graphicFrameChg>
      </pc:sldChg>
      <pc:sldChg chg="del">
        <pc:chgData name="Wanshi Chen" userId="3a7dbef4-3474-47c6-9897-007f5734efb0" providerId="ADAL" clId="{9D4AEDF5-59C9-4462-85A2-823E90B2866C}" dt="2021-12-15T02:15:19.816" v="550" actId="47"/>
        <pc:sldMkLst>
          <pc:docMk/>
          <pc:sldMk cId="2729773172" sldId="1176"/>
        </pc:sldMkLst>
      </pc:sldChg>
      <pc:sldChg chg="addSp delSp modSp add mod">
        <pc:chgData name="Wanshi Chen" userId="3a7dbef4-3474-47c6-9897-007f5734efb0" providerId="ADAL" clId="{9D4AEDF5-59C9-4462-85A2-823E90B2866C}" dt="2021-12-16T00:35:28.935" v="1270" actId="115"/>
        <pc:sldMkLst>
          <pc:docMk/>
          <pc:sldMk cId="1032714193" sldId="1177"/>
        </pc:sldMkLst>
        <pc:spChg chg="mod">
          <ac:chgData name="Wanshi Chen" userId="3a7dbef4-3474-47c6-9897-007f5734efb0" providerId="ADAL" clId="{9D4AEDF5-59C9-4462-85A2-823E90B2866C}" dt="2021-12-15T01:43:52.507" v="123" actId="20577"/>
          <ac:spMkLst>
            <pc:docMk/>
            <pc:sldMk cId="1032714193" sldId="1177"/>
            <ac:spMk id="2" creationId="{12DD0395-6E2A-4D67-A1A6-3A5C1DB567C4}"/>
          </ac:spMkLst>
        </pc:spChg>
        <pc:spChg chg="mod">
          <ac:chgData name="Wanshi Chen" userId="3a7dbef4-3474-47c6-9897-007f5734efb0" providerId="ADAL" clId="{9D4AEDF5-59C9-4462-85A2-823E90B2866C}" dt="2021-12-15T01:45:20.683" v="157" actId="14100"/>
          <ac:spMkLst>
            <pc:docMk/>
            <pc:sldMk cId="1032714193" sldId="1177"/>
            <ac:spMk id="3" creationId="{85903BC0-EB37-4C3E-8DD6-27F0E6CA817C}"/>
          </ac:spMkLst>
        </pc:spChg>
        <pc:spChg chg="add del mod">
          <ac:chgData name="Wanshi Chen" userId="3a7dbef4-3474-47c6-9897-007f5734efb0" providerId="ADAL" clId="{9D4AEDF5-59C9-4462-85A2-823E90B2866C}" dt="2021-12-16T00:26:36.208" v="1127"/>
          <ac:spMkLst>
            <pc:docMk/>
            <pc:sldMk cId="1032714193" sldId="1177"/>
            <ac:spMk id="4" creationId="{784FC3B3-A304-45C1-A360-F2FB8BF06A29}"/>
          </ac:spMkLst>
        </pc:spChg>
        <pc:spChg chg="mod">
          <ac:chgData name="Wanshi Chen" userId="3a7dbef4-3474-47c6-9897-007f5734efb0" providerId="ADAL" clId="{9D4AEDF5-59C9-4462-85A2-823E90B2866C}" dt="2021-12-15T01:44:06.918" v="130" actId="20577"/>
          <ac:spMkLst>
            <pc:docMk/>
            <pc:sldMk cId="1032714193" sldId="1177"/>
            <ac:spMk id="5" creationId="{4D827F94-0EFF-471C-81B0-B43BC5C103CB}"/>
          </ac:spMkLst>
        </pc:spChg>
        <pc:spChg chg="add mod">
          <ac:chgData name="Wanshi Chen" userId="3a7dbef4-3474-47c6-9897-007f5734efb0" providerId="ADAL" clId="{9D4AEDF5-59C9-4462-85A2-823E90B2866C}" dt="2021-12-16T00:35:28.935" v="1270" actId="115"/>
          <ac:spMkLst>
            <pc:docMk/>
            <pc:sldMk cId="1032714193" sldId="1177"/>
            <ac:spMk id="6" creationId="{BB6761D6-080A-47A5-AAD1-403D57F1FE86}"/>
          </ac:spMkLst>
        </pc:spChg>
        <pc:spChg chg="mod">
          <ac:chgData name="Wanshi Chen" userId="3a7dbef4-3474-47c6-9897-007f5734efb0" providerId="ADAL" clId="{9D4AEDF5-59C9-4462-85A2-823E90B2866C}" dt="2021-12-15T01:45:14.992" v="156" actId="20577"/>
          <ac:spMkLst>
            <pc:docMk/>
            <pc:sldMk cId="1032714193" sldId="1177"/>
            <ac:spMk id="7" creationId="{B36B31F7-96C9-4D5E-A495-8D7AF7F45E11}"/>
          </ac:spMkLst>
        </pc:spChg>
        <pc:spChg chg="add del mod">
          <ac:chgData name="Wanshi Chen" userId="3a7dbef4-3474-47c6-9897-007f5734efb0" providerId="ADAL" clId="{9D4AEDF5-59C9-4462-85A2-823E90B2866C}" dt="2021-12-16T00:26:23.505" v="1124" actId="478"/>
          <ac:spMkLst>
            <pc:docMk/>
            <pc:sldMk cId="1032714193" sldId="1177"/>
            <ac:spMk id="9" creationId="{78323648-4045-45BF-8523-117B60FF4280}"/>
          </ac:spMkLst>
        </pc:spChg>
        <pc:spChg chg="add mod">
          <ac:chgData name="Wanshi Chen" userId="3a7dbef4-3474-47c6-9897-007f5734efb0" providerId="ADAL" clId="{9D4AEDF5-59C9-4462-85A2-823E90B2866C}" dt="2021-12-15T01:45:52.123" v="169" actId="403"/>
          <ac:spMkLst>
            <pc:docMk/>
            <pc:sldMk cId="1032714193" sldId="1177"/>
            <ac:spMk id="10" creationId="{4CD2D0C9-D7C0-4582-A820-2EDDCFCB1424}"/>
          </ac:spMkLst>
        </pc:spChg>
        <pc:spChg chg="add mod">
          <ac:chgData name="Wanshi Chen" userId="3a7dbef4-3474-47c6-9897-007f5734efb0" providerId="ADAL" clId="{9D4AEDF5-59C9-4462-85A2-823E90B2866C}" dt="2021-12-15T01:46:27.893" v="177" actId="404"/>
          <ac:spMkLst>
            <pc:docMk/>
            <pc:sldMk cId="1032714193" sldId="1177"/>
            <ac:spMk id="11" creationId="{4EECB829-11B4-4305-A7B1-7F03985A42E5}"/>
          </ac:spMkLst>
        </pc:spChg>
        <pc:graphicFrameChg chg="del modGraphic">
          <ac:chgData name="Wanshi Chen" userId="3a7dbef4-3474-47c6-9897-007f5734efb0" providerId="ADAL" clId="{9D4AEDF5-59C9-4462-85A2-823E90B2866C}" dt="2021-12-15T01:44:04.160" v="129" actId="478"/>
          <ac:graphicFrameMkLst>
            <pc:docMk/>
            <pc:sldMk cId="1032714193" sldId="1177"/>
            <ac:graphicFrameMk id="4" creationId="{51010C23-03DA-4F1E-966F-122468BA5555}"/>
          </ac:graphicFrameMkLst>
        </pc:graphicFrameChg>
        <pc:graphicFrameChg chg="del">
          <ac:chgData name="Wanshi Chen" userId="3a7dbef4-3474-47c6-9897-007f5734efb0" providerId="ADAL" clId="{9D4AEDF5-59C9-4462-85A2-823E90B2866C}" dt="2021-12-15T01:45:12.620" v="155" actId="478"/>
          <ac:graphicFrameMkLst>
            <pc:docMk/>
            <pc:sldMk cId="1032714193" sldId="1177"/>
            <ac:graphicFrameMk id="6" creationId="{C2F3F822-0265-403E-ACAF-2A1605769358}"/>
          </ac:graphicFrameMkLst>
        </pc:graphicFrameChg>
        <pc:graphicFrameChg chg="add mod modGraphic">
          <ac:chgData name="Wanshi Chen" userId="3a7dbef4-3474-47c6-9897-007f5734efb0" providerId="ADAL" clId="{9D4AEDF5-59C9-4462-85A2-823E90B2866C}" dt="2021-12-15T01:44:53.162" v="141" actId="14100"/>
          <ac:graphicFrameMkLst>
            <pc:docMk/>
            <pc:sldMk cId="1032714193" sldId="1177"/>
            <ac:graphicFrameMk id="8" creationId="{C868CE12-10A7-4029-A872-20BC5B979C6E}"/>
          </ac:graphicFrameMkLst>
        </pc:graphicFrameChg>
      </pc:sldChg>
      <pc:sldChg chg="modSp add mod">
        <pc:chgData name="Wanshi Chen" userId="3a7dbef4-3474-47c6-9897-007f5734efb0" providerId="ADAL" clId="{9D4AEDF5-59C9-4462-85A2-823E90B2866C}" dt="2021-12-15T03:13:50.121" v="1077" actId="20577"/>
        <pc:sldMkLst>
          <pc:docMk/>
          <pc:sldMk cId="287383035" sldId="1178"/>
        </pc:sldMkLst>
        <pc:spChg chg="mod">
          <ac:chgData name="Wanshi Chen" userId="3a7dbef4-3474-47c6-9897-007f5734efb0" providerId="ADAL" clId="{9D4AEDF5-59C9-4462-85A2-823E90B2866C}" dt="2021-12-15T03:13:50.121" v="1077" actId="20577"/>
          <ac:spMkLst>
            <pc:docMk/>
            <pc:sldMk cId="287383035" sldId="1178"/>
            <ac:spMk id="2" creationId="{12DD0395-6E2A-4D67-A1A6-3A5C1DB567C4}"/>
          </ac:spMkLst>
        </pc:spChg>
        <pc:graphicFrameChg chg="mod modGraphic">
          <ac:chgData name="Wanshi Chen" userId="3a7dbef4-3474-47c6-9897-007f5734efb0" providerId="ADAL" clId="{9D4AEDF5-59C9-4462-85A2-823E90B2866C}" dt="2021-12-15T02:33:01.444" v="745" actId="404"/>
          <ac:graphicFrameMkLst>
            <pc:docMk/>
            <pc:sldMk cId="287383035" sldId="1178"/>
            <ac:graphicFrameMk id="5" creationId="{E85C8980-CA98-4304-964B-96F3ED6C390F}"/>
          </ac:graphicFrameMkLst>
        </pc:graphicFrameChg>
      </pc:sldChg>
      <pc:sldChg chg="modSp add mod">
        <pc:chgData name="Wanshi Chen" userId="3a7dbef4-3474-47c6-9897-007f5734efb0" providerId="ADAL" clId="{9D4AEDF5-59C9-4462-85A2-823E90B2866C}" dt="2021-12-16T00:36:49.082" v="1280"/>
        <pc:sldMkLst>
          <pc:docMk/>
          <pc:sldMk cId="2371041360" sldId="1179"/>
        </pc:sldMkLst>
        <pc:spChg chg="mod">
          <ac:chgData name="Wanshi Chen" userId="3a7dbef4-3474-47c6-9897-007f5734efb0" providerId="ADAL" clId="{9D4AEDF5-59C9-4462-85A2-823E90B2866C}" dt="2021-12-15T03:13:56.587" v="1080" actId="20577"/>
          <ac:spMkLst>
            <pc:docMk/>
            <pc:sldMk cId="2371041360" sldId="1179"/>
            <ac:spMk id="2" creationId="{12DD0395-6E2A-4D67-A1A6-3A5C1DB567C4}"/>
          </ac:spMkLst>
        </pc:spChg>
        <pc:graphicFrameChg chg="mod modGraphic">
          <ac:chgData name="Wanshi Chen" userId="3a7dbef4-3474-47c6-9897-007f5734efb0" providerId="ADAL" clId="{9D4AEDF5-59C9-4462-85A2-823E90B2866C}" dt="2021-12-16T00:36:49.082" v="1280"/>
          <ac:graphicFrameMkLst>
            <pc:docMk/>
            <pc:sldMk cId="2371041360" sldId="1179"/>
            <ac:graphicFrameMk id="5" creationId="{E85C8980-CA98-4304-964B-96F3ED6C390F}"/>
          </ac:graphicFrameMkLst>
        </pc:graphicFrameChg>
      </pc:sldChg>
      <pc:sldChg chg="modSp add mod">
        <pc:chgData name="Wanshi Chen" userId="3a7dbef4-3474-47c6-9897-007f5734efb0" providerId="ADAL" clId="{9D4AEDF5-59C9-4462-85A2-823E90B2866C}" dt="2021-12-15T20:09:20.846" v="1123" actId="6549"/>
        <pc:sldMkLst>
          <pc:docMk/>
          <pc:sldMk cId="2742347042" sldId="1180"/>
        </pc:sldMkLst>
        <pc:spChg chg="mod">
          <ac:chgData name="Wanshi Chen" userId="3a7dbef4-3474-47c6-9897-007f5734efb0" providerId="ADAL" clId="{9D4AEDF5-59C9-4462-85A2-823E90B2866C}" dt="2021-12-15T03:14:01.859" v="1082" actId="20577"/>
          <ac:spMkLst>
            <pc:docMk/>
            <pc:sldMk cId="2742347042" sldId="1180"/>
            <ac:spMk id="2" creationId="{12DD0395-6E2A-4D67-A1A6-3A5C1DB567C4}"/>
          </ac:spMkLst>
        </pc:spChg>
        <pc:graphicFrameChg chg="mod modGraphic">
          <ac:chgData name="Wanshi Chen" userId="3a7dbef4-3474-47c6-9897-007f5734efb0" providerId="ADAL" clId="{9D4AEDF5-59C9-4462-85A2-823E90B2866C}" dt="2021-12-15T20:09:20.846" v="1123" actId="6549"/>
          <ac:graphicFrameMkLst>
            <pc:docMk/>
            <pc:sldMk cId="2742347042" sldId="1180"/>
            <ac:graphicFrameMk id="5" creationId="{E85C8980-CA98-4304-964B-96F3ED6C390F}"/>
          </ac:graphicFrameMkLst>
        </pc:graphicFrameChg>
      </pc:sldChg>
      <pc:sldChg chg="modSp add mod">
        <pc:chgData name="Wanshi Chen" userId="3a7dbef4-3474-47c6-9897-007f5734efb0" providerId="ADAL" clId="{9D4AEDF5-59C9-4462-85A2-823E90B2866C}" dt="2021-12-16T00:36:54.025" v="1281"/>
        <pc:sldMkLst>
          <pc:docMk/>
          <pc:sldMk cId="362015556" sldId="1181"/>
        </pc:sldMkLst>
        <pc:spChg chg="mod">
          <ac:chgData name="Wanshi Chen" userId="3a7dbef4-3474-47c6-9897-007f5734efb0" providerId="ADAL" clId="{9D4AEDF5-59C9-4462-85A2-823E90B2866C}" dt="2021-12-15T03:14:06.085" v="1084" actId="20577"/>
          <ac:spMkLst>
            <pc:docMk/>
            <pc:sldMk cId="362015556" sldId="1181"/>
            <ac:spMk id="2" creationId="{12DD0395-6E2A-4D67-A1A6-3A5C1DB567C4}"/>
          </ac:spMkLst>
        </pc:spChg>
        <pc:graphicFrameChg chg="mod modGraphic">
          <ac:chgData name="Wanshi Chen" userId="3a7dbef4-3474-47c6-9897-007f5734efb0" providerId="ADAL" clId="{9D4AEDF5-59C9-4462-85A2-823E90B2866C}" dt="2021-12-16T00:36:54.025" v="1281"/>
          <ac:graphicFrameMkLst>
            <pc:docMk/>
            <pc:sldMk cId="362015556" sldId="1181"/>
            <ac:graphicFrameMk id="5" creationId="{E85C8980-CA98-4304-964B-96F3ED6C390F}"/>
          </ac:graphicFrameMkLst>
        </pc:graphicFrameChg>
      </pc:sldChg>
    </pc:docChg>
  </pc:docChgLst>
  <pc:docChgLst>
    <pc:chgData name="Wanshi Chen" userId="3a7dbef4-3474-47c6-9897-007f5734efb0" providerId="ADAL" clId="{6FCED2D2-8D45-4A09-8FE9-AEF03E8306CA}"/>
    <pc:docChg chg="modSld">
      <pc:chgData name="Wanshi Chen" userId="3a7dbef4-3474-47c6-9897-007f5734efb0" providerId="ADAL" clId="{6FCED2D2-8D45-4A09-8FE9-AEF03E8306CA}" dt="2021-12-16T01:52:18.711" v="13" actId="20577"/>
      <pc:docMkLst>
        <pc:docMk/>
      </pc:docMkLst>
      <pc:sldChg chg="modSp mod">
        <pc:chgData name="Wanshi Chen" userId="3a7dbef4-3474-47c6-9897-007f5734efb0" providerId="ADAL" clId="{6FCED2D2-8D45-4A09-8FE9-AEF03E8306CA}" dt="2021-12-16T01:52:18.711" v="13" actId="20577"/>
        <pc:sldMkLst>
          <pc:docMk/>
          <pc:sldMk cId="1032714193" sldId="1177"/>
        </pc:sldMkLst>
        <pc:spChg chg="mod">
          <ac:chgData name="Wanshi Chen" userId="3a7dbef4-3474-47c6-9897-007f5734efb0" providerId="ADAL" clId="{6FCED2D2-8D45-4A09-8FE9-AEF03E8306CA}" dt="2021-12-16T01:52:18.711" v="13" actId="20577"/>
          <ac:spMkLst>
            <pc:docMk/>
            <pc:sldMk cId="1032714193" sldId="1177"/>
            <ac:spMk id="6" creationId="{BB6761D6-080A-47A5-AAD1-403D57F1FE8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5563" y="1143000"/>
            <a:ext cx="67468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+mj-lt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17"/>
            <a:ext cx="13625855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6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684840" y="1440000"/>
            <a:ext cx="13625855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01" indent="-306901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2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66" indent="-302667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52" indent="-228587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599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59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15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8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497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679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915787" y="6198577"/>
            <a:ext cx="1654940" cy="56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5691" y="372352"/>
            <a:ext cx="13495974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685697" y="717056"/>
            <a:ext cx="13492774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2269969" y="6319707"/>
            <a:ext cx="2517598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599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+mj-lt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72" y="18"/>
            <a:ext cx="6328839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4668" y="2130447"/>
            <a:ext cx="12746197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26260" y="3839308"/>
            <a:ext cx="10496869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66" indent="0" algn="ctr">
              <a:buNone/>
              <a:defRPr/>
            </a:lvl2pPr>
            <a:lvl3pPr marL="1219133" indent="0" algn="ctr">
              <a:buNone/>
              <a:defRPr/>
            </a:lvl3pPr>
            <a:lvl4pPr marL="1828697" indent="0" algn="ctr">
              <a:buNone/>
              <a:defRPr/>
            </a:lvl4pPr>
            <a:lvl5pPr marL="2438263" indent="0" algn="ctr">
              <a:buNone/>
              <a:defRPr/>
            </a:lvl5pPr>
            <a:lvl6pPr marL="3047830" indent="0" algn="ctr">
              <a:buNone/>
              <a:defRPr/>
            </a:lvl6pPr>
            <a:lvl7pPr marL="3657396" indent="0" algn="ctr">
              <a:buNone/>
              <a:defRPr/>
            </a:lvl7pPr>
            <a:lvl8pPr marL="4266963" indent="0" algn="ctr">
              <a:buNone/>
              <a:defRPr/>
            </a:lvl8pPr>
            <a:lvl9pPr marL="4876529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1026" name="Picture 1">
            <a:extLst>
              <a:ext uri="{FF2B5EF4-FFF2-40B4-BE49-F238E27FC236}">
                <a16:creationId xmlns:a16="http://schemas.microsoft.com/office/drawing/2014/main" id="{4338F59A-BA49-4F59-9A25-4591FB314DB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02" y="0"/>
            <a:ext cx="2396398" cy="149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76" indent="-457176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+mn-lt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40" y="1440000"/>
            <a:ext cx="13625855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684840" y="1435200"/>
            <a:ext cx="13625855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684840" y="1435200"/>
            <a:ext cx="13625855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37" y="1440000"/>
            <a:ext cx="6576779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7733914" y="1440000"/>
            <a:ext cx="6576779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7733914" y="1440000"/>
            <a:ext cx="6576779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684837" y="1440000"/>
            <a:ext cx="6576779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35" y="1440000"/>
            <a:ext cx="42507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372178" y="1440000"/>
            <a:ext cx="42507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10059990" y="1440000"/>
            <a:ext cx="42507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684362" y="1440000"/>
            <a:ext cx="42507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10056747" y="1440000"/>
            <a:ext cx="42507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5368935" y="1440000"/>
            <a:ext cx="42507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39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191669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7698494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11205324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687302" y="6417413"/>
            <a:ext cx="413264" cy="168188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33" rtl="0" eaLnBrk="1" latinLnBrk="0" hangingPunct="1">
        <a:spcBef>
          <a:spcPct val="0"/>
        </a:spcBef>
        <a:buNone/>
        <a:defRPr sz="2666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6" indent="-457176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44" indent="-380978" algn="l" defTabSz="1219133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2" kern="1200">
          <a:solidFill>
            <a:schemeClr val="tx1"/>
          </a:solidFill>
          <a:latin typeface="+mn-lt"/>
          <a:ea typeface="+mn-ea"/>
          <a:cs typeface="+mn-cs"/>
        </a:defRPr>
      </a:lvl2pPr>
      <a:lvl3pPr marL="1523915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1" kern="1200">
          <a:solidFill>
            <a:schemeClr val="tx1"/>
          </a:solidFill>
          <a:latin typeface="+mn-lt"/>
          <a:ea typeface="+mn-ea"/>
          <a:cs typeface="+mn-cs"/>
        </a:defRPr>
      </a:lvl3pPr>
      <a:lvl4pPr marL="2133481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6" kern="1200">
          <a:solidFill>
            <a:schemeClr val="tx1"/>
          </a:solidFill>
          <a:latin typeface="+mn-lt"/>
          <a:ea typeface="+mn-ea"/>
          <a:cs typeface="+mn-cs"/>
        </a:defRPr>
      </a:lvl4pPr>
      <a:lvl5pPr marL="2743047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»"/>
        <a:defRPr sz="2666" kern="1200">
          <a:solidFill>
            <a:schemeClr val="tx1"/>
          </a:solidFill>
          <a:latin typeface="+mn-lt"/>
          <a:ea typeface="+mn-ea"/>
          <a:cs typeface="+mn-cs"/>
        </a:defRPr>
      </a:lvl5pPr>
      <a:lvl6pPr marL="3352613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6pPr>
      <a:lvl7pPr marL="3962179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7pPr>
      <a:lvl8pPr marL="4571745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8pPr>
      <a:lvl9pPr marL="5181311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6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3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97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3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9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29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153009" y="228600"/>
            <a:ext cx="984602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96641" y="1454152"/>
            <a:ext cx="13756312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701131" y="3304123"/>
            <a:ext cx="1277189" cy="301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0107ACB-6C9C-4721-BBBF-F429AA9FB76B}"/>
              </a:ext>
            </a:extLst>
          </p:cNvPr>
          <p:cNvSpPr txBox="1">
            <a:spLocks/>
          </p:cNvSpPr>
          <p:nvPr userDrawn="1"/>
        </p:nvSpPr>
        <p:spPr>
          <a:xfrm>
            <a:off x="687301" y="6421261"/>
            <a:ext cx="650431" cy="164340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68" dirty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t>Slide </a:t>
            </a:r>
            <a:fld id="{71245D3D-131A-47D1-B100-B33219007AD2}" type="slidenum">
              <a:rPr lang="en-US" sz="10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66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33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697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263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76" indent="-457176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2">
          <a:solidFill>
            <a:schemeClr val="tx1"/>
          </a:solidFill>
          <a:latin typeface="+mn-lt"/>
          <a:ea typeface="+mn-ea"/>
          <a:cs typeface="+mn-cs"/>
        </a:defRPr>
      </a:lvl1pPr>
      <a:lvl2pPr marL="990544" indent="-380978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1">
          <a:solidFill>
            <a:schemeClr val="tx1"/>
          </a:solidFill>
          <a:latin typeface="+mn-lt"/>
        </a:defRPr>
      </a:lvl2pPr>
      <a:lvl3pPr marL="1523915" indent="-3047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6">
          <a:solidFill>
            <a:schemeClr val="tx1"/>
          </a:solidFill>
          <a:latin typeface="+mn-lt"/>
        </a:defRPr>
      </a:lvl3pPr>
      <a:lvl4pPr marL="2133481" indent="-3047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6">
          <a:solidFill>
            <a:schemeClr val="tx1"/>
          </a:solidFill>
          <a:latin typeface="+mn-lt"/>
        </a:defRPr>
      </a:lvl4pPr>
      <a:lvl5pPr marL="2743047" indent="-3047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2">
          <a:solidFill>
            <a:schemeClr val="tx1"/>
          </a:solidFill>
          <a:latin typeface="+mn-lt"/>
        </a:defRPr>
      </a:lvl5pPr>
      <a:lvl6pPr marL="3352613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6pPr>
      <a:lvl7pPr marL="3962179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7pPr>
      <a:lvl8pPr marL="4571745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8pPr>
      <a:lvl9pPr marL="5181311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6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3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97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3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9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29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ran/TSG_RAN/TSGR_94e/Docs/RP-213469.zip" TargetMode="Externa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3gpp.org/ftp/tsg_ran/TSG_RAN/TSGR_94e/Docs/RP-213469.zip" TargetMode="Externa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3gpp.org/ftp/tsg_ran/TSG_RAN/TSGR_94e/Docs/RP-213579.zip" TargetMode="External"/><Relationship Id="rId3" Type="http://schemas.openxmlformats.org/officeDocument/2006/relationships/hyperlink" Target="http://www.3gpp.org/ftp/tsg_ran/TSG_RAN/TSGR_94e/Docs/RP-213599.zip" TargetMode="External"/><Relationship Id="rId7" Type="http://schemas.openxmlformats.org/officeDocument/2006/relationships/hyperlink" Target="http://www.3gpp.org/ftp/tsg_ran/TSG_RAN/TSGR_94e/Docs/RP-213554.zip" TargetMode="External"/><Relationship Id="rId2" Type="http://schemas.openxmlformats.org/officeDocument/2006/relationships/hyperlink" Target="http://www.3gpp.org/ftp/tsg_ran/TSG_RAN/TSGR_94e/Docs/RP-213598.zip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://www.3gpp.org/ftp/tsg_ran/TSG_RAN/TSGR_94e/Docs/RP-213661.zip" TargetMode="External"/><Relationship Id="rId5" Type="http://schemas.openxmlformats.org/officeDocument/2006/relationships/hyperlink" Target="http://www.3gpp.org/ftp/tsg_ran/TSG_RAN/TSGR_94e/Docs/RP-213588.zip" TargetMode="External"/><Relationship Id="rId4" Type="http://schemas.openxmlformats.org/officeDocument/2006/relationships/hyperlink" Target="http://www.3gpp.org/ftp/tsg_ran/TSG_RAN/TSGR_94e/Docs/RP-213591.zip" TargetMode="External"/><Relationship Id="rId9" Type="http://schemas.openxmlformats.org/officeDocument/2006/relationships/hyperlink" Target="http://www.3gpp.org/ftp/tsg_ran/TSG_RAN/TSGR_94e/Docs/RP-213592.zip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3gpp.org/ftp/tsg_ran/TSG_RAN/TSGR_94e/Docs/RP-213645.zip" TargetMode="External"/><Relationship Id="rId7" Type="http://schemas.openxmlformats.org/officeDocument/2006/relationships/hyperlink" Target="http://www.3gpp.org/ftp/tsg_ran/TSG_RAN/TSGR_94e/Docs/RP-213585.zip" TargetMode="External"/><Relationship Id="rId2" Type="http://schemas.openxmlformats.org/officeDocument/2006/relationships/hyperlink" Target="http://www.3gpp.org/ftp/tsg_ran/TSG_RAN/TSGR_94e/Docs/RP-213575.zip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://www.3gpp.org/ftp/tsg_ran/TSG_RAN/TSGR_94e/Docs/RP-213587.zip" TargetMode="External"/><Relationship Id="rId5" Type="http://schemas.openxmlformats.org/officeDocument/2006/relationships/hyperlink" Target="http://www.3gpp.org/ftp/tsg_ran/TSG_RAN/TSGR_94e/Docs/RP-213565.zip" TargetMode="External"/><Relationship Id="rId4" Type="http://schemas.openxmlformats.org/officeDocument/2006/relationships/hyperlink" Target="http://www.3gpp.org/ftp/tsg_ran/TSG_RAN/TSGR_94e/Docs/RP-213577.zip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3gpp.org/ftp/tsg_ran/TSG_RAN/TSGR_94e/Docs/RP-213600.zip" TargetMode="External"/><Relationship Id="rId2" Type="http://schemas.openxmlformats.org/officeDocument/2006/relationships/hyperlink" Target="http://www.3gpp.org/ftp/tsg_ran/TSG_RAN/TSGR_94e/Docs/RP-213596.zip" TargetMode="Externa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3gpp.org/ftp/tsg_ran/TSG_RAN/TSGR_94e/Docs/RP-213553.zip" TargetMode="External"/><Relationship Id="rId3" Type="http://schemas.openxmlformats.org/officeDocument/2006/relationships/hyperlink" Target="http://www.3gpp.org/ftp/tsg_ran/TSG_RAN/TSGR_94e/Docs/RP-213589.zip" TargetMode="External"/><Relationship Id="rId7" Type="http://schemas.openxmlformats.org/officeDocument/2006/relationships/hyperlink" Target="http://www.3gpp.org/ftp/tsg_ran/TSG_RAN/TSGR_94e/Docs/RP-213602.zip" TargetMode="External"/><Relationship Id="rId2" Type="http://schemas.openxmlformats.org/officeDocument/2006/relationships/hyperlink" Target="http://www.3gpp.org/ftp/tsg_ran/TSG_RAN/TSGR_94e/Docs/RP-213584.zip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://www.3gpp.org/ftp/tsg_ran/TSG_RAN/TSGR_94e/Docs/RP-213601.zip" TargetMode="External"/><Relationship Id="rId5" Type="http://schemas.openxmlformats.org/officeDocument/2006/relationships/hyperlink" Target="http://www.3gpp.org/ftp/tsg_ran/TSG_RAN/TSGR_94e/Docs/RP-213568.zip" TargetMode="External"/><Relationship Id="rId4" Type="http://schemas.openxmlformats.org/officeDocument/2006/relationships/hyperlink" Target="http://www.3gpp.org/ftp/tsg_ran/TSG_RAN/TSGR_94e/Docs/RP-213583.zip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3gpp.org/ftp/tsg_ran/TSG_RAN/TSGR_94e/Docs/RP-213603.zip" TargetMode="External"/><Relationship Id="rId2" Type="http://schemas.openxmlformats.org/officeDocument/2006/relationships/hyperlink" Target="http://www.3gpp.org/ftp/tsg_ran/TSG_RAN/TSGR_94e/Docs/RP-213594.zip" TargetMode="Externa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8CA0F-D8F1-4A1D-B054-9C9D5323B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7072" y="2380130"/>
            <a:ext cx="11067332" cy="1470025"/>
          </a:xfrm>
        </p:spPr>
        <p:txBody>
          <a:bodyPr/>
          <a:lstStyle/>
          <a:p>
            <a:r>
              <a:rPr lang="en-US" sz="4800" dirty="0"/>
              <a:t>RAN Chair's input for joint CT/RAN/SA session at TSG #94-e about Rel-18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31E32-5769-4333-B8D6-800B757A4D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06913" y="4127179"/>
            <a:ext cx="10324867" cy="1752600"/>
          </a:xfrm>
        </p:spPr>
        <p:txBody>
          <a:bodyPr/>
          <a:lstStyle/>
          <a:p>
            <a:r>
              <a:rPr lang="en-US" u="sng" dirty="0"/>
              <a:t>Source:</a:t>
            </a:r>
            <a:r>
              <a:rPr lang="en-US" dirty="0"/>
              <a:t> RAN Chair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BB95B6-96F8-4C7B-843E-16CFF3CC2E82}"/>
              </a:ext>
            </a:extLst>
          </p:cNvPr>
          <p:cNvSpPr txBox="1"/>
          <p:nvPr/>
        </p:nvSpPr>
        <p:spPr>
          <a:xfrm>
            <a:off x="11379200" y="1641441"/>
            <a:ext cx="19352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RP-212745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EF7242-00B2-4235-91B6-52D9E9D54541}"/>
              </a:ext>
            </a:extLst>
          </p:cNvPr>
          <p:cNvSpPr txBox="1"/>
          <p:nvPr/>
        </p:nvSpPr>
        <p:spPr>
          <a:xfrm>
            <a:off x="11379200" y="282688"/>
            <a:ext cx="30006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3GPP TSG RAN#94-e</a:t>
            </a:r>
          </a:p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– 17</a:t>
            </a:r>
            <a:r>
              <a:rPr lang="en-US" baseline="30000" dirty="0"/>
              <a:t>th</a:t>
            </a:r>
            <a:r>
              <a:rPr lang="en-US" dirty="0"/>
              <a:t>, December 2021 </a:t>
            </a:r>
          </a:p>
          <a:p>
            <a:endParaRPr lang="en-US" dirty="0"/>
          </a:p>
          <a:p>
            <a:r>
              <a:rPr lang="en-US" dirty="0"/>
              <a:t>Agenda: 6.1</a:t>
            </a:r>
          </a:p>
        </p:txBody>
      </p:sp>
    </p:spTree>
    <p:extLst>
      <p:ext uri="{BB962C8B-B14F-4D97-AF65-F5344CB8AC3E}">
        <p14:creationId xmlns:p14="http://schemas.microsoft.com/office/powerpoint/2010/main" val="399343419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688" y="228603"/>
            <a:ext cx="11706046" cy="639488"/>
          </a:xfrm>
        </p:spPr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605" y="1013883"/>
            <a:ext cx="14230927" cy="4830233"/>
          </a:xfrm>
        </p:spPr>
        <p:txBody>
          <a:bodyPr/>
          <a:lstStyle/>
          <a:p>
            <a:r>
              <a:rPr lang="en-US" sz="3200" dirty="0"/>
              <a:t>Approved RAN Rel-18 package</a:t>
            </a:r>
          </a:p>
          <a:p>
            <a:endParaRPr lang="en-US" sz="1400" dirty="0"/>
          </a:p>
          <a:p>
            <a:r>
              <a:rPr lang="en-US" sz="3200" dirty="0"/>
              <a:t>Detailed list of RAN Rel-18 projects with potential interaction with CT/SA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1007333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310" y="411783"/>
            <a:ext cx="11706046" cy="702730"/>
          </a:xfrm>
        </p:spPr>
        <p:txBody>
          <a:bodyPr/>
          <a:lstStyle/>
          <a:p>
            <a:r>
              <a:rPr lang="en-US" dirty="0"/>
              <a:t>Approved RAN Rel-18 Package	1/2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697" y="1264619"/>
            <a:ext cx="14027887" cy="4830233"/>
          </a:xfrm>
        </p:spPr>
        <p:txBody>
          <a:bodyPr/>
          <a:lstStyle/>
          <a:p>
            <a:r>
              <a:rPr lang="en-US" sz="2400" dirty="0"/>
              <a:t>RAN Rel-18 package is approved in </a:t>
            </a:r>
            <a:r>
              <a:rPr lang="en-US" sz="2400" dirty="0">
                <a:hlinkClick r:id="rId2"/>
              </a:rPr>
              <a:t>RP-213469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	</a:t>
            </a:r>
            <a:endParaRPr lang="en-US" sz="28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1010C23-03DA-4F1E-966F-122468BA55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729095"/>
              </p:ext>
            </p:extLst>
          </p:nvPr>
        </p:nvGraphicFramePr>
        <p:xfrm>
          <a:off x="636697" y="2181863"/>
          <a:ext cx="6399103" cy="37277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51614">
                  <a:extLst>
                    <a:ext uri="{9D8B030D-6E8A-4147-A177-3AD203B41FA5}">
                      <a16:colId xmlns:a16="http://schemas.microsoft.com/office/drawing/2014/main" val="2382407860"/>
                    </a:ext>
                  </a:extLst>
                </a:gridCol>
                <a:gridCol w="3647489">
                  <a:extLst>
                    <a:ext uri="{9D8B030D-6E8A-4147-A177-3AD203B41FA5}">
                      <a16:colId xmlns:a16="http://schemas.microsoft.com/office/drawing/2014/main" val="2412554591"/>
                    </a:ext>
                  </a:extLst>
                </a:gridCol>
              </a:tblGrid>
              <a:tr h="290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Project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TU estimate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9259206"/>
                  </a:ext>
                </a:extLst>
              </a:tr>
              <a:tr h="2905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NR-MIMO Evolution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~3 TUs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89192067"/>
                  </a:ext>
                </a:extLst>
              </a:tr>
              <a:tr h="2905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highlight>
                            <a:srgbClr val="00FFFF"/>
                          </a:highlight>
                        </a:rPr>
                        <a:t>AI/ML - Air Interface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highlight>
                            <a:srgbClr val="00FFFF"/>
                          </a:highlight>
                        </a:rPr>
                        <a:t>SI only, ~3 TUs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45342517"/>
                  </a:ext>
                </a:extLst>
              </a:tr>
              <a:tr h="2905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highlight>
                            <a:srgbClr val="00FFFF"/>
                          </a:highlight>
                        </a:rPr>
                        <a:t>Evolution of duplex operation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highlight>
                            <a:srgbClr val="00FFFF"/>
                          </a:highlight>
                        </a:rPr>
                        <a:t>SI only, ~2 TUs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7856631"/>
                  </a:ext>
                </a:extLst>
              </a:tr>
              <a:tr h="2905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>
                          <a:effectLst/>
                        </a:rPr>
                        <a:t>NR Sidelink Evolution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 ~2 TUs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7548587"/>
                  </a:ext>
                </a:extLst>
              </a:tr>
              <a:tr h="2905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highlight>
                            <a:srgbClr val="FF00FF"/>
                          </a:highlight>
                        </a:rPr>
                        <a:t>Positioning Evolution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3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</a:rPr>
                        <a:t>9 month SI, followed by 9 month WI, ~3 TUs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59429035"/>
                  </a:ext>
                </a:extLst>
              </a:tr>
              <a:tr h="2905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</a:rPr>
                        <a:t>RedCap</a:t>
                      </a:r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</a:rPr>
                        <a:t> Evolution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</a:rPr>
                        <a:t>6 month SI, followed by 12 month WI, ~1 TU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45963606"/>
                  </a:ext>
                </a:extLst>
              </a:tr>
              <a:tr h="2905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</a:rPr>
                        <a:t>Network energy savings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</a:rPr>
                        <a:t>9 month SI, followed by 9 month WI, ~1-2 TUs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71374612"/>
                  </a:ext>
                </a:extLst>
              </a:tr>
              <a:tr h="3338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Further UL coverage enhancement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~1 TU for 12 months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3929173"/>
                  </a:ext>
                </a:extLst>
              </a:tr>
              <a:tr h="2905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highlight>
                            <a:srgbClr val="FF00FF"/>
                          </a:highlight>
                        </a:rPr>
                        <a:t>Smart Repeater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highlight>
                            <a:srgbClr val="FF00FF"/>
                          </a:highlight>
                        </a:rPr>
                        <a:t>6 month SI, </a:t>
                      </a:r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00FF"/>
                          </a:highlight>
                        </a:rPr>
                        <a:t>followed by </a:t>
                      </a:r>
                      <a:r>
                        <a:rPr lang="en-US" sz="1400" b="1" u="none" strike="noStrike" dirty="0">
                          <a:effectLst/>
                          <a:highlight>
                            <a:srgbClr val="FF00FF"/>
                          </a:highlight>
                        </a:rPr>
                        <a:t>6 month WI, ~1 TU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00623312"/>
                  </a:ext>
                </a:extLst>
              </a:tr>
              <a:tr h="2905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DSS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~1 TU for 6 months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1964296"/>
                  </a:ext>
                </a:extLst>
              </a:tr>
              <a:tr h="2440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highlight>
                            <a:srgbClr val="00FFFF"/>
                          </a:highlight>
                        </a:rPr>
                        <a:t>Low power WUS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highlight>
                            <a:srgbClr val="00FFFF"/>
                          </a:highlight>
                        </a:rPr>
                        <a:t>SI only, ~1 TU for 12 months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3175110"/>
                  </a:ext>
                </a:extLst>
              </a:tr>
              <a:tr h="2440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 Enhancements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~1 TU for 9 months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8979829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D827F94-0EFF-471C-81B0-B43BC5C103CB}"/>
              </a:ext>
            </a:extLst>
          </p:cNvPr>
          <p:cNvSpPr txBox="1"/>
          <p:nvPr/>
        </p:nvSpPr>
        <p:spPr>
          <a:xfrm>
            <a:off x="2311400" y="1812531"/>
            <a:ext cx="1909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RAN1-led Projects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2F3F822-0265-403E-ACAF-2A1605769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39415"/>
              </p:ext>
            </p:extLst>
          </p:nvPr>
        </p:nvGraphicFramePr>
        <p:xfrm>
          <a:off x="7806267" y="2239205"/>
          <a:ext cx="6367251" cy="36130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83000">
                  <a:extLst>
                    <a:ext uri="{9D8B030D-6E8A-4147-A177-3AD203B41FA5}">
                      <a16:colId xmlns:a16="http://schemas.microsoft.com/office/drawing/2014/main" val="213040421"/>
                    </a:ext>
                  </a:extLst>
                </a:gridCol>
                <a:gridCol w="2684251">
                  <a:extLst>
                    <a:ext uri="{9D8B030D-6E8A-4147-A177-3AD203B41FA5}">
                      <a16:colId xmlns:a16="http://schemas.microsoft.com/office/drawing/2014/main" val="904389756"/>
                    </a:ext>
                  </a:extLst>
                </a:gridCol>
              </a:tblGrid>
              <a:tr h="24627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Project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TU estimate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3459244"/>
                  </a:ext>
                </a:extLst>
              </a:tr>
              <a:tr h="2462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Mobility Enhancements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~2 TUs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313865"/>
                  </a:ext>
                </a:extLst>
              </a:tr>
              <a:tr h="2462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  <a:highlight>
                            <a:srgbClr val="FF00FF"/>
                          </a:highlight>
                        </a:rPr>
                        <a:t>Enhancements for XR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highlight>
                            <a:srgbClr val="FF00FF"/>
                          </a:highlight>
                        </a:rPr>
                        <a:t>6 month (RAN2)/9 month (RAN1) SI, followed by WI, ~2 TUs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17075"/>
                  </a:ext>
                </a:extLst>
              </a:tr>
              <a:tr h="2462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 err="1">
                          <a:effectLst/>
                        </a:rPr>
                        <a:t>Sidelink</a:t>
                      </a:r>
                      <a:r>
                        <a:rPr lang="en-US" sz="1400" b="1" u="none" strike="noStrike" dirty="0">
                          <a:effectLst/>
                        </a:rPr>
                        <a:t> Relay Enhancements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~1.5 TUs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0182477"/>
                  </a:ext>
                </a:extLst>
              </a:tr>
              <a:tr h="4842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NTN (Non-Terrestrial Networks) evolution - NR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~1 TU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218636"/>
                  </a:ext>
                </a:extLst>
              </a:tr>
              <a:tr h="4842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NTN (Non-Terrestrial Networks) evolution - IoT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~1 TU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943046"/>
                  </a:ext>
                </a:extLst>
              </a:tr>
              <a:tr h="2462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>
                          <a:effectLst/>
                        </a:rPr>
                        <a:t>Evolution for MBS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~0.5 TU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25481"/>
                  </a:ext>
                </a:extLst>
              </a:tr>
              <a:tr h="2462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>
                          <a:effectLst/>
                        </a:rPr>
                        <a:t>UAV (Uncrewed Aerial Vehicle)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~1 TU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2805006"/>
                  </a:ext>
                </a:extLst>
              </a:tr>
              <a:tr h="2462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>
                          <a:effectLst/>
                        </a:rPr>
                        <a:t>Multiple SIM (MUSIM) Enhancements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~1 TU for 9 months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0945144"/>
                  </a:ext>
                </a:extLst>
              </a:tr>
              <a:tr h="4842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In-Device Co-existence (IDC) Enhancements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~1 TU for 9 months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69749"/>
                  </a:ext>
                </a:extLst>
              </a:tr>
              <a:tr h="2462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>
                          <a:effectLst/>
                        </a:rPr>
                        <a:t>Small data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~0.5 TU for 9 months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60571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36B31F7-96C9-4D5E-A495-8D7AF7F45E11}"/>
              </a:ext>
            </a:extLst>
          </p:cNvPr>
          <p:cNvSpPr txBox="1"/>
          <p:nvPr/>
        </p:nvSpPr>
        <p:spPr>
          <a:xfrm>
            <a:off x="10202333" y="1812531"/>
            <a:ext cx="1909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RAN2-led Projects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792A79-6D17-4CFC-858A-68D9EC4DB39E}"/>
              </a:ext>
            </a:extLst>
          </p:cNvPr>
          <p:cNvSpPr txBox="1"/>
          <p:nvPr/>
        </p:nvSpPr>
        <p:spPr>
          <a:xfrm>
            <a:off x="5214989" y="6152194"/>
            <a:ext cx="35754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Legend - XX: WI; </a:t>
            </a:r>
            <a:r>
              <a:rPr lang="en-US" sz="1400" dirty="0">
                <a:highlight>
                  <a:srgbClr val="00FFFF"/>
                </a:highlight>
              </a:rPr>
              <a:t>XX: SI only</a:t>
            </a:r>
            <a:r>
              <a:rPr lang="en-US" sz="1400" dirty="0"/>
              <a:t>; </a:t>
            </a:r>
            <a:r>
              <a:rPr lang="en-US" sz="1400" dirty="0">
                <a:highlight>
                  <a:srgbClr val="FF00FF"/>
                </a:highlight>
              </a:rPr>
              <a:t>XX: SI followed WI</a:t>
            </a:r>
          </a:p>
        </p:txBody>
      </p:sp>
    </p:spTree>
    <p:extLst>
      <p:ext uri="{BB962C8B-B14F-4D97-AF65-F5344CB8AC3E}">
        <p14:creationId xmlns:p14="http://schemas.microsoft.com/office/powerpoint/2010/main" val="326973084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310" y="411783"/>
            <a:ext cx="11706046" cy="702730"/>
          </a:xfrm>
        </p:spPr>
        <p:txBody>
          <a:bodyPr/>
          <a:lstStyle/>
          <a:p>
            <a:r>
              <a:rPr lang="en-US" dirty="0"/>
              <a:t>Approved RAN Rel-18 Package	2/2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697" y="1264620"/>
            <a:ext cx="14027887" cy="532040"/>
          </a:xfrm>
        </p:spPr>
        <p:txBody>
          <a:bodyPr/>
          <a:lstStyle/>
          <a:p>
            <a:r>
              <a:rPr lang="en-US" sz="2400" dirty="0"/>
              <a:t>RAN Rel-18 package is approved in </a:t>
            </a:r>
            <a:r>
              <a:rPr lang="en-US" sz="2400" dirty="0">
                <a:hlinkClick r:id="rId2"/>
              </a:rPr>
              <a:t>RP-213469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	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827F94-0EFF-471C-81B0-B43BC5C103CB}"/>
              </a:ext>
            </a:extLst>
          </p:cNvPr>
          <p:cNvSpPr txBox="1"/>
          <p:nvPr/>
        </p:nvSpPr>
        <p:spPr>
          <a:xfrm>
            <a:off x="2311400" y="1812531"/>
            <a:ext cx="1909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RAN3-led Projects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6B31F7-96C9-4D5E-A495-8D7AF7F45E11}"/>
              </a:ext>
            </a:extLst>
          </p:cNvPr>
          <p:cNvSpPr txBox="1"/>
          <p:nvPr/>
        </p:nvSpPr>
        <p:spPr>
          <a:xfrm>
            <a:off x="10202333" y="1812531"/>
            <a:ext cx="1909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RAN4-led Projects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868CE12-10A7-4029-A872-20BC5B979C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3793367"/>
              </p:ext>
            </p:extLst>
          </p:nvPr>
        </p:nvGraphicFramePr>
        <p:xfrm>
          <a:off x="454990" y="2306458"/>
          <a:ext cx="6572343" cy="2297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9112">
                  <a:extLst>
                    <a:ext uri="{9D8B030D-6E8A-4147-A177-3AD203B41FA5}">
                      <a16:colId xmlns:a16="http://schemas.microsoft.com/office/drawing/2014/main" val="1235071577"/>
                    </a:ext>
                  </a:extLst>
                </a:gridCol>
                <a:gridCol w="3443231">
                  <a:extLst>
                    <a:ext uri="{9D8B030D-6E8A-4147-A177-3AD203B41FA5}">
                      <a16:colId xmlns:a16="http://schemas.microsoft.com/office/drawing/2014/main" val="2382299046"/>
                    </a:ext>
                  </a:extLst>
                </a:gridCol>
              </a:tblGrid>
              <a:tr h="275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Project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TU estimate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491359"/>
                  </a:ext>
                </a:extLst>
              </a:tr>
              <a:tr h="43975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Additional topological improvements – IAB/VMR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~1-1.5TUs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9038259"/>
                  </a:ext>
                </a:extLst>
              </a:tr>
              <a:tr h="2879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AI/ML for NG-RAN WI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First 12 month, ~2 TUs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234758"/>
                  </a:ext>
                </a:extLst>
              </a:tr>
              <a:tr h="406748">
                <a:tc>
                  <a:txBody>
                    <a:bodyPr/>
                    <a:lstStyle/>
                    <a:p>
                      <a:pPr marL="0" marR="0" lvl="0" indent="0" algn="l" defTabSz="121913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effectLst/>
                          <a:highlight>
                            <a:srgbClr val="00FFFF"/>
                          </a:highlight>
                        </a:rPr>
                        <a:t>AI/ML for NG-RAN SI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FF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Last 6 month, ~2 TUs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074390"/>
                  </a:ext>
                </a:extLst>
              </a:tr>
              <a:tr h="4436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>
                          <a:effectLst/>
                        </a:rPr>
                        <a:t>SON/MDT Enhancements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~1 TU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853494"/>
                  </a:ext>
                </a:extLst>
              </a:tr>
              <a:tr h="4436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 err="1">
                          <a:effectLst/>
                        </a:rPr>
                        <a:t>QoE</a:t>
                      </a:r>
                      <a:r>
                        <a:rPr lang="en-US" sz="1400" b="1" u="none" strike="noStrike" dirty="0">
                          <a:effectLst/>
                        </a:rPr>
                        <a:t> Enhancements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~1 TU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4725635"/>
                  </a:ext>
                </a:extLst>
              </a:tr>
            </a:tbl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CD2D0C9-D7C0-4582-A820-2EDDCFCB1424}"/>
              </a:ext>
            </a:extLst>
          </p:cNvPr>
          <p:cNvSpPr txBox="1">
            <a:spLocks/>
          </p:cNvSpPr>
          <p:nvPr/>
        </p:nvSpPr>
        <p:spPr bwMode="auto">
          <a:xfrm>
            <a:off x="9160933" y="2396067"/>
            <a:ext cx="4351868" cy="2379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176" indent="-457176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3"/>
              </a:buBlip>
              <a:defRPr sz="3732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44" indent="-38097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3201">
                <a:solidFill>
                  <a:schemeClr val="tx1"/>
                </a:solidFill>
                <a:latin typeface="+mn-lt"/>
              </a:defRPr>
            </a:lvl2pPr>
            <a:lvl3pPr marL="1523915" indent="-30478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66">
                <a:solidFill>
                  <a:schemeClr val="tx1"/>
                </a:solidFill>
                <a:latin typeface="+mn-lt"/>
              </a:defRPr>
            </a:lvl3pPr>
            <a:lvl4pPr marL="2133481" indent="-30478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66">
                <a:solidFill>
                  <a:schemeClr val="tx1"/>
                </a:solidFill>
                <a:latin typeface="+mn-lt"/>
              </a:defRPr>
            </a:lvl4pPr>
            <a:lvl5pPr marL="2743047" indent="-30478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32">
                <a:solidFill>
                  <a:schemeClr val="tx1"/>
                </a:solidFill>
                <a:latin typeface="+mn-lt"/>
              </a:defRPr>
            </a:lvl5pPr>
            <a:lvl6pPr marL="3352613" indent="-30478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2">
                <a:solidFill>
                  <a:schemeClr val="tx1"/>
                </a:solidFill>
                <a:latin typeface="+mn-lt"/>
              </a:defRPr>
            </a:lvl6pPr>
            <a:lvl7pPr marL="3962179" indent="-30478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2">
                <a:solidFill>
                  <a:schemeClr val="tx1"/>
                </a:solidFill>
                <a:latin typeface="+mn-lt"/>
              </a:defRPr>
            </a:lvl7pPr>
            <a:lvl8pPr marL="4571745" indent="-30478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2">
                <a:solidFill>
                  <a:schemeClr val="tx1"/>
                </a:solidFill>
                <a:latin typeface="+mn-lt"/>
              </a:defRPr>
            </a:lvl8pPr>
            <a:lvl9pPr marL="5181311" indent="-30478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2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800" kern="0" dirty="0"/>
              <a:t>The following RAN4-led project is to be approved in RAN#94-e: </a:t>
            </a:r>
          </a:p>
          <a:p>
            <a:pPr lvl="1"/>
            <a:r>
              <a:rPr lang="en-US" sz="1600" kern="0" dirty="0">
                <a:latin typeface="TimesNewRomanPSMT"/>
              </a:rPr>
              <a:t>Bandwidths lower than 5 MHz in dedicated spectrum</a:t>
            </a:r>
          </a:p>
          <a:p>
            <a:r>
              <a:rPr lang="en-US" sz="1800" kern="0" dirty="0">
                <a:latin typeface="TimesNewRomanPSMT"/>
              </a:rPr>
              <a:t>Other RAN4-led projects are to be approved in March’2022</a:t>
            </a:r>
          </a:p>
          <a:p>
            <a:pPr marL="0" indent="0">
              <a:buNone/>
            </a:pPr>
            <a:endParaRPr lang="en-US" sz="1400" kern="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ECB829-11B4-4305-A7B1-7F03985A42E5}"/>
              </a:ext>
            </a:extLst>
          </p:cNvPr>
          <p:cNvSpPr txBox="1"/>
          <p:nvPr/>
        </p:nvSpPr>
        <p:spPr>
          <a:xfrm>
            <a:off x="1537310" y="4694304"/>
            <a:ext cx="35754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Legend - XX: WI; </a:t>
            </a:r>
            <a:r>
              <a:rPr lang="en-US" sz="1400" dirty="0">
                <a:highlight>
                  <a:srgbClr val="00FFFF"/>
                </a:highlight>
              </a:rPr>
              <a:t>XX: SI only</a:t>
            </a:r>
            <a:r>
              <a:rPr lang="en-US" sz="1400" dirty="0"/>
              <a:t>; </a:t>
            </a:r>
            <a:r>
              <a:rPr lang="en-US" sz="1400" dirty="0">
                <a:highlight>
                  <a:srgbClr val="FF00FF"/>
                </a:highlight>
              </a:rPr>
              <a:t>XX: SI followed WI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6761D6-080A-47A5-AAD1-403D57F1FE86}"/>
              </a:ext>
            </a:extLst>
          </p:cNvPr>
          <p:cNvSpPr txBox="1"/>
          <p:nvPr/>
        </p:nvSpPr>
        <p:spPr>
          <a:xfrm>
            <a:off x="404959" y="5224048"/>
            <a:ext cx="105738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u="sng" dirty="0">
                <a:solidFill>
                  <a:srgbClr val="FF0000"/>
                </a:solidFill>
              </a:rPr>
              <a:t>Note: Subsequently, an additional RAN3-led SI was endorsed, a 0.5TU </a:t>
            </a:r>
            <a:r>
              <a:rPr lang="en-US" sz="1400" u="sng">
                <a:solidFill>
                  <a:srgbClr val="FF0000"/>
                </a:solidFill>
              </a:rPr>
              <a:t>in one </a:t>
            </a:r>
            <a:r>
              <a:rPr lang="en-US" sz="1400" u="sng" dirty="0">
                <a:solidFill>
                  <a:srgbClr val="FF0000"/>
                </a:solidFill>
              </a:rPr>
              <a:t>quarter project: </a:t>
            </a:r>
            <a:r>
              <a:rPr lang="en-US" sz="1400" b="1" u="sng" dirty="0">
                <a:solidFill>
                  <a:srgbClr val="FF0000"/>
                </a:solidFill>
              </a:rPr>
              <a:t>Study on enhancement for resiliency of </a:t>
            </a:r>
            <a:r>
              <a:rPr lang="en-US" sz="1400" b="1" u="sng" dirty="0" err="1">
                <a:solidFill>
                  <a:srgbClr val="FF0000"/>
                </a:solidFill>
              </a:rPr>
              <a:t>gNB</a:t>
            </a:r>
            <a:r>
              <a:rPr lang="en-US" sz="1400" b="1" u="sng" dirty="0">
                <a:solidFill>
                  <a:srgbClr val="FF0000"/>
                </a:solidFill>
              </a:rPr>
              <a:t>-CU </a:t>
            </a:r>
          </a:p>
        </p:txBody>
      </p:sp>
    </p:spTree>
    <p:extLst>
      <p:ext uri="{BB962C8B-B14F-4D97-AF65-F5344CB8AC3E}">
        <p14:creationId xmlns:p14="http://schemas.microsoft.com/office/powerpoint/2010/main" val="103271419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896" y="228603"/>
            <a:ext cx="14166813" cy="491064"/>
          </a:xfrm>
        </p:spPr>
        <p:txBody>
          <a:bodyPr/>
          <a:lstStyle/>
          <a:p>
            <a:r>
              <a:rPr lang="en-US" sz="3600" dirty="0"/>
              <a:t>List of RAN Rel-18 projects with potential interaction with CT/SA 1/5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85C8980-CA98-4304-964B-96F3ED6C39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425751"/>
              </p:ext>
            </p:extLst>
          </p:nvPr>
        </p:nvGraphicFramePr>
        <p:xfrm>
          <a:off x="752821" y="719667"/>
          <a:ext cx="13208712" cy="54228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4895">
                  <a:extLst>
                    <a:ext uri="{9D8B030D-6E8A-4147-A177-3AD203B41FA5}">
                      <a16:colId xmlns:a16="http://schemas.microsoft.com/office/drawing/2014/main" val="3320743825"/>
                    </a:ext>
                  </a:extLst>
                </a:gridCol>
                <a:gridCol w="3956310">
                  <a:extLst>
                    <a:ext uri="{9D8B030D-6E8A-4147-A177-3AD203B41FA5}">
                      <a16:colId xmlns:a16="http://schemas.microsoft.com/office/drawing/2014/main" val="3752338053"/>
                    </a:ext>
                  </a:extLst>
                </a:gridCol>
                <a:gridCol w="8087507">
                  <a:extLst>
                    <a:ext uri="{9D8B030D-6E8A-4147-A177-3AD203B41FA5}">
                      <a16:colId xmlns:a16="http://schemas.microsoft.com/office/drawing/2014/main" val="1270628704"/>
                    </a:ext>
                  </a:extLst>
                </a:gridCol>
              </a:tblGrid>
              <a:tr h="2545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</a:rPr>
                        <a:t>Tdoc</a:t>
                      </a:r>
                      <a:r>
                        <a:rPr lang="en-US" sz="1400" b="1" dirty="0">
                          <a:effectLst/>
                        </a:rPr>
                        <a:t>#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Title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Potential Interaction with CT/SA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5844634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2"/>
                        </a:rPr>
                        <a:t>RP-213598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/>
                        <a:t>MIMO Evolution for Downlink and Uplink 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1" dirty="0">
                          <a:effectLst/>
                        </a:rPr>
                        <a:t>None identified so far</a:t>
                      </a:r>
                      <a:endParaRPr lang="en-US" sz="18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6150594"/>
                  </a:ext>
                </a:extLst>
              </a:tr>
              <a:tr h="2898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3"/>
                        </a:rPr>
                        <a:t>RP-213599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Study on Artificial Intelligence (AI)/Machine Learning (ML) for NR Air Interface 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1" dirty="0">
                          <a:effectLst/>
                        </a:rPr>
                        <a:t>None identified so far</a:t>
                      </a:r>
                      <a:endParaRPr lang="en-US" sz="18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621407"/>
                  </a:ext>
                </a:extLst>
              </a:tr>
              <a:tr h="2898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4"/>
                        </a:rPr>
                        <a:t>RP-213591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Study on Evolution of NR Duplex Operation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1" dirty="0">
                          <a:effectLst/>
                        </a:rPr>
                        <a:t>None identified so far</a:t>
                      </a:r>
                      <a:endParaRPr lang="en-US" sz="18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1194443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</a:rPr>
                        <a:t>To be approved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NR </a:t>
                      </a:r>
                      <a:r>
                        <a:rPr lang="en-US" sz="1400" b="1" dirty="0" err="1">
                          <a:effectLst/>
                        </a:rPr>
                        <a:t>sidelink</a:t>
                      </a:r>
                      <a:r>
                        <a:rPr lang="en-US" sz="1400" b="1" dirty="0">
                          <a:effectLst/>
                        </a:rPr>
                        <a:t> evolution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1" dirty="0">
                          <a:effectLst/>
                        </a:rPr>
                        <a:t>None identified so far</a:t>
                      </a:r>
                      <a:endParaRPr lang="en-US" sz="18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4473138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5"/>
                        </a:rPr>
                        <a:t>RP-213588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Study on expanded and improved NR positioning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/>
                        <a:t>From “</a:t>
                      </a:r>
                      <a:r>
                        <a:rPr lang="en-US" sz="1400" b="1" i="1" dirty="0"/>
                        <a:t>Objective</a:t>
                      </a:r>
                      <a:r>
                        <a:rPr lang="en-US" sz="1400" dirty="0"/>
                        <a:t>”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Study of positioning architecture and </a:t>
                      </a:r>
                      <a:r>
                        <a:rPr lang="en-US" sz="1400" dirty="0" err="1"/>
                        <a:t>signalling</a:t>
                      </a:r>
                      <a:r>
                        <a:rPr lang="en-US" sz="1400" dirty="0"/>
                        <a:t> procedures (e.g. configuration, measurement reporting, </a:t>
                      </a:r>
                      <a:r>
                        <a:rPr lang="en-US" sz="1400" dirty="0" err="1"/>
                        <a:t>etc</a:t>
                      </a:r>
                      <a:r>
                        <a:rPr lang="en-US" sz="1400" dirty="0"/>
                        <a:t>) to enable </a:t>
                      </a:r>
                      <a:r>
                        <a:rPr lang="en-US" sz="1400" dirty="0" err="1"/>
                        <a:t>sidelink</a:t>
                      </a:r>
                      <a:r>
                        <a:rPr lang="en-US" sz="1400" dirty="0"/>
                        <a:t> positioning covering both UE based and network based positioning [RAN2, including coordination and alignment with RAN3 and SA2 as required]</a:t>
                      </a:r>
                    </a:p>
                    <a:p>
                      <a:pPr marL="0" marR="0" lvl="0" indent="0" algn="l" defTabSz="1219133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/>
                        <a:t>From “</a:t>
                      </a:r>
                      <a:r>
                        <a:rPr lang="en-US" sz="1400" b="1" i="1" dirty="0"/>
                        <a:t>Aspects that involve other WGs</a:t>
                      </a:r>
                      <a:r>
                        <a:rPr lang="en-US" sz="1400" dirty="0"/>
                        <a:t>”</a:t>
                      </a:r>
                    </a:p>
                    <a:p>
                      <a:pPr marL="342900" marR="0" lvl="0" indent="-342900" algn="l" defTabSz="1219133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of positioning architecture and signalling procedures  to enable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sidelink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positioning covering both UE based and network based positioning may require coordination and alignment with SA2.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9739157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6"/>
                        </a:rPr>
                        <a:t>RP-213661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Study on further NR </a:t>
                      </a:r>
                      <a:r>
                        <a:rPr lang="en-US" sz="1400" b="1" dirty="0" err="1">
                          <a:effectLst/>
                        </a:rPr>
                        <a:t>RedCap</a:t>
                      </a:r>
                      <a:r>
                        <a:rPr lang="en-US" sz="1400" b="1" dirty="0">
                          <a:effectLst/>
                        </a:rPr>
                        <a:t> UE complexity/cost reduction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1" dirty="0">
                          <a:effectLst/>
                        </a:rPr>
                        <a:t>None identified so far</a:t>
                      </a:r>
                      <a:endParaRPr lang="en-US" sz="18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4883356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7"/>
                        </a:rPr>
                        <a:t>RP-213554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Study on network energy savings 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/>
                        <a:t>From “</a:t>
                      </a:r>
                      <a:r>
                        <a:rPr lang="en-US" sz="1400" b="1" i="1" dirty="0"/>
                        <a:t>Aspects that involve other WGs</a:t>
                      </a:r>
                      <a:r>
                        <a:rPr lang="en-US" sz="1400" dirty="0"/>
                        <a:t>”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effectLst/>
                        </a:rPr>
                        <a:t>The study should coordinate with SA5 as needed, e.g. on how the potential energy saving techniques integrate 3GPP management system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6062630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8"/>
                        </a:rPr>
                        <a:t>RP-213579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Further NR coverage enhancements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1" dirty="0">
                          <a:effectLst/>
                        </a:rPr>
                        <a:t>None identified so far</a:t>
                      </a:r>
                      <a:endParaRPr lang="en-US" sz="18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5760672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9"/>
                        </a:rPr>
                        <a:t>RP-213592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Study on NR Smart Repeaters 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/>
                        <a:t>From “</a:t>
                      </a:r>
                      <a:r>
                        <a:rPr lang="en-US" sz="1400" b="1" i="1" dirty="0"/>
                        <a:t>Objective</a:t>
                      </a:r>
                      <a:r>
                        <a:rPr lang="en-US" sz="1400" dirty="0"/>
                        <a:t>”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effectLst/>
                        </a:rPr>
                        <a:t>Study the following aspects of smart repeater management</a:t>
                      </a:r>
                    </a:p>
                    <a:p>
                      <a:pPr marL="895316" marR="0" lvl="1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effectLst/>
                        </a:rPr>
                        <a:t>Identification and authorization of smart repeaters [RAN2, RAN3]</a:t>
                      </a:r>
                    </a:p>
                    <a:p>
                      <a:pPr marL="609566" marR="0" lv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NOTE2: Coordination with SA3 may be needed.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795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3615403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896" y="228603"/>
            <a:ext cx="14166813" cy="491064"/>
          </a:xfrm>
        </p:spPr>
        <p:txBody>
          <a:bodyPr/>
          <a:lstStyle/>
          <a:p>
            <a:r>
              <a:rPr lang="en-US" sz="3600" dirty="0"/>
              <a:t>List of RAN Rel-18 projects with potential interaction with CT/SA 2/5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85C8980-CA98-4304-964B-96F3ED6C39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819674"/>
              </p:ext>
            </p:extLst>
          </p:nvPr>
        </p:nvGraphicFramePr>
        <p:xfrm>
          <a:off x="752820" y="719667"/>
          <a:ext cx="13808005" cy="53923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7747">
                  <a:extLst>
                    <a:ext uri="{9D8B030D-6E8A-4147-A177-3AD203B41FA5}">
                      <a16:colId xmlns:a16="http://schemas.microsoft.com/office/drawing/2014/main" val="3320743825"/>
                    </a:ext>
                  </a:extLst>
                </a:gridCol>
                <a:gridCol w="4135812">
                  <a:extLst>
                    <a:ext uri="{9D8B030D-6E8A-4147-A177-3AD203B41FA5}">
                      <a16:colId xmlns:a16="http://schemas.microsoft.com/office/drawing/2014/main" val="3752338053"/>
                    </a:ext>
                  </a:extLst>
                </a:gridCol>
                <a:gridCol w="8454446">
                  <a:extLst>
                    <a:ext uri="{9D8B030D-6E8A-4147-A177-3AD203B41FA5}">
                      <a16:colId xmlns:a16="http://schemas.microsoft.com/office/drawing/2014/main" val="1270628704"/>
                    </a:ext>
                  </a:extLst>
                </a:gridCol>
              </a:tblGrid>
              <a:tr h="2545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</a:rPr>
                        <a:t>Tdoc</a:t>
                      </a:r>
                      <a:r>
                        <a:rPr lang="en-US" sz="1400" b="1" dirty="0">
                          <a:effectLst/>
                        </a:rPr>
                        <a:t>#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Title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Potential Interaction with CT/SA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5844634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2"/>
                        </a:rPr>
                        <a:t>RP-213575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/>
                        <a:t>Enhancement of NR Dynamic spectrum sharing (DSS)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1" dirty="0">
                          <a:effectLst/>
                        </a:rPr>
                        <a:t>None identified so far</a:t>
                      </a:r>
                      <a:endParaRPr lang="en-US" sz="18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6150594"/>
                  </a:ext>
                </a:extLst>
              </a:tr>
              <a:tr h="2898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3"/>
                        </a:rPr>
                        <a:t>RP-213645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Study on low-power Wake-up Signal and Receiver for NR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1" dirty="0">
                          <a:effectLst/>
                        </a:rPr>
                        <a:t>None identified so far</a:t>
                      </a:r>
                      <a:endParaRPr lang="en-US" sz="18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621407"/>
                  </a:ext>
                </a:extLst>
              </a:tr>
              <a:tr h="2898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4"/>
                        </a:rPr>
                        <a:t>RP-213577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Multi-carrier enhancements for NR 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1" dirty="0">
                          <a:effectLst/>
                        </a:rPr>
                        <a:t>None identified so far</a:t>
                      </a:r>
                      <a:endParaRPr lang="en-US" sz="18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1194443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5"/>
                        </a:rPr>
                        <a:t>RP-213565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Further NR Mobility Enhancements 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1" dirty="0">
                          <a:effectLst/>
                        </a:rPr>
                        <a:t>None identified so far</a:t>
                      </a:r>
                      <a:endParaRPr lang="en-US" sz="18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4473138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6"/>
                        </a:rPr>
                        <a:t>RP-213587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Study on XR Enhancements for NR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/>
                        <a:t>From “</a:t>
                      </a:r>
                      <a:r>
                        <a:rPr lang="en-US" sz="1400" b="1" i="1" dirty="0"/>
                        <a:t>Objective</a:t>
                      </a:r>
                      <a:r>
                        <a:rPr lang="en-US" sz="1400" dirty="0"/>
                        <a:t>”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The study is to be based on Release 17 TR 38.838, on corresponding Release 17 work from SA4 (as per SP-210043) and on Release 18 work from SA2 (as per SP-211166). </a:t>
                      </a:r>
                    </a:p>
                    <a:p>
                      <a:pPr marL="0" marR="0" lvl="0" indent="0" algn="l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/>
                        <a:t>From “</a:t>
                      </a:r>
                      <a:r>
                        <a:rPr lang="en-US" sz="1400" b="1" i="1" dirty="0"/>
                        <a:t>Aspects that involve other WGs</a:t>
                      </a:r>
                      <a:r>
                        <a:rPr lang="en-US" sz="1400" dirty="0"/>
                        <a:t>”</a:t>
                      </a:r>
                    </a:p>
                    <a:p>
                      <a:pPr marL="285750" lvl="0" indent="-285750" hangingPunct="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SA2 is involved for determination of XR specific information made available in the network and the UE.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9739157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7"/>
                        </a:rPr>
                        <a:t>RP-213585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NR </a:t>
                      </a:r>
                      <a:r>
                        <a:rPr lang="en-US" sz="1400" b="1" dirty="0" err="1">
                          <a:effectLst/>
                        </a:rPr>
                        <a:t>sidelink</a:t>
                      </a:r>
                      <a:r>
                        <a:rPr lang="en-US" sz="1400" b="1" dirty="0">
                          <a:effectLst/>
                        </a:rPr>
                        <a:t> relay enhancements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From “</a:t>
                      </a:r>
                      <a:r>
                        <a:rPr lang="en-US" sz="1400" b="1" i="1" dirty="0"/>
                        <a:t>Objective</a:t>
                      </a:r>
                      <a:r>
                        <a:rPr lang="en-US" sz="1400" dirty="0"/>
                        <a:t>”</a:t>
                      </a:r>
                    </a:p>
                    <a:p>
                      <a:pPr marL="342900" marR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Specify mechanisms to support single-hop Layer-2 and Layer-3 UE-to-UE relay (i.e., source UE -&gt; relay UE -&gt; destination UE) for unicast [RAN2, RAN3, RAN4].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       A. Common part for Layer-2 and Layer-3 relay to be prioritized until RAN#98</a:t>
                      </a:r>
                    </a:p>
                    <a:p>
                      <a:pPr marL="609566" marR="0" lvl="1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[…..] </a:t>
                      </a:r>
                      <a:r>
                        <a:rPr lang="en-US" sz="1400" dirty="0" err="1"/>
                        <a:t>Signalling</a:t>
                      </a:r>
                      <a:r>
                        <a:rPr lang="en-US" sz="1400" dirty="0"/>
                        <a:t> support for Relay and remote UE authorization if SA2 concludes it is needed [RAN3]</a:t>
                      </a: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B. Layer-2 relay specific part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09566" marR="0" lvl="1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[……]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QoS handling if needed, subject to SA2 progress [RAN2]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Note 3C: Support of Layer-3 UE-to-Network relay in multi-path scenario is assumed to have no RAN impact and the work and solutions are subject to SA2 to progress.</a:t>
                      </a: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dirty="0"/>
                        <a:t>From “</a:t>
                      </a:r>
                      <a:r>
                        <a:rPr lang="en-US" sz="1400" b="1" i="1" dirty="0"/>
                        <a:t>Aspects that involve other WGs</a:t>
                      </a:r>
                      <a:r>
                        <a:rPr lang="en-US" sz="1400" dirty="0"/>
                        <a:t>”</a:t>
                      </a:r>
                    </a:p>
                    <a:p>
                      <a:pPr marL="285750" marR="0" lvl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SA2/CT1 have to capture impacts of NR </a:t>
                      </a:r>
                      <a:r>
                        <a:rPr lang="en-US" sz="1400" dirty="0" err="1"/>
                        <a:t>Sidelink</a:t>
                      </a:r>
                      <a:r>
                        <a:rPr lang="en-US" sz="1400" dirty="0"/>
                        <a:t> Relay on Discovery/PC5-S and CN. </a:t>
                      </a:r>
                    </a:p>
                    <a:p>
                      <a:pPr marL="285750" marR="0" lvl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SA3 has to capture impacts of NR </a:t>
                      </a:r>
                      <a:r>
                        <a:rPr lang="en-US" sz="1400" dirty="0" err="1"/>
                        <a:t>Sidelink</a:t>
                      </a:r>
                      <a:r>
                        <a:rPr lang="en-US" sz="1400" dirty="0"/>
                        <a:t> Relay on security related part.</a:t>
                      </a: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200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48833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83035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896" y="228603"/>
            <a:ext cx="14166813" cy="491064"/>
          </a:xfrm>
        </p:spPr>
        <p:txBody>
          <a:bodyPr/>
          <a:lstStyle/>
          <a:p>
            <a:r>
              <a:rPr lang="en-US" sz="3600" dirty="0"/>
              <a:t>List of RAN Rel-18 projects with potential interaction with CT/SA 3/5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85C8980-CA98-4304-964B-96F3ED6C39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84442"/>
              </p:ext>
            </p:extLst>
          </p:nvPr>
        </p:nvGraphicFramePr>
        <p:xfrm>
          <a:off x="752820" y="719667"/>
          <a:ext cx="13808005" cy="60152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7747">
                  <a:extLst>
                    <a:ext uri="{9D8B030D-6E8A-4147-A177-3AD203B41FA5}">
                      <a16:colId xmlns:a16="http://schemas.microsoft.com/office/drawing/2014/main" val="3320743825"/>
                    </a:ext>
                  </a:extLst>
                </a:gridCol>
                <a:gridCol w="4135812">
                  <a:extLst>
                    <a:ext uri="{9D8B030D-6E8A-4147-A177-3AD203B41FA5}">
                      <a16:colId xmlns:a16="http://schemas.microsoft.com/office/drawing/2014/main" val="3752338053"/>
                    </a:ext>
                  </a:extLst>
                </a:gridCol>
                <a:gridCol w="8454446">
                  <a:extLst>
                    <a:ext uri="{9D8B030D-6E8A-4147-A177-3AD203B41FA5}">
                      <a16:colId xmlns:a16="http://schemas.microsoft.com/office/drawing/2014/main" val="1270628704"/>
                    </a:ext>
                  </a:extLst>
                </a:gridCol>
              </a:tblGrid>
              <a:tr h="2545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</a:rPr>
                        <a:t>Tdoc</a:t>
                      </a:r>
                      <a:r>
                        <a:rPr lang="en-US" sz="1400" b="1" dirty="0">
                          <a:effectLst/>
                        </a:rPr>
                        <a:t>#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Title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Potential Interaction with CT/SA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5844634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</a:rPr>
                        <a:t>To be approved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/>
                        <a:t>NR NTN (Non-Terrestrial Networks) enhancements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From “</a:t>
                      </a:r>
                      <a:r>
                        <a:rPr lang="en-US" sz="1400" b="1" i="1" dirty="0"/>
                        <a:t>Objective</a:t>
                      </a:r>
                      <a:r>
                        <a:rPr lang="en-US" sz="1400" dirty="0"/>
                        <a:t>”</a:t>
                      </a:r>
                    </a:p>
                    <a:p>
                      <a:pPr marL="0" marR="0" lvl="0" indent="0" algn="l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• Improved performance of low-rate codecs in link budget limited situation including reducing RAN protocol overhead for </a:t>
                      </a:r>
                      <a:r>
                        <a:rPr lang="en-US" sz="1400" dirty="0" err="1"/>
                        <a:t>VoNR</a:t>
                      </a:r>
                      <a:r>
                        <a:rPr lang="en-US" sz="1400" dirty="0"/>
                        <a:t> [RAN2,RAN1] [Liaise with SA2/SA4 as necessary]</a:t>
                      </a:r>
                    </a:p>
                    <a:p>
                      <a:pPr marL="0" marR="0" lvl="0" indent="0" algn="l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From “</a:t>
                      </a:r>
                      <a:r>
                        <a:rPr lang="en-US" sz="1400" b="1" i="1" dirty="0"/>
                        <a:t>Aspects that involve other WGs</a:t>
                      </a:r>
                      <a:r>
                        <a:rPr lang="en-US" sz="1400" dirty="0"/>
                        <a:t>”</a:t>
                      </a:r>
                    </a:p>
                    <a:p>
                      <a:pPr marL="609566" marR="0" lv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dirty="0">
                          <a:effectLst/>
                        </a:rPr>
                        <a:t>Possible cooperation/alignment with:</a:t>
                      </a:r>
                    </a:p>
                    <a:p>
                      <a:pPr marL="609566" marR="0" lv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dirty="0">
                          <a:effectLst/>
                        </a:rPr>
                        <a:t>• SA2, SA3 and SA3-LI with respect to ‘Network verified UE location’ and the possible impact on regulatory requirements (e.g. LI, PWS,…). </a:t>
                      </a:r>
                    </a:p>
                    <a:p>
                      <a:pPr marL="609566" marR="0" lv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dirty="0">
                          <a:effectLst/>
                        </a:rPr>
                        <a:t>• SA2 &amp; SA4 with respect to ‘coverage enhancement’ and in particular the potential low-rate codecs performance enhancements for in link budget limited context.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6150594"/>
                  </a:ext>
                </a:extLst>
              </a:tr>
              <a:tr h="2898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2"/>
                        </a:rPr>
                        <a:t>RP-213596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New WID on IoT NTN enhancements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From “</a:t>
                      </a:r>
                      <a:r>
                        <a:rPr lang="en-US" sz="1400" b="1" i="1" dirty="0"/>
                        <a:t>Objective</a:t>
                      </a:r>
                      <a:r>
                        <a:rPr lang="en-US" sz="1400" dirty="0"/>
                        <a:t>”</a:t>
                      </a:r>
                    </a:p>
                    <a:p>
                      <a:pPr marL="342900" indent="-342900" hangingPunct="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Further enhancement to discontinuous coverage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52466" lvl="1" indent="-342900" hangingPunct="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 objective will be revisited at RAN#96e / June 2022, subject to Rel-17 IoT-NTN status on discontinuous coverage at RAN#96e, SA#94e, CT#95e.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From “</a:t>
                      </a:r>
                      <a:r>
                        <a:rPr lang="en-US" sz="1400" b="1" i="1" dirty="0"/>
                        <a:t>Aspects that involve other WGs</a:t>
                      </a:r>
                      <a:r>
                        <a:rPr lang="en-US" sz="1400" dirty="0"/>
                        <a:t>”</a:t>
                      </a:r>
                    </a:p>
                    <a:p>
                      <a:pPr marL="609566" marR="0" lv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dirty="0">
                          <a:effectLst/>
                        </a:rPr>
                        <a:t>Possible cooperation/alignment with:</a:t>
                      </a:r>
                    </a:p>
                    <a:p>
                      <a:pPr marL="895316" marR="0" lvl="1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dirty="0">
                          <a:effectLst/>
                        </a:rPr>
                        <a:t>SA2 and </a:t>
                      </a:r>
                      <a:r>
                        <a:rPr lang="en-US" sz="1400" b="0" i="0" dirty="0" err="1">
                          <a:effectLst/>
                        </a:rPr>
                        <a:t>CTx</a:t>
                      </a:r>
                      <a:r>
                        <a:rPr lang="en-US" sz="1400" b="0" i="0" dirty="0">
                          <a:effectLst/>
                        </a:rPr>
                        <a:t> WGs with respect to the improvements related to the operation under discontinuous coverage: this will be revisited at RAN#96e / June 2022 depending on the status on the above objective on further enhancement to discontinuous coverage.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621407"/>
                  </a:ext>
                </a:extLst>
              </a:tr>
              <a:tr h="2898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3"/>
                        </a:rPr>
                        <a:t>RP-213600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n-NO" sz="1400" b="1" dirty="0">
                          <a:effectLst/>
                        </a:rPr>
                        <a:t>WI on NR Support for UAV 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From “</a:t>
                      </a:r>
                      <a:r>
                        <a:rPr lang="en-US" sz="1400" b="1" i="1" dirty="0"/>
                        <a:t>Objective</a:t>
                      </a:r>
                      <a:r>
                        <a:rPr lang="en-US" sz="1400" dirty="0"/>
                        <a:t>”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dirty="0">
                          <a:effectLst/>
                        </a:rPr>
                        <a:t>Specify the signaling to support subscription-based aerial-UE identification [RAN3/SA2 interaction/RAN2]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Study and specify, if needed, enhancements for UAV identification broadcast [RAN2, SA2].</a:t>
                      </a:r>
                    </a:p>
                    <a:p>
                      <a:pPr marL="609566" marR="0" lvl="1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Note: This description is a placeholder for a more detailed objective to be drafted once SA2 will have concluded their study on the architectural aspects.</a:t>
                      </a:r>
                    </a:p>
                    <a:p>
                      <a:pPr marL="0" marR="0" lvl="0" indent="0" algn="l" defTabSz="1219133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From “</a:t>
                      </a:r>
                      <a:r>
                        <a:rPr lang="en-US" sz="1400" b="1" i="1" dirty="0"/>
                        <a:t>Aspects that involve other WGs</a:t>
                      </a:r>
                      <a:r>
                        <a:rPr lang="en-US" sz="1400" dirty="0"/>
                        <a:t>”</a:t>
                      </a:r>
                    </a:p>
                    <a:p>
                      <a:pPr marL="285750" indent="-285750" hangingPunct="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SA2:</a:t>
                      </a:r>
                    </a:p>
                    <a:p>
                      <a:pPr marL="895316" lvl="1" indent="-285750" hangingPunct="0">
                        <a:buFont typeface="Arial" panose="020B0604020202020204" pitchFamily="34" charset="0"/>
                        <a:buChar char="•"/>
                      </a:pPr>
                      <a:r>
                        <a:rPr lang="en-US" sz="14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Subscription-based aerial-UE identification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895316" lvl="1" indent="-285750" hangingPunct="0">
                        <a:buFont typeface="Arial" panose="020B0604020202020204" pitchFamily="34" charset="0"/>
                        <a:buChar char="•"/>
                      </a:pPr>
                      <a:r>
                        <a:rPr lang="en-US" sz="14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Enhancements for UAV identification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1194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1041360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896" y="228603"/>
            <a:ext cx="14166813" cy="491064"/>
          </a:xfrm>
        </p:spPr>
        <p:txBody>
          <a:bodyPr/>
          <a:lstStyle/>
          <a:p>
            <a:r>
              <a:rPr lang="en-US" sz="3600" dirty="0"/>
              <a:t>List of RAN Rel-18 projects with potential interaction with CT/SA 4/5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85C8980-CA98-4304-964B-96F3ED6C39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420471"/>
              </p:ext>
            </p:extLst>
          </p:nvPr>
        </p:nvGraphicFramePr>
        <p:xfrm>
          <a:off x="686299" y="958206"/>
          <a:ext cx="13808005" cy="39739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7747">
                  <a:extLst>
                    <a:ext uri="{9D8B030D-6E8A-4147-A177-3AD203B41FA5}">
                      <a16:colId xmlns:a16="http://schemas.microsoft.com/office/drawing/2014/main" val="3320743825"/>
                    </a:ext>
                  </a:extLst>
                </a:gridCol>
                <a:gridCol w="4135812">
                  <a:extLst>
                    <a:ext uri="{9D8B030D-6E8A-4147-A177-3AD203B41FA5}">
                      <a16:colId xmlns:a16="http://schemas.microsoft.com/office/drawing/2014/main" val="3752338053"/>
                    </a:ext>
                  </a:extLst>
                </a:gridCol>
                <a:gridCol w="8454446">
                  <a:extLst>
                    <a:ext uri="{9D8B030D-6E8A-4147-A177-3AD203B41FA5}">
                      <a16:colId xmlns:a16="http://schemas.microsoft.com/office/drawing/2014/main" val="1270628704"/>
                    </a:ext>
                  </a:extLst>
                </a:gridCol>
              </a:tblGrid>
              <a:tr h="2545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</a:rPr>
                        <a:t>Tdoc</a:t>
                      </a:r>
                      <a:r>
                        <a:rPr lang="en-US" sz="1400" b="1" dirty="0">
                          <a:effectLst/>
                        </a:rPr>
                        <a:t>#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Title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Potential Interaction with CT/SA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5844634"/>
                  </a:ext>
                </a:extLst>
              </a:tr>
              <a:tr h="305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2"/>
                        </a:rPr>
                        <a:t>RP-213584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/>
                        <a:t>WI on Dual Tx/Rx MUSIM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1" dirty="0">
                          <a:effectLst/>
                        </a:rPr>
                        <a:t>None identified so far</a:t>
                      </a:r>
                      <a:endParaRPr lang="en-US" sz="18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6150594"/>
                  </a:ext>
                </a:extLst>
              </a:tr>
              <a:tr h="2898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3"/>
                        </a:rPr>
                        <a:t>RP-213589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In-Device Co-existence (IDC) enhancements for NR and MR-DC 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1" dirty="0">
                          <a:effectLst/>
                        </a:rPr>
                        <a:t>None identified so far</a:t>
                      </a:r>
                      <a:endParaRPr lang="en-US" sz="18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621407"/>
                  </a:ext>
                </a:extLst>
              </a:tr>
              <a:tr h="1066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4"/>
                        </a:rPr>
                        <a:t>RP-213583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n-NO" sz="1400" b="1" dirty="0">
                          <a:effectLst/>
                        </a:rPr>
                        <a:t>Mobile Terminated-Small Data Transmission (MT-SDT) for NR 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1" dirty="0">
                          <a:effectLst/>
                        </a:rPr>
                        <a:t>None identified so far</a:t>
                      </a:r>
                      <a:endParaRPr lang="en-US" sz="18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119444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hlinkClick r:id="rId5"/>
                        </a:rPr>
                        <a:t>RP-213568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Enhancements of NR Multicast and Broadcast Services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From “</a:t>
                      </a:r>
                      <a:r>
                        <a:rPr lang="en-US" sz="1400" b="1" i="1" dirty="0"/>
                        <a:t>Objective</a:t>
                      </a:r>
                      <a:r>
                        <a:rPr lang="en-US" sz="1400" dirty="0"/>
                        <a:t>”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Note: collaboration with SA2 is expected in due course for the above objectives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(That is, i) Specify support of multicast reception by UEs in RRC_INACTIVE [and RRC_IDLE] state; ii) Study and if necessary, specify enhancements to improve the resource efficiency for MBS reception in RAN sharing scenarios)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5944745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marL="0" marR="0" lvl="0" indent="0" algn="ctr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effectLst/>
                          <a:hlinkClick r:id="rId6"/>
                        </a:rPr>
                        <a:t>RP-213601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Mobile IAB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From “</a:t>
                      </a:r>
                      <a:r>
                        <a:rPr lang="en-US" sz="1400" b="1" i="1" dirty="0"/>
                        <a:t>Aspects that involve other WGs</a:t>
                      </a:r>
                      <a:r>
                        <a:rPr lang="en-US" sz="1400" dirty="0"/>
                        <a:t>”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Alignment and coordination with Rel-18 SA2 work on VMR should be considered, if needed.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72744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pPr marL="0" marR="0" lvl="0" indent="0" algn="ctr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effectLst/>
                          <a:hlinkClick r:id="rId7"/>
                        </a:rPr>
                        <a:t>RP-213602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Artificial Intelligence (AI)/Machine Learning (ML) for NG-RAN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From “</a:t>
                      </a:r>
                      <a:r>
                        <a:rPr lang="en-US" sz="1400" b="1" i="1" dirty="0"/>
                        <a:t>Objective</a:t>
                      </a:r>
                      <a:r>
                        <a:rPr lang="en-US" sz="1400" dirty="0"/>
                        <a:t>”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Note: On security impacts, coordination with SA3 when needed. On OAM aspects, coordination with SA5 when needed.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6337725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marR="0" lvl="0" indent="0" algn="ctr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effectLst/>
                          <a:hlinkClick r:id="rId8"/>
                        </a:rPr>
                        <a:t>RP-213553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Further enhancement of data collection for SON (Self-</a:t>
                      </a:r>
                      <a:r>
                        <a:rPr lang="en-US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Organising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Networks)/MDT (Minimization of Drive Tests) in NR and EN-DC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/>
                        <a:t>From “</a:t>
                      </a:r>
                      <a:r>
                        <a:rPr lang="en-US" sz="1400" b="1" i="1" dirty="0"/>
                        <a:t>Objective</a:t>
                      </a:r>
                      <a:r>
                        <a:rPr lang="en-US" sz="1400" dirty="0"/>
                        <a:t>”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If needed, co-operate with RAN1, SA2, SA5, CT4.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1355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2347042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896" y="228603"/>
            <a:ext cx="14166813" cy="491064"/>
          </a:xfrm>
        </p:spPr>
        <p:txBody>
          <a:bodyPr/>
          <a:lstStyle/>
          <a:p>
            <a:r>
              <a:rPr lang="en-US" sz="3600" dirty="0"/>
              <a:t>List of RAN Rel-18 projects with potential interaction with CT/SA 5/5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85C8980-CA98-4304-964B-96F3ED6C39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923800"/>
              </p:ext>
            </p:extLst>
          </p:nvPr>
        </p:nvGraphicFramePr>
        <p:xfrm>
          <a:off x="686299" y="868754"/>
          <a:ext cx="13808005" cy="36683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7747">
                  <a:extLst>
                    <a:ext uri="{9D8B030D-6E8A-4147-A177-3AD203B41FA5}">
                      <a16:colId xmlns:a16="http://schemas.microsoft.com/office/drawing/2014/main" val="3320743825"/>
                    </a:ext>
                  </a:extLst>
                </a:gridCol>
                <a:gridCol w="4135812">
                  <a:extLst>
                    <a:ext uri="{9D8B030D-6E8A-4147-A177-3AD203B41FA5}">
                      <a16:colId xmlns:a16="http://schemas.microsoft.com/office/drawing/2014/main" val="3752338053"/>
                    </a:ext>
                  </a:extLst>
                </a:gridCol>
                <a:gridCol w="8454446">
                  <a:extLst>
                    <a:ext uri="{9D8B030D-6E8A-4147-A177-3AD203B41FA5}">
                      <a16:colId xmlns:a16="http://schemas.microsoft.com/office/drawing/2014/main" val="1270628704"/>
                    </a:ext>
                  </a:extLst>
                </a:gridCol>
              </a:tblGrid>
              <a:tr h="25455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</a:rPr>
                        <a:t>Tdoc</a:t>
                      </a:r>
                      <a:r>
                        <a:rPr lang="en-US" sz="1400" b="1" dirty="0">
                          <a:effectLst/>
                        </a:rPr>
                        <a:t>#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Title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Potential Interaction with CT/SA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584463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lvl="0" indent="0" algn="ctr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effectLst/>
                          <a:hlinkClick r:id="rId2"/>
                        </a:rPr>
                        <a:t>RP-213594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Enhancement on NR </a:t>
                      </a:r>
                      <a:r>
                        <a:rPr lang="en-US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QoE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management and optimizations for diverse services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/>
                        <a:t>From “</a:t>
                      </a:r>
                      <a:r>
                        <a:rPr lang="en-US" sz="1400" b="1" i="1" dirty="0"/>
                        <a:t>Objective</a:t>
                      </a:r>
                      <a:r>
                        <a:rPr lang="en-US" sz="1400" dirty="0"/>
                        <a:t>”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Support for new service type, such as AR, MR, MBS and other new service type defined or to be supported by SA4. Support RAN-visible parameters for the additional service types, and  the existing service if needed, and the coordination with SA4 is needed[RAN3, RAN2].</a:t>
                      </a:r>
                    </a:p>
                    <a:p>
                      <a:pPr marL="895316" marR="0" lvl="1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Specify the new service and the existing service defined or to be supported by SA4, combined with high mobility scenarios, e.g., High Speed Trains.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[…] Other objectives: Note 3: If needed, co-operate with other working groups, e.g. SA4/SA5/SA2/CT1.</a:t>
                      </a:r>
                    </a:p>
                    <a:p>
                      <a:pPr marL="0" marR="0" lvl="0" indent="0" algn="l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/>
                        <a:t>From “</a:t>
                      </a:r>
                      <a:r>
                        <a:rPr lang="en-US" sz="1400" b="1" i="1" dirty="0"/>
                        <a:t>Aspects that involve other WGs</a:t>
                      </a:r>
                      <a:r>
                        <a:rPr lang="en-US" sz="1400" dirty="0"/>
                        <a:t>”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TSG SA4:	for Codec aspects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TSG SA5:	for the </a:t>
                      </a:r>
                      <a:r>
                        <a:rPr lang="en-US" sz="1400" b="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QoE</a:t>
                      </a:r>
                      <a:r>
                        <a:rPr lang="en-US" sz="14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measurement configuration and reporting aspects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TSG SA2:	for the </a:t>
                      </a:r>
                      <a:r>
                        <a:rPr lang="en-US" sz="1400" b="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QoE</a:t>
                      </a:r>
                      <a:r>
                        <a:rPr lang="en-US" sz="14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measurement related procedures aspects</a:t>
                      </a: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TSG CT1:	for the UE internal handling between its Access Stratum and upper layers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3166634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marL="0" marR="0" lvl="0" indent="0" algn="ctr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effectLst/>
                          <a:hlinkClick r:id="rId3"/>
                        </a:rPr>
                        <a:t>RP-213603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NR support for dedicated spectrum less than 5MHz for FR1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0" i="1" dirty="0">
                          <a:effectLst/>
                        </a:rPr>
                        <a:t>None identified so far</a:t>
                      </a:r>
                      <a:endParaRPr lang="en-US" sz="18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400" b="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1531789"/>
                  </a:ext>
                </a:extLst>
              </a:tr>
              <a:tr h="10384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</a:rPr>
                        <a:t>To be approved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Study on enhancement for resiliency of </a:t>
                      </a:r>
                      <a:r>
                        <a:rPr lang="en-US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gNB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-CU </a:t>
                      </a:r>
                      <a:endParaRPr lang="en-US" sz="1400" b="1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12191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0" i="1" dirty="0">
                          <a:effectLst/>
                        </a:rPr>
                        <a:t>None identified so far</a:t>
                      </a:r>
                      <a:endParaRPr lang="en-US" sz="18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2704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015556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53602</TotalTime>
  <Words>1854</Words>
  <Application>Microsoft Office PowerPoint</Application>
  <PresentationFormat>Custom</PresentationFormat>
  <Paragraphs>240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Nokia Pure Headline Ultra Light</vt:lpstr>
      <vt:lpstr>Nokia Pure Text</vt:lpstr>
      <vt:lpstr>Nokia Pure Text Light</vt:lpstr>
      <vt:lpstr>TimesNewRomanPSMT</vt:lpstr>
      <vt:lpstr>Arial</vt:lpstr>
      <vt:lpstr>Calibri</vt:lpstr>
      <vt:lpstr>Wingdings</vt:lpstr>
      <vt:lpstr>Nokia White Master with headline</vt:lpstr>
      <vt:lpstr>2_Office Theme</vt:lpstr>
      <vt:lpstr>RAN Chair's input for joint CT/RAN/SA session at TSG #94-e about Rel-18</vt:lpstr>
      <vt:lpstr>Outline</vt:lpstr>
      <vt:lpstr>Approved RAN Rel-18 Package 1/2</vt:lpstr>
      <vt:lpstr>Approved RAN Rel-18 Package 2/2</vt:lpstr>
      <vt:lpstr>List of RAN Rel-18 projects with potential interaction with CT/SA 1/5</vt:lpstr>
      <vt:lpstr>List of RAN Rel-18 projects with potential interaction with CT/SA 2/5</vt:lpstr>
      <vt:lpstr>List of RAN Rel-18 projects with potential interaction with CT/SA 3/5</vt:lpstr>
      <vt:lpstr>List of RAN Rel-18 projects with potential interaction with CT/SA 4/5</vt:lpstr>
      <vt:lpstr>List of RAN Rel-18 projects with potential interaction with CT/SA 5/5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Wanshi Chen</cp:lastModifiedBy>
  <cp:revision>653</cp:revision>
  <dcterms:created xsi:type="dcterms:W3CDTF">2018-05-24T11:49:12Z</dcterms:created>
  <dcterms:modified xsi:type="dcterms:W3CDTF">2021-12-16T01:52:19Z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