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3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934" r:id="rId2"/>
    <p:sldId id="981" r:id="rId3"/>
    <p:sldId id="987" r:id="rId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CC00"/>
    <a:srgbClr val="0000FF"/>
    <a:srgbClr val="CC00CC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2" autoAdjust="0"/>
    <p:restoredTop sz="95801" autoAdjust="0"/>
  </p:normalViewPr>
  <p:slideViewPr>
    <p:cSldViewPr snapToGrid="0">
      <p:cViewPr varScale="1">
        <p:scale>
          <a:sx n="130" d="100"/>
          <a:sy n="130" d="100"/>
        </p:scale>
        <p:origin x="222" y="12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Moderator’s summary for discussion [94e-17-R18-NTN-NR]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RAN Vice-Chair (AT&amp;T)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#94-e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8A.2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>
                <a:latin typeface="+mj-ea"/>
                <a:ea typeface="+mj-ea"/>
              </a:rPr>
              <a:t> </a:t>
            </a:r>
            <a:r>
              <a:rPr lang="en-US" sz="1600" b="1"/>
              <a:t>RP-213680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46598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assumptions are taken a baseline for this work: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GSO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GEO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and NGSO (e.g. LEO, MEO, HEO) based satellite access to be considered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ESIM scenarios for NGSO in Ka band are not considered in this WI.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Targeted UE types: fixed and mobile VSAT. VSAT UE characteristics from TR38.821 to be considered in priority but additional NTN UE classes may be considered if justified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Regarding mobile VSAT, three types of terminal and scenario exist; airborne, maritime and land based ESIM. Which type(s) to be specified depends on the outcome of the regulation analysis and co-existence study.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FDD mode is assumed for satellite operation above 10 GHz, while TDD mode is assumed for terrestrial operation in FR2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ITU-R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harmonized Ka band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frequency range (17.7-20.2 and 27.5-30.0) </a:t>
            </a:r>
            <a:r>
              <a:rPr lang="en-US" sz="1200" strike="sngStrike" dirty="0">
                <a:solidFill>
                  <a:srgbClr val="FF33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as common across all regions </a:t>
            </a:r>
            <a:r>
              <a:rPr lang="en-US" sz="1200" dirty="0"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will serve as reference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Co-existence between overlapping NTN and TN band portions is out of scope of this work item. This aspect will be captured in the specification.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covers the objectives for NR-NTN deployment in above 10 GHz bands. </a:t>
            </a:r>
            <a:r>
              <a:rPr lang="en-US" sz="1600" strike="sngStrike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In accordance with the WF in RP-211596, </a:t>
            </a:r>
            <a:r>
              <a:rPr lang="en-US" sz="1600" strike="sngStrike" dirty="0" err="1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</a:t>
            </a:r>
            <a:r>
              <a:rPr lang="en-US" sz="1600" dirty="0" err="1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This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work </a:t>
            </a:r>
            <a:r>
              <a:rPr lang="en-US" sz="1600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is expected to </a:t>
            </a:r>
            <a:r>
              <a:rPr lang="en-US" sz="1600" strike="sngStrike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would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start after </a:t>
            </a:r>
            <a:r>
              <a:rPr lang="en-US" sz="1600" dirty="0" err="1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June</a:t>
            </a:r>
            <a:r>
              <a:rPr lang="en-US" sz="1600" strike="sngStrike" dirty="0" err="1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March</a:t>
            </a:r>
            <a:r>
              <a:rPr lang="en-US" sz="1600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2022.</a:t>
            </a:r>
            <a:r>
              <a:rPr lang="en-US" sz="1600" strike="sngStrike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once FR1 NTN coexistence study is stable enough.</a:t>
            </a:r>
          </a:p>
        </p:txBody>
      </p:sp>
    </p:spTree>
    <p:extLst>
      <p:ext uri="{BB962C8B-B14F-4D97-AF65-F5344CB8AC3E}">
        <p14:creationId xmlns:p14="http://schemas.microsoft.com/office/powerpoint/2010/main" val="144063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609599" y="-235975"/>
            <a:ext cx="9112251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565025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 (continued)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and identify NTN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band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: Analysis of regulations and adjacent channel co-existence scenarios.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example band shall be identified early in the WI. Additional bands can be introduced in a release-independent manner.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Consider the satellite harmonized Ka band as a reference, according to ITU allocation; taking into account deployment type (e.g. VSAT, ESIM), scenarios, and ITU-R/regional regulations, define an example band suitable for development of generic 3GPP minimum performance requirements (the example RAN4 band may be a portion of or the entire harmonized Ka band).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implications of FDD operation in FR2 and derive requirements for the identified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part(s) of the Ka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band appropriately. Satellite bands introduced in 3GPP for NTN for FDD shall not impact the existing 3GPP TDD specifications for terrestrial bands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adjacent to the NTN band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(see note 3 of the approved way forward RP-211596 in RAN#92-e).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Relevant coexistence scenarios and analysis to be considered in RAN4, if and where applicable, to ensure that satellite bands introduced in 3GPP for NTN shall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neither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impact the existing specifications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of nor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and shall 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cause degradation (in the sense of RAN4 co-existence studies) to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present and future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networks in 3GPP specified terrestrial bands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adjacent to the NTN band. In that, it is assumed that the NTN-TN adjacent band coexistence will be performed at the harmonized Ka band edges. The outcome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is expected to be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applicable to all NTN-TN adjacent band scenarios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(if any)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in the whole Ka band range where applicable and regulations allow.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For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all the above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, RAN4 process as agreed for NTN in FR1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should be used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for coexistence analysis in above 10 GHz bands [RAN4].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Definition of NTN band(s) above 10 GHz does not change the current FR1/FR2 definition, nor automatically apply to future terrestrial bands defined in this frequency region; (see proposal 2 of the approved way forward RP-211596 in RAN#92-e)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Specify Rx/Tx requirements for satellite 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BS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access node and different VSAT UE class (not only 60 cm aperture) as appropriate for the identified example band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Identify values for physical layer parameters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chosen from the existing FR1 and FR2 sets. The following set of parameters to specify, but not necessarily limited to, are listed as follows [RAN4]: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time relationship related enhancement (e.g. </a:t>
            </a:r>
            <a:r>
              <a:rPr lang="en-US" sz="1200" dirty="0" err="1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K_offset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subcarrier spacing for different UL/DL signals/channels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PRACH configuration index for FDD above 10 GHz.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Introduction of new values for physical layer parameters (e.g., SCS for a given signal/channel) on top of already defined values is not in scope. [RAN1,RAN4]</a:t>
            </a:r>
          </a:p>
        </p:txBody>
      </p:sp>
    </p:spTree>
    <p:extLst>
      <p:ext uri="{BB962C8B-B14F-4D97-AF65-F5344CB8AC3E}">
        <p14:creationId xmlns:p14="http://schemas.microsoft.com/office/powerpoint/2010/main" val="2340954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807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微软雅黑</vt:lpstr>
      <vt:lpstr>Arial</vt:lpstr>
      <vt:lpstr>Arial Black</vt:lpstr>
      <vt:lpstr>Calibri</vt:lpstr>
      <vt:lpstr>Times New Roman</vt:lpstr>
      <vt:lpstr>3gpp</vt:lpstr>
      <vt:lpstr>Moderator’s summary for discussion [94e-17-R18-NTN-NR]</vt:lpstr>
      <vt:lpstr>Moderator Proposed WF on Remaining Issue</vt:lpstr>
      <vt:lpstr>Moderator Proposed WF on Remaining Issue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2021-12-08T17:45:27Z</dcterms:created>
  <dcterms:modified xsi:type="dcterms:W3CDTF">2021-12-16T14:49:23Z</dcterms:modified>
</cp:coreProperties>
</file>