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8"/>
  </p:notesMasterIdLst>
  <p:handoutMasterIdLst>
    <p:handoutMasterId r:id="rId19"/>
  </p:handoutMasterIdLst>
  <p:sldIdLst>
    <p:sldId id="271" r:id="rId13"/>
    <p:sldId id="283" r:id="rId14"/>
    <p:sldId id="278" r:id="rId15"/>
    <p:sldId id="285" r:id="rId16"/>
    <p:sldId id="261" r:id="rId17"/>
  </p:sldIdLst>
  <p:sldSz cx="12192000" cy="6858000"/>
  <p:notesSz cx="6858000" cy="9144000"/>
  <p:embeddedFontLst>
    <p:embeddedFont>
      <p:font typeface="Ericsson Hilda" pitchFamily="2" charset="0"/>
      <p:regular r:id="rId20"/>
      <p:bold r:id="rId21"/>
      <p:italic r:id="rId22"/>
      <p:boldItalic r:id="rId23"/>
    </p:embeddedFont>
    <p:embeddedFont>
      <p:font typeface="Ericsson Hilda Light" pitchFamily="2" charset="0"/>
      <p:regular r:id="rId24"/>
      <p:italic r:id="rId25"/>
    </p:embeddedFont>
    <p:embeddedFont>
      <p:font typeface="Ericsson Technical Icons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customXml" Target="../customXml/item10.xml"/><Relationship Id="rId19" Type="http://schemas.openxmlformats.org/officeDocument/2006/relationships/handoutMaster" Target="handoutMasters/handoutMaster1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Relationship Id="rId8" Type="http://schemas.openxmlformats.org/officeDocument/2006/relationships/customXml" Target="../customXml/item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1B0D0BC5-1793-45DF-96DD-A02E52223D0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E3CC2C8F-4D79-4AAC-9D89-8D4756F8C48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E5DE8B97-A0CA-40AE-812D-12B67AD076E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EB5FB4A2-0AEB-49FD-B112-BC23779B0FC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93DF1834-D6BD-471C-8F79-FB0CE3FC663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7B2CBB33-3F14-442E-8885-644C37505A3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A79FBEEB-C7C4-4674-850F-56CB6BC8BA7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5628A9E0-EF9F-4FD4-8A21-81B641EB49A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D5F4F37C-1727-48EF-B8ED-DC9309AEFCC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E4B0139C-FB40-4295-A51C-C4C482C283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666CB23C-44C7-4EBE-9B2D-AAAEF5F1DB3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A3884B6C-C834-491C-9859-1C0FAB70472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8D7571E4-32B4-4A00-B80F-B2EE0063C52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BAD7732E-AEE5-48C2-B72A-BFC6042B3F5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E071B0DE-0925-4BBA-A7D7-718FACF8C85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744FA620-78CA-4BF4-9545-BF0CCDD147D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69F1E124-92B3-4A64-850B-0F4BFE0394C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F8F1E202-7F1B-40F8-9A28-36D27E121EA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36D16B3D-2A6B-4127-9E31-D4A24F985C7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4C4688A7-6D27-4207-9384-8200DA3A224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A92030DA-44EF-4157-ADEB-E863B2058D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25EC710E-2337-4243-B1BC-A658CA8BDF2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ACE5935C-DA02-40DA-A188-203D3873B57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A44AD21E-45F3-4E99-BD09-B84D1A42348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B4162C71-7F2A-4969-B71F-BAE1770FA9C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B4FF0A8B-4D2B-429A-80A7-EFB4E3F9627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2493EE6D-6EF1-4C80-B34E-B4CBAA5A19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ABA86592-DC34-41A1-940F-5D36D3791758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F925CDD5-5333-4F11-A699-727D319D520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BE0135F1-238A-46A0-9745-214B8235190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8108DF20-C0B3-4D4F-8364-FEB9F0993400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E0798F78-0E03-4F50-84A8-8388B48AC3B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2D28600D-FC1A-40C2-B81B-52A07D6CFED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86418F16-FCC2-42CA-ACA7-9650956402F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DCF6574A-6264-42CE-8C9A-A40C727761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2021-11-29  |  Page </a:t>
            </a:r>
            <a:fld id="{BE5880FB-418D-4CCB-99EE-CA8F2C169EC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2E8F7BE5-DEC6-4CC5-BBA3-271AA042079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9115D943-1ACA-477F-8897-A58C62690A7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088C34E9-E0AA-45A7-BCE5-0ACBEE885A2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5AD76840-4ED8-4B40-A7FA-607B40F68B9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2021-11-29  |  Page </a:t>
            </a:r>
            <a:fld id="{65AC6646-1E8F-45FD-BA9B-5D66F285D2F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4e/Docs/RP-212726.zip" TargetMode="External"/><Relationship Id="rId2" Type="http://schemas.openxmlformats.org/officeDocument/2006/relationships/hyperlink" Target="https://www.3gpp.org/ftp/tsg_ran/TSG_RAN/TSGR_94e/Docs/RP-212686.zip" TargetMode="Externa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ricsson.sharepoint.com/:w:/r/sites/star/Shared%20Documents/Team%20areas/NR%20MTC/Rel-18/Rel-18%20Small%20Data/R2-1910420%20-%20Draft%20report%20on%20email%20discussion%20%20%5B106%2364%5D%20on%20UP%20MT%20EDT.docx?d=wf8a49f3b2b924e4ab255b32eaae0b58c&amp;csf=1&amp;web=1&amp;e=RK13sP" TargetMode="Externa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2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6" y="2756303"/>
            <a:ext cx="9034195" cy="2285611"/>
          </a:xfrm>
        </p:spPr>
        <p:txBody>
          <a:bodyPr/>
          <a:lstStyle/>
          <a:p>
            <a:pPr algn="ctr"/>
            <a:r>
              <a:rPr lang="en-US" sz="7200"/>
              <a:t>Views on workload of Rel-18 SDT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/>
              <a:t>RP-213230</a:t>
            </a:r>
            <a:endParaRPr lang="en-US" sz="2000">
              <a:highlight>
                <a:srgbClr val="FFFF00"/>
              </a:highlight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/>
              <a:t>3GPP TSG RAN #94-e</a:t>
            </a:r>
            <a:br>
              <a:rPr lang="en-US" sz="2000"/>
            </a:br>
            <a:r>
              <a:rPr lang="en-US" sz="2000"/>
              <a:t>6-17 December 2021</a:t>
            </a:r>
            <a:br>
              <a:rPr lang="en-US" sz="2000"/>
            </a:br>
            <a:r>
              <a:rPr lang="en-US" sz="2000"/>
              <a:t>Online</a:t>
            </a:r>
          </a:p>
          <a:p>
            <a:pPr algn="l"/>
            <a:r>
              <a:rPr lang="en-US" sz="2000"/>
              <a:t>Source: Ericsson</a:t>
            </a:r>
            <a:br>
              <a:rPr lang="en-US" sz="2000"/>
            </a:br>
            <a:r>
              <a:rPr lang="en-US" sz="2000"/>
              <a:t>Agenda Item: 8A.2</a:t>
            </a:r>
            <a:br>
              <a:rPr lang="en-US" sz="2000"/>
            </a:br>
            <a:r>
              <a:rPr lang="en-US" sz="2000"/>
              <a:t>Document for: Decision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B4C55-7D30-4548-BDED-B01C88CD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5CE75-0097-476C-9285-CEDFDEBA2D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The preparatory RAN email discussion on Rel-18 SDT is summarized in </a:t>
            </a:r>
            <a:r>
              <a:rPr lang="en-US">
                <a:hlinkClick r:id="rId2"/>
              </a:rPr>
              <a:t>RP-212686</a:t>
            </a:r>
            <a:r>
              <a:rPr lang="en-US"/>
              <a:t> and a draft WID is available in </a:t>
            </a:r>
            <a:r>
              <a:rPr lang="en-US">
                <a:hlinkClick r:id="rId3"/>
              </a:rPr>
              <a:t>RP-212726</a:t>
            </a:r>
            <a:r>
              <a:rPr lang="en-US"/>
              <a:t>.</a:t>
            </a:r>
          </a:p>
          <a:p>
            <a:pPr lvl="1"/>
            <a:r>
              <a:rPr lang="en-US"/>
              <a:t>The WID contains the following objectives: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endParaRPr lang="en-US"/>
          </a:p>
          <a:p>
            <a:pPr lvl="1"/>
            <a:r>
              <a:rPr lang="en-US"/>
              <a:t>2-6 TUs are proposed for RAN2 in the moderator’s summary.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FFAC71-BE97-407E-818A-225C8C87DEFA}"/>
              </a:ext>
            </a:extLst>
          </p:cNvPr>
          <p:cNvSpPr txBox="1"/>
          <p:nvPr/>
        </p:nvSpPr>
        <p:spPr>
          <a:xfrm>
            <a:off x="841771" y="3027367"/>
            <a:ext cx="10087078" cy="12085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US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 the support for paging-triggered SDT (MT-SDT) [</a:t>
            </a:r>
            <a:r>
              <a:rPr lang="en-US" sz="1600" b="1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RAN2</a:t>
            </a:r>
            <a:r>
              <a:rPr lang="en-US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RAN3]</a:t>
            </a:r>
            <a:endParaRPr lang="en-US" sz="16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triggering mechanism for UEs in RRC_INACTIVE, supporting RA-SDT and CG-SDT as the UL response;</a:t>
            </a:r>
            <a:endParaRPr lang="en-US" sz="20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procedure for initial DL data reception and subsequent UL/DL data transmissions in RRC_INACTIVE.</a:t>
            </a:r>
            <a:endParaRPr lang="en-US" sz="2000">
              <a:effectLst/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1600" b="0" i="0" u="none" strike="noStrike" kern="1000" cap="none" spc="-30" normalizeH="0" baseline="0" noProof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82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1A58-FD7D-4243-AE71-AD8DD3224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Rel-18 MT-SDT workplan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22A53-4C11-4A05-BB10-2B88A4734F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1233150" cy="4766518"/>
          </a:xfrm>
        </p:spPr>
        <p:txBody>
          <a:bodyPr>
            <a:normAutofit fontScale="77500" lnSpcReduction="20000"/>
          </a:bodyPr>
          <a:lstStyle/>
          <a:p>
            <a:r>
              <a:rPr lang="en-US" i="0">
                <a:solidFill>
                  <a:srgbClr val="242424"/>
                </a:solidFill>
                <a:effectLst/>
              </a:rPr>
              <a:t>The current, open-ended, draft WID formulation includes all types of solutions (see e.g. discussion for MT-EDT in </a:t>
            </a:r>
            <a:r>
              <a:rPr lang="en-US" i="0">
                <a:solidFill>
                  <a:srgbClr val="242424"/>
                </a:solidFill>
                <a:effectLst/>
                <a:hlinkClick r:id="rId2"/>
              </a:rPr>
              <a:t>R2-1910420</a:t>
            </a:r>
            <a:r>
              <a:rPr lang="en-US" i="0">
                <a:solidFill>
                  <a:srgbClr val="242424"/>
                </a:solidFill>
                <a:effectLst/>
              </a:rPr>
              <a:t>):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0">
                <a:solidFill>
                  <a:srgbClr val="242424"/>
                </a:solidFill>
                <a:effectLst/>
              </a:rPr>
              <a:t>DL data in paging DCI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0">
                <a:solidFill>
                  <a:srgbClr val="242424"/>
                </a:solidFill>
                <a:effectLst/>
              </a:rPr>
              <a:t>RNTI in paging message to schedule the DL data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0">
                <a:solidFill>
                  <a:srgbClr val="242424"/>
                </a:solidFill>
                <a:effectLst/>
              </a:rPr>
              <a:t>DL data in paging message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0">
                <a:solidFill>
                  <a:srgbClr val="242424"/>
                </a:solidFill>
                <a:effectLst/>
              </a:rPr>
              <a:t>DL data in Msg2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i="0">
                <a:solidFill>
                  <a:srgbClr val="242424"/>
                </a:solidFill>
                <a:effectLst/>
              </a:rPr>
              <a:t>DL data in Msg4</a:t>
            </a:r>
          </a:p>
          <a:p>
            <a:r>
              <a:rPr lang="en-US" i="0">
                <a:solidFill>
                  <a:srgbClr val="242424"/>
                </a:solidFill>
                <a:effectLst/>
              </a:rPr>
              <a:t>Even after down-selection to one solution, many details must be agreed for that solution</a:t>
            </a:r>
          </a:p>
          <a:p>
            <a:pPr lvl="1"/>
            <a:r>
              <a:rPr lang="en-US" i="0">
                <a:solidFill>
                  <a:srgbClr val="242424"/>
                </a:solidFill>
                <a:effectLst/>
              </a:rPr>
              <a:t>(signaling, triggering, RAN3 interworking, etc.)</a:t>
            </a:r>
          </a:p>
          <a:p>
            <a:r>
              <a:rPr lang="en-US" i="0">
                <a:solidFill>
                  <a:srgbClr val="242424"/>
                </a:solidFill>
                <a:effectLst/>
              </a:rPr>
              <a:t>Unclear what kind of solution "MT-SDT supporting CG-SDT as the UL response" would be (likely taking several TUs on its own to align).</a:t>
            </a:r>
          </a:p>
          <a:p>
            <a:pPr marL="0" indent="0">
              <a:buNone/>
            </a:pPr>
            <a:endParaRPr lang="en-US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Observation: The workload of the WID is substantial.</a:t>
            </a:r>
            <a:endParaRPr lang="en-US" b="0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Observation: 2-6 RAN2 TUs in total has been proposed for Rel-18 SDT.</a:t>
            </a:r>
            <a:endParaRPr lang="en-US" b="0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Observation: It is not realistic to agree on the best MT-SDT solution and to specify it in only 6 TUs.</a:t>
            </a:r>
            <a:endParaRPr lang="en-US" b="0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Proposal: MT-EDT is used as baseline for MT-SDT (i.e. ‘Data in Msg4’)</a:t>
            </a:r>
            <a:endParaRPr lang="en-US" b="0" i="0">
              <a:solidFill>
                <a:srgbClr val="242424"/>
              </a:solidFill>
              <a:effectLst/>
            </a:endParaRPr>
          </a:p>
          <a:p>
            <a:r>
              <a:rPr lang="en-US" b="1" i="0">
                <a:solidFill>
                  <a:srgbClr val="242424"/>
                </a:solidFill>
                <a:effectLst/>
              </a:rPr>
              <a:t>Proposal: ‘MT-SDT supporting CG-SDT as the UL response’ is down-prioritized.</a:t>
            </a:r>
            <a:endParaRPr lang="en-US" b="0" i="0">
              <a:solidFill>
                <a:srgbClr val="24242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5964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0EB5B-4F23-4045-8AA3-6BE00697C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WID Text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2E1EA-B036-4D79-878F-68BBE0A801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9232" y="1834226"/>
            <a:ext cx="11233150" cy="2878452"/>
          </a:xfrm>
        </p:spPr>
        <p:txBody>
          <a:bodyPr/>
          <a:lstStyle/>
          <a:p>
            <a:r>
              <a:rPr lang="en-US"/>
              <a:t>Based on the previous proposals we provide the following text proposal: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B9FDC3-F95C-4BDD-BD81-1510D65A17BF}"/>
              </a:ext>
            </a:extLst>
          </p:cNvPr>
          <p:cNvSpPr txBox="1"/>
          <p:nvPr/>
        </p:nvSpPr>
        <p:spPr>
          <a:xfrm>
            <a:off x="841771" y="2419659"/>
            <a:ext cx="10087078" cy="241200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none" lIns="72000" tIns="36000" rIns="72000" bIns="36000" rtlCol="0" anchor="t">
            <a:noAutofit/>
          </a:bodyPr>
          <a:lstStyle/>
          <a:p>
            <a:pPr hangingPunct="0">
              <a:spcAft>
                <a:spcPts val="900"/>
              </a:spcAft>
            </a:pPr>
            <a:r>
              <a:rPr lang="en-US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Specify the support for paging-triggered SDT (MT-SDT) [</a:t>
            </a:r>
            <a:r>
              <a:rPr lang="en-US" sz="1600" b="1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RAN2</a:t>
            </a:r>
            <a:r>
              <a:rPr lang="en-US" sz="1600" i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RAN3]</a:t>
            </a:r>
            <a:endParaRPr lang="en-US" sz="160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triggering mechanism for UEs in RRC_INACTIVE, supporting RA-SDT and CG-SDT as the UL response;</a:t>
            </a:r>
          </a:p>
          <a:p>
            <a:pPr marL="627063" lvl="4" indent="-26670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accent1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CG-SDT as UL response is treated with lower priority. 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600" i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MT-SDT procedure for initial DL data reception and subsequent UL/DL data transmissions in RRC_INACTIVE.</a:t>
            </a:r>
          </a:p>
          <a:p>
            <a:pPr marL="285750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US" sz="1600">
              <a:latin typeface="Times New Roman" panose="02020603050405020304" pitchFamily="18" charset="0"/>
              <a:ea typeface="Yu Mincho" panose="02020400000000000000" pitchFamily="18" charset="-128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sz="160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  <a:t>Note: ‘Data in Msg4’ is considered as baseline.</a:t>
            </a:r>
          </a:p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endParaRPr kumimoji="0" lang="en-US" sz="1600" b="0" i="0" u="none" strike="noStrike" kern="1000" cap="none" spc="-30" normalizeH="0" baseline="0" noProof="0" err="1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572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https://www.ericsson.com/en/5g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iN2sNb1wiuwNZM17NtBipd8j7fx5u6AVrxj3vv0dWHI="},{"name":"ConfidentialityClass","value":"cT/FOwTWaPknrhRlNMh4SQ=="},{"name":"ExternalConfidentialityLabel","value":"5wlu7ZdPxHQj1W0w+yTNSg=="},{"name":"LanguageCode","value":"5wlu7ZdPxHQj1W0w+yTNSg=="},{"name":"Date","value":"vJoC5WEjmB0FiWJYwA7jSg=="},{"name":"TemplateType","value":"PxVEvJY8nE7m/hY9622Sng=="},{"name":"DocTitle","value":"PxVEvJY8nE7m/hY9622Sng=="},{"name":"TotalPageNo","value":"PxVEvJY8nE7m/hY9622Sng=="},{"name":"Prepared","value":"tllmM142PLxnzUiT7acEoA=="}]}]]></TemplafyFormConfiguration>
</file>

<file path=customXml/item10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  <SharedWithUsers xmlns="9b239327-9e80-40e4-b1b7-4394fed77a33">
      <UserInfo>
        <DisplayName/>
        <AccountId xsi:nil="true"/>
        <AccountType/>
      </UserInfo>
    </SharedWithUsers>
  </documentManagement>
</p:properties>
</file>

<file path=customXml/item11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7" ma:contentTypeDescription="Create a new document." ma:contentTypeScope="" ma:versionID="e095ca369c297b516c2edc3b4e4eed57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718a2c12685b6f0600d082f95b142e57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56F2EE69-0CCA-4F48-BE22-EC4A886C57A7}">
  <ds:schemaRefs>
    <ds:schemaRef ds:uri="http://purl.org/dc/dcmitype/"/>
    <ds:schemaRef ds:uri="9b239327-9e80-40e4-b1b7-4394fed77a33"/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2f282d3b-eb4a-4b09-b61f-b9593442e286"/>
    <ds:schemaRef ds:uri="http://schemas.microsoft.com/sharepoint/v3"/>
    <ds:schemaRef ds:uri="http://schemas.microsoft.com/office/2006/metadata/properties"/>
  </ds:schemaRefs>
</ds:datastoreItem>
</file>

<file path=customXml/itemProps11.xml><?xml version="1.0" encoding="utf-8"?>
<ds:datastoreItem xmlns:ds="http://schemas.openxmlformats.org/officeDocument/2006/customXml" ds:itemID="{07958A4E-FAB1-42E4-B6B5-29B01F63F87B}">
  <ds:schemaRefs/>
</ds:datastoreItem>
</file>

<file path=customXml/itemProps2.xml><?xml version="1.0" encoding="utf-8"?>
<ds:datastoreItem xmlns:ds="http://schemas.openxmlformats.org/officeDocument/2006/customXml" ds:itemID="{1CE36EA9-2186-4EB1-871A-8AE59C2A13BB}">
  <ds:schemaRefs/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58CC0B31-82B9-497A-9A2E-F3F72D0BBDAD}">
  <ds:schemaRefs/>
</ds:datastoreItem>
</file>

<file path=customXml/itemProps5.xml><?xml version="1.0" encoding="utf-8"?>
<ds:datastoreItem xmlns:ds="http://schemas.openxmlformats.org/officeDocument/2006/customXml" ds:itemID="{32BA7684-6BE4-4F73-B22E-30934AB379B8}">
  <ds:schemaRefs/>
</ds:datastoreItem>
</file>

<file path=customXml/itemProps6.xml><?xml version="1.0" encoding="utf-8"?>
<ds:datastoreItem xmlns:ds="http://schemas.openxmlformats.org/officeDocument/2006/customXml" ds:itemID="{72516535-7702-46AF-9B1F-8623A67A824E}">
  <ds:schemaRefs/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C5563BAB-2A9D-4730-BCD2-915D069E7D63}">
  <ds:schemaRefs>
    <ds:schemaRef ds:uri="2f282d3b-eb4a-4b09-b61f-b9593442e286"/>
    <ds:schemaRef ds:uri="9b239327-9e80-40e4-b1b7-4394fed77a3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0</TotalTime>
  <Words>413</Words>
  <Application>Microsoft Macintosh PowerPoint</Application>
  <PresentationFormat>Widescreen</PresentationFormat>
  <Paragraphs>42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Courier New</vt:lpstr>
      <vt:lpstr>Ericsson Technical Icons</vt:lpstr>
      <vt:lpstr>Symbol</vt:lpstr>
      <vt:lpstr>Ericsson Hilda</vt:lpstr>
      <vt:lpstr>Ericsson Hilda Light</vt:lpstr>
      <vt:lpstr>Times New Roman</vt:lpstr>
      <vt:lpstr>PresentationTemplate2017</vt:lpstr>
      <vt:lpstr>Views on workload of Rel-18 SDT</vt:lpstr>
      <vt:lpstr>Background</vt:lpstr>
      <vt:lpstr>Rel-18 MT-SDT workplan</vt:lpstr>
      <vt:lpstr>WID Text Proposal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workload of Rel-18 SDT</dc:title>
  <dc:creator>Tuomas TIrronen</dc:creator>
  <cp:keywords/>
  <dc:description> 
Rev </dc:description>
  <cp:lastModifiedBy>Tuomas Tirronen</cp:lastModifiedBy>
  <cp:revision>2</cp:revision>
  <dcterms:created xsi:type="dcterms:W3CDTF">2019-04-23T15:12:54Z</dcterms:created>
  <dcterms:modified xsi:type="dcterms:W3CDTF">2021-11-29T17:24:57Z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637104846143367476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Tuomas TIrronen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2021-11-29</vt:lpwstr>
  </property>
  <property fmtid="{D5CDD505-2E9C-101B-9397-08002B2CF9AE}" pid="21" name="Reference">
    <vt:lpwstr/>
  </property>
  <property fmtid="{D5CDD505-2E9C-101B-9397-08002B2CF9AE}" pid="22" name="Title">
    <vt:lpwstr>Views on workload of Rel-18 SDT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ComplianceAssetId">
    <vt:lpwstr/>
  </property>
  <property fmtid="{D5CDD505-2E9C-101B-9397-08002B2CF9AE}" pid="39" name="_ExtendedDescription">
    <vt:lpwstr/>
  </property>
</Properties>
</file>