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9"/>
  </p:notesMasterIdLst>
  <p:handoutMasterIdLst>
    <p:handoutMasterId r:id="rId10"/>
  </p:handoutMasterIdLst>
  <p:sldIdLst>
    <p:sldId id="522" r:id="rId2"/>
    <p:sldId id="525" r:id="rId3"/>
    <p:sldId id="536" r:id="rId4"/>
    <p:sldId id="537" r:id="rId5"/>
    <p:sldId id="538" r:id="rId6"/>
    <p:sldId id="534" r:id="rId7"/>
    <p:sldId id="523" r:id="rId8"/>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Shengnan" initials="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1" autoAdjust="0"/>
    <p:restoredTop sz="93904" autoAdjust="0"/>
  </p:normalViewPr>
  <p:slideViewPr>
    <p:cSldViewPr>
      <p:cViewPr varScale="1">
        <p:scale>
          <a:sx n="141" d="100"/>
          <a:sy n="141" d="100"/>
        </p:scale>
        <p:origin x="2838" y="13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2021/11/26</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11/26/2021</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432057"/>
            <a:ext cx="8134672" cy="1077218"/>
          </a:xfrm>
        </p:spPr>
        <p:txBody>
          <a:bodyPr>
            <a:spAutoFit/>
          </a:bodyPr>
          <a:lstStyle/>
          <a:p>
            <a:r>
              <a:rPr lang="en-US" altLang="zh-CN" sz="3200" b="1" dirty="0"/>
              <a:t>Further enhancement of Private </a:t>
            </a:r>
            <a:r>
              <a:rPr lang="en-GB" sz="3200" b="1" dirty="0"/>
              <a:t>Network </a:t>
            </a:r>
            <a:r>
              <a:rPr lang="en-US" altLang="zh-CN" sz="3200" b="1" dirty="0"/>
              <a:t>for Rel-18</a:t>
            </a:r>
            <a:endParaRPr lang="zh-CN" altLang="en-US" sz="3200" b="1" dirty="0"/>
          </a:p>
        </p:txBody>
      </p:sp>
      <p:sp>
        <p:nvSpPr>
          <p:cNvPr id="4" name="Subtitle 3"/>
          <p:cNvSpPr>
            <a:spLocks noGrp="1"/>
          </p:cNvSpPr>
          <p:nvPr>
            <p:ph type="subTitle" sz="quarter" idx="1"/>
          </p:nvPr>
        </p:nvSpPr>
        <p:spPr>
          <a:xfrm>
            <a:off x="1371600" y="3223320"/>
            <a:ext cx="6400800" cy="1077218"/>
          </a:xfrm>
        </p:spPr>
        <p:txBody>
          <a:bodyPr/>
          <a:lstStyle/>
          <a:p>
            <a:r>
              <a:rPr lang="en-US" altLang="zh-CN" dirty="0">
                <a:ea typeface="微软雅黑" panose="020B0503020204020204" pitchFamily="34" charset="-122"/>
              </a:rPr>
              <a:t>China Telecom</a:t>
            </a:r>
          </a:p>
          <a:p>
            <a:r>
              <a:rPr lang="en-US" altLang="zh-CN" dirty="0">
                <a:ea typeface="微软雅黑" panose="020B0503020204020204" pitchFamily="34" charset="-122"/>
              </a:rPr>
              <a:t>Dec. 2021</a:t>
            </a:r>
            <a:endParaRPr lang="zh-CN" altLang="en-US" dirty="0">
              <a:ea typeface="微软雅黑" panose="020B0503020204020204" pitchFamily="34" charset="-122"/>
            </a:endParaRPr>
          </a:p>
        </p:txBody>
      </p:sp>
      <p:sp>
        <p:nvSpPr>
          <p:cNvPr id="5" name="テキスト ボックス 3"/>
          <p:cNvSpPr txBox="1"/>
          <p:nvPr/>
        </p:nvSpPr>
        <p:spPr>
          <a:xfrm>
            <a:off x="226898" y="125800"/>
            <a:ext cx="4345102" cy="1077218"/>
          </a:xfrm>
          <a:prstGeom prst="rect">
            <a:avLst/>
          </a:prstGeom>
          <a:noFill/>
        </p:spPr>
        <p:txBody>
          <a:bodyPr wrap="square" rtlCol="0">
            <a:spAutoFit/>
          </a:bodyPr>
          <a:lstStyle/>
          <a:p>
            <a:r>
              <a:rPr lang="en-US" altLang="zh-CN" sz="1600" dirty="0"/>
              <a:t>3GPP TSG-RAN Meeting #94-e</a:t>
            </a:r>
          </a:p>
          <a:p>
            <a:r>
              <a:rPr lang="en-US" altLang="zh-CN" sz="1600" dirty="0"/>
              <a:t>Electronic Meeting December</a:t>
            </a:r>
            <a:r>
              <a:rPr lang="en-GB" sz="1600" dirty="0"/>
              <a:t> 6 – 17, 2021</a:t>
            </a:r>
            <a:endParaRPr lang="de-DE" altLang="zh-CN" sz="1600" dirty="0"/>
          </a:p>
          <a:p>
            <a:r>
              <a:rPr lang="en-US" altLang="ja-JP" sz="1600" dirty="0"/>
              <a:t>Agenda: 8</a:t>
            </a:r>
            <a:r>
              <a:rPr lang="en-US" altLang="zh-CN" sz="1600" dirty="0"/>
              <a:t>A.5</a:t>
            </a:r>
          </a:p>
          <a:p>
            <a:r>
              <a:rPr lang="en-US" altLang="zh-CN" sz="1600"/>
              <a:t>RP-213096</a:t>
            </a:r>
            <a:endParaRPr lang="en-US" altLang="zh-CN" sz="1600" dirty="0"/>
          </a:p>
        </p:txBody>
      </p:sp>
    </p:spTree>
    <p:extLst>
      <p:ext uri="{BB962C8B-B14F-4D97-AF65-F5344CB8AC3E}">
        <p14:creationId xmlns:p14="http://schemas.microsoft.com/office/powerpoint/2010/main" val="424600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(1/3)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467544" y="732218"/>
            <a:ext cx="7992888" cy="3323987"/>
          </a:xfrm>
          <a:prstGeom prst="rect">
            <a:avLst/>
          </a:prstGeom>
          <a:noFill/>
        </p:spPr>
        <p:txBody>
          <a:bodyPr wrap="square">
            <a:spAutoFit/>
          </a:bodyPr>
          <a:lstStyle/>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Non-Public Network was introduced in Rel-16 with basic functions, and further </a:t>
            </a:r>
            <a:r>
              <a:rPr lang="en-US" altLang="zh-CN" dirty="0">
                <a:effectLst/>
                <a:latin typeface="Times New Roman" panose="02020603050405020304" pitchFamily="18" charset="0"/>
                <a:ea typeface="宋体" panose="02010600030101010101" pitchFamily="2" charset="-122"/>
              </a:rPr>
              <a:t>enhancement</a:t>
            </a:r>
            <a:r>
              <a:rPr lang="en-GB" dirty="0">
                <a:effectLst/>
                <a:latin typeface="Times New Roman" panose="02020603050405020304" pitchFamily="18" charset="0"/>
                <a:ea typeface="宋体" panose="02010600030101010101" pitchFamily="2" charset="-122"/>
              </a:rPr>
              <a:t> in Rel-17 to enable wider cooperation between different networks/different entities to support use cases for NPN to provide access for UE that has </a:t>
            </a:r>
            <a:r>
              <a:rPr lang="en-US" altLang="zh-CN" dirty="0">
                <a:effectLst/>
                <a:latin typeface="Times New Roman" panose="02020603050405020304" pitchFamily="18" charset="0"/>
                <a:ea typeface="宋体" panose="02010600030101010101" pitchFamily="2" charset="-122"/>
              </a:rPr>
              <a:t>third party</a:t>
            </a:r>
            <a:r>
              <a:rPr lang="en-GB" dirty="0">
                <a:effectLst/>
                <a:latin typeface="Times New Roman" panose="02020603050405020304" pitchFamily="18" charset="0"/>
                <a:ea typeface="宋体" panose="02010600030101010101" pitchFamily="2" charset="-122"/>
              </a:rPr>
              <a:t> credentials</a:t>
            </a:r>
            <a:r>
              <a:rPr lang="en-GB"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or no </a:t>
            </a:r>
            <a:r>
              <a:rPr lang="en-GB" dirty="0">
                <a:effectLst/>
                <a:latin typeface="Times New Roman" panose="02020603050405020304" pitchFamily="18" charset="0"/>
                <a:ea typeface="宋体" panose="02010600030101010101" pitchFamily="2" charset="-122"/>
              </a:rPr>
              <a:t>subscriptions </a:t>
            </a:r>
            <a:r>
              <a:rPr lang="en-US" altLang="zh-CN" dirty="0">
                <a:effectLst/>
                <a:latin typeface="Times New Roman" panose="02020603050405020304" pitchFamily="18" charset="0"/>
                <a:ea typeface="宋体" panose="02010600030101010101" pitchFamily="2" charset="-122"/>
              </a:rPr>
              <a:t>beforehand</a:t>
            </a:r>
            <a:r>
              <a:rPr lang="en-GB" dirty="0">
                <a:effectLst/>
                <a:latin typeface="Times New Roman" panose="02020603050405020304" pitchFamily="18" charset="0"/>
                <a:ea typeface="宋体" panose="02010600030101010101" pitchFamily="2" charset="-122"/>
              </a:rPr>
              <a:t>, as well as IMS and </a:t>
            </a:r>
            <a:r>
              <a:rPr lang="en-GB" sz="1800" dirty="0">
                <a:effectLst/>
                <a:latin typeface="Times New Roman" panose="02020603050405020304" pitchFamily="18" charset="0"/>
                <a:ea typeface="等线" panose="02010600030101010101" pitchFamily="2" charset="-122"/>
              </a:rPr>
              <a:t>emergency service related use cases</a:t>
            </a:r>
            <a:r>
              <a:rPr lang="en-GB" dirty="0">
                <a:effectLst/>
                <a:latin typeface="Times New Roman" panose="02020603050405020304" pitchFamily="18" charset="0"/>
                <a:ea typeface="宋体" panose="02010600030101010101" pitchFamily="2" charset="-122"/>
              </a:rPr>
              <a:t>.</a:t>
            </a:r>
            <a:endParaRPr lang="en-US" dirty="0">
              <a:effectLst/>
              <a:latin typeface="Times New Roman" panose="02020603050405020304" pitchFamily="18" charset="0"/>
              <a:ea typeface="宋体" panose="02010600030101010101" pitchFamily="2" charset="-122"/>
            </a:endParaRPr>
          </a:p>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Rel-17 </a:t>
            </a:r>
            <a:r>
              <a:rPr lang="en-GB" dirty="0" err="1">
                <a:effectLst/>
                <a:latin typeface="Times New Roman" panose="02020603050405020304" pitchFamily="18" charset="0"/>
                <a:ea typeface="宋体" panose="02010600030101010101" pitchFamily="2" charset="-122"/>
              </a:rPr>
              <a:t>FS_eNPN</a:t>
            </a:r>
            <a:r>
              <a:rPr lang="en-GB" dirty="0">
                <a:effectLst/>
                <a:latin typeface="Times New Roman" panose="02020603050405020304" pitchFamily="18" charset="0"/>
                <a:ea typeface="宋体" panose="02010600030101010101" pitchFamily="2" charset="-122"/>
              </a:rPr>
              <a:t> study has </a:t>
            </a:r>
            <a:r>
              <a:rPr lang="en-GB" dirty="0">
                <a:latin typeface="Times New Roman" panose="02020603050405020304" pitchFamily="18" charset="0"/>
                <a:ea typeface="宋体" panose="02010600030101010101" pitchFamily="2" charset="-122"/>
              </a:rPr>
              <a:t>concluded in total 4 key issues and progressed to the normative phase. But according to TR 23.700-07, there are yet two key issues not addressed in Rel-17 time frame, namely:</a:t>
            </a:r>
            <a:endParaRPr lang="en-US" dirty="0">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for equivalent SNPNs</a:t>
            </a:r>
            <a:endParaRPr lang="en-US" sz="1600" dirty="0">
              <a:effectLst/>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of non-3GPP access for SNPN services</a:t>
            </a:r>
          </a:p>
        </p:txBody>
      </p:sp>
    </p:spTree>
    <p:extLst>
      <p:ext uri="{BB962C8B-B14F-4D97-AF65-F5344CB8AC3E}">
        <p14:creationId xmlns:p14="http://schemas.microsoft.com/office/powerpoint/2010/main" val="412792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(2/3)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575556" y="699542"/>
            <a:ext cx="7992888" cy="3430170"/>
          </a:xfrm>
          <a:prstGeom prst="rect">
            <a:avLst/>
          </a:prstGeom>
          <a:noFill/>
        </p:spPr>
        <p:txBody>
          <a:bodyPr wrap="square">
            <a:spAutoFit/>
          </a:bodyPr>
          <a:lstStyle/>
          <a:p>
            <a:pPr algn="just" hangingPunct="0">
              <a:lnSpc>
                <a:spcPct val="120000"/>
              </a:lnSpc>
              <a:spcAft>
                <a:spcPts val="900"/>
              </a:spcAft>
            </a:pPr>
            <a:r>
              <a:rPr lang="en-GB" dirty="0">
                <a:latin typeface="Times New Roman" panose="02020603050405020304" pitchFamily="18" charset="0"/>
                <a:ea typeface="Yu Mincho" panose="02020400000000000000" pitchFamily="18" charset="-128"/>
              </a:rPr>
              <a:t>In addition, due to time constraints, there may be some unresolved issues left in Rel-17 </a:t>
            </a:r>
            <a:r>
              <a:rPr lang="en-GB" dirty="0" err="1">
                <a:latin typeface="Times New Roman" panose="02020603050405020304" pitchFamily="18" charset="0"/>
                <a:ea typeface="Yu Mincho" panose="02020400000000000000" pitchFamily="18" charset="-128"/>
              </a:rPr>
              <a:t>eNPN</a:t>
            </a:r>
            <a:r>
              <a:rPr lang="en-GB" dirty="0">
                <a:latin typeface="Times New Roman" panose="02020603050405020304" pitchFamily="18" charset="0"/>
                <a:ea typeface="Yu Mincho" panose="02020400000000000000" pitchFamily="18" charset="-128"/>
              </a:rPr>
              <a:t>, which need to be further </a:t>
            </a:r>
            <a:r>
              <a:rPr lang="en-GB" altLang="zh-CN" dirty="0">
                <a:latin typeface="Times New Roman" panose="02020603050405020304" pitchFamily="18" charset="0"/>
                <a:ea typeface="Yu Mincho" panose="02020400000000000000" pitchFamily="18" charset="-128"/>
              </a:rPr>
              <a:t>addressed</a:t>
            </a:r>
            <a:r>
              <a:rPr lang="en-GB" dirty="0">
                <a:latin typeface="Times New Roman" panose="02020603050405020304" pitchFamily="18" charset="0"/>
                <a:ea typeface="Yu Mincho" panose="02020400000000000000" pitchFamily="18" charset="-128"/>
              </a:rPr>
              <a:t> in Rel-18</a:t>
            </a:r>
            <a:r>
              <a:rPr lang="en-US" altLang="zh-CN" dirty="0">
                <a:latin typeface="Times New Roman" panose="02020603050405020304" pitchFamily="18" charset="0"/>
                <a:ea typeface="Yu Mincho" panose="02020400000000000000" pitchFamily="18" charset="-128"/>
              </a:rPr>
              <a:t>,</a:t>
            </a:r>
            <a:r>
              <a:rPr lang="zh-CN" altLang="en-US" dirty="0">
                <a:latin typeface="Times New Roman" panose="02020603050405020304" pitchFamily="18" charset="0"/>
                <a:ea typeface="Yu Mincho" panose="02020400000000000000" pitchFamily="18" charset="-128"/>
              </a:rPr>
              <a:t> </a:t>
            </a:r>
            <a:r>
              <a:rPr lang="en-US" altLang="zh-CN" dirty="0">
                <a:latin typeface="Times New Roman" panose="02020603050405020304" pitchFamily="18" charset="0"/>
                <a:ea typeface="Yu Mincho" panose="02020400000000000000" pitchFamily="18" charset="-128"/>
              </a:rPr>
              <a:t>such as:</a:t>
            </a:r>
            <a:r>
              <a:rPr lang="en-GB" altLang="zh-CN" dirty="0">
                <a:latin typeface="Times New Roman" panose="02020603050405020304" pitchFamily="18" charset="0"/>
                <a:ea typeface="Yu Mincho" panose="02020400000000000000" pitchFamily="18" charset="-128"/>
              </a:rPr>
              <a:t> </a:t>
            </a:r>
            <a:endParaRPr lang="en-US" sz="1800" dirty="0">
              <a:effectLst/>
              <a:latin typeface="Times New Roman" panose="02020603050405020304" pitchFamily="18" charset="0"/>
              <a:ea typeface="Yu Mincho" panose="02020400000000000000" pitchFamily="18" charset="-128"/>
            </a:endParaRP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A</a:t>
            </a:r>
            <a:r>
              <a:rPr lang="en-GB" sz="1600" dirty="0">
                <a:effectLst/>
                <a:latin typeface="Times New Roman" panose="02020603050405020304" pitchFamily="18" charset="0"/>
                <a:ea typeface="Yu Mincho" panose="02020400000000000000" pitchFamily="18" charset="-128"/>
              </a:rPr>
              <a:t> PDU session anchored at the SNPN cannot be maintained during mobility when the UE accesses the SNPN using credentials owned by a Credentials Holder separate from the </a:t>
            </a:r>
            <a:r>
              <a:rPr lang="en-US" altLang="zh-CN" sz="1600" dirty="0">
                <a:effectLst/>
                <a:latin typeface="Times New Roman" panose="02020603050405020304" pitchFamily="18" charset="0"/>
                <a:ea typeface="Yu Mincho" panose="02020400000000000000" pitchFamily="18" charset="-128"/>
              </a:rPr>
              <a:t>original</a:t>
            </a:r>
            <a:r>
              <a:rPr lang="zh-CN" altLang="en-US" sz="1600" dirty="0">
                <a:effectLst/>
                <a:latin typeface="Times New Roman" panose="02020603050405020304" pitchFamily="18" charset="0"/>
                <a:ea typeface="Yu Mincho" panose="02020400000000000000" pitchFamily="18" charset="-128"/>
              </a:rPr>
              <a:t> </a:t>
            </a:r>
            <a:r>
              <a:rPr lang="en-GB" sz="1600" dirty="0">
                <a:effectLst/>
                <a:latin typeface="Times New Roman" panose="02020603050405020304" pitchFamily="18" charset="0"/>
                <a:ea typeface="Yu Mincho" panose="02020400000000000000" pitchFamily="18" charset="-128"/>
              </a:rPr>
              <a:t>SNPN, which implies a lack of service continuity. </a:t>
            </a: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T</a:t>
            </a:r>
            <a:r>
              <a:rPr lang="en-GB" sz="1600" dirty="0">
                <a:effectLst/>
                <a:latin typeface="Times New Roman" panose="02020603050405020304" pitchFamily="18" charset="0"/>
                <a:ea typeface="Yu Mincho" panose="02020400000000000000" pitchFamily="18" charset="-128"/>
              </a:rPr>
              <a:t>he control plane provisioning enables 3GPP network to have control of the full onboarding process, without relying on mechanism outside 3GPP and making the deployment of onboarding function more efficient.</a:t>
            </a:r>
            <a:endParaRPr lang="en-US" sz="1600" dirty="0">
              <a:effectLst/>
              <a:latin typeface="Times New Roman" panose="02020603050405020304" pitchFamily="18" charset="0"/>
              <a:ea typeface="Yu Mincho" panose="02020400000000000000" pitchFamily="18" charset="-128"/>
            </a:endParaRPr>
          </a:p>
          <a:p>
            <a:pPr hangingPunct="0">
              <a:spcAft>
                <a:spcPts val="900"/>
              </a:spcAft>
            </a:pPr>
            <a:r>
              <a:rPr lang="en-US" altLang="zh-CN" sz="1800" dirty="0">
                <a:effectLst/>
                <a:latin typeface="Times New Roman" panose="02020603050405020304" pitchFamily="18" charset="0"/>
                <a:ea typeface="Yu Mincho" panose="02020400000000000000" pitchFamily="18" charset="-128"/>
              </a:rPr>
              <a:t>Therefore</a:t>
            </a:r>
            <a:r>
              <a:rPr lang="en-GB" sz="1800" dirty="0">
                <a:effectLst/>
                <a:latin typeface="Times New Roman" panose="02020603050405020304" pitchFamily="18" charset="0"/>
                <a:ea typeface="Yu Mincho" panose="02020400000000000000" pitchFamily="18" charset="-128"/>
              </a:rPr>
              <a:t>, </a:t>
            </a:r>
            <a:r>
              <a:rPr lang="en-GB" altLang="zh-CN" dirty="0">
                <a:latin typeface="Times New Roman" panose="02020603050405020304" pitchFamily="18" charset="0"/>
                <a:ea typeface="Yu Mincho" panose="02020400000000000000" pitchFamily="18" charset="-128"/>
              </a:rPr>
              <a:t>further </a:t>
            </a:r>
            <a:r>
              <a:rPr lang="en-GB" sz="1800" dirty="0">
                <a:effectLst/>
                <a:latin typeface="Times New Roman" panose="02020603050405020304" pitchFamily="18" charset="0"/>
                <a:ea typeface="Yu Mincho" panose="02020400000000000000" pitchFamily="18" charset="-128"/>
              </a:rPr>
              <a:t>investigation</a:t>
            </a:r>
            <a:r>
              <a:rPr lang="en-US" altLang="zh-CN" sz="1800" dirty="0">
                <a:effectLst/>
                <a:latin typeface="Times New Roman" panose="02020603050405020304" pitchFamily="18" charset="0"/>
                <a:ea typeface="Yu Mincho" panose="02020400000000000000" pitchFamily="18" charset="-128"/>
              </a:rPr>
              <a:t>s</a:t>
            </a:r>
            <a:r>
              <a:rPr lang="en-GB" sz="1800" dirty="0">
                <a:effectLst/>
                <a:latin typeface="Times New Roman" panose="02020603050405020304" pitchFamily="18" charset="0"/>
                <a:ea typeface="Yu Mincho" panose="02020400000000000000" pitchFamily="18" charset="-128"/>
              </a:rPr>
              <a:t> and stud</a:t>
            </a:r>
            <a:r>
              <a:rPr lang="en-US" altLang="zh-CN" sz="1800" dirty="0" err="1">
                <a:effectLst/>
                <a:latin typeface="Times New Roman" panose="02020603050405020304" pitchFamily="18" charset="0"/>
                <a:ea typeface="Yu Mincho" panose="02020400000000000000" pitchFamily="18" charset="-128"/>
              </a:rPr>
              <a:t>ies</a:t>
            </a:r>
            <a:r>
              <a:rPr lang="en-GB" sz="1800" dirty="0">
                <a:effectLst/>
                <a:latin typeface="Times New Roman" panose="02020603050405020304" pitchFamily="18" charset="0"/>
                <a:ea typeface="Yu Mincho" panose="02020400000000000000" pitchFamily="18" charset="-128"/>
              </a:rPr>
              <a:t> may be required to complete the aspects that cannot be solved </a:t>
            </a:r>
            <a:r>
              <a:rPr lang="en-US" altLang="zh-CN" dirty="0">
                <a:latin typeface="Times New Roman" panose="02020603050405020304" pitchFamily="18" charset="0"/>
                <a:ea typeface="Yu Mincho" panose="02020400000000000000" pitchFamily="18" charset="-128"/>
              </a:rPr>
              <a:t>within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the</a:t>
            </a:r>
            <a:r>
              <a:rPr lang="zh-CN" altLang="en-US" sz="1800" dirty="0">
                <a:effectLst/>
                <a:latin typeface="Times New Roman" panose="02020603050405020304" pitchFamily="18" charset="0"/>
                <a:ea typeface="Yu Mincho" panose="02020400000000000000" pitchFamily="18" charset="-128"/>
              </a:rPr>
              <a:t> </a:t>
            </a:r>
            <a:r>
              <a:rPr lang="en-GB" sz="1800" dirty="0">
                <a:effectLst/>
                <a:latin typeface="Times New Roman" panose="02020603050405020304" pitchFamily="18" charset="0"/>
                <a:ea typeface="Yu Mincho" panose="02020400000000000000" pitchFamily="18" charset="-128"/>
              </a:rPr>
              <a:t>Rel-17 time frame.</a:t>
            </a:r>
            <a:endParaRPr lang="en-US" sz="1800" dirty="0">
              <a:effectLst/>
              <a:latin typeface="Times New Roman" panose="02020603050405020304" pitchFamily="18" charset="0"/>
              <a:ea typeface="Yu Mincho" panose="02020400000000000000" pitchFamily="18" charset="-128"/>
            </a:endParaRPr>
          </a:p>
        </p:txBody>
      </p:sp>
    </p:spTree>
    <p:extLst>
      <p:ext uri="{BB962C8B-B14F-4D97-AF65-F5344CB8AC3E}">
        <p14:creationId xmlns:p14="http://schemas.microsoft.com/office/powerpoint/2010/main" val="92744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32871-5D46-4993-9B91-EF9082DAC5EB}"/>
              </a:ext>
            </a:extLst>
          </p:cNvPr>
          <p:cNvSpPr>
            <a:spLocks noGrp="1"/>
          </p:cNvSpPr>
          <p:nvPr>
            <p:ph idx="1"/>
          </p:nvPr>
        </p:nvSpPr>
        <p:spPr>
          <a:xfrm>
            <a:off x="467197" y="771550"/>
            <a:ext cx="8137252" cy="2582502"/>
          </a:xfrm>
        </p:spPr>
        <p:txBody>
          <a:bodyPr wrap="square">
            <a:spAutoFit/>
          </a:bodyPr>
          <a:lstStyle/>
          <a:p>
            <a:pPr marL="0" indent="0" algn="just" hangingPunct="0">
              <a:spcAft>
                <a:spcPts val="900"/>
              </a:spcAft>
              <a:buClrTx/>
              <a:buNone/>
            </a:pPr>
            <a:r>
              <a:rPr lang="en-GB" sz="1800" dirty="0">
                <a:effectLst/>
                <a:latin typeface="Times New Roman" panose="02020603050405020304" pitchFamily="18" charset="0"/>
                <a:ea typeface="Yu Mincho" panose="02020400000000000000" pitchFamily="18" charset="-128"/>
              </a:rPr>
              <a:t>Meanwhile, </a:t>
            </a:r>
            <a:r>
              <a:rPr lang="en-GB" sz="1800" dirty="0">
                <a:effectLst/>
                <a:latin typeface="Times New Roman" panose="02020603050405020304" pitchFamily="18" charset="0"/>
                <a:ea typeface="等线" panose="02010600030101010101" pitchFamily="2" charset="-122"/>
              </a:rPr>
              <a:t>there are NPN related new requirements added to TS 22.261 enabling 5G networks Providing Access to Localized Services (PALS). SA2 will fulfil the function of Providing Access to Localized Services in Rel-18, e.g. how to enable NPN as the hosting network providing access to the localized services.</a:t>
            </a:r>
            <a:endParaRPr lang="en-US" sz="1800" dirty="0">
              <a:effectLst/>
              <a:latin typeface="Times New Roman" panose="02020603050405020304" pitchFamily="18" charset="0"/>
              <a:ea typeface="等线" panose="02010600030101010101" pitchFamily="2" charset="-122"/>
            </a:endParaRPr>
          </a:p>
          <a:p>
            <a:pPr marL="0" indent="0" algn="just" hangingPunct="0">
              <a:lnSpc>
                <a:spcPct val="120000"/>
              </a:lnSpc>
              <a:spcAft>
                <a:spcPts val="900"/>
              </a:spcAft>
              <a:buClrTx/>
              <a:buNone/>
            </a:pPr>
            <a:r>
              <a:rPr lang="en-GB" sz="1800" dirty="0">
                <a:latin typeface="Times New Roman" panose="02020603050405020304" pitchFamily="18" charset="0"/>
                <a:ea typeface="Yu Mincho" panose="02020400000000000000" pitchFamily="18" charset="-128"/>
              </a:rPr>
              <a:t>As </a:t>
            </a:r>
            <a:r>
              <a:rPr lang="en-GB" sz="1800" dirty="0">
                <a:effectLst/>
                <a:latin typeface="Times New Roman" panose="02020603050405020304" pitchFamily="18" charset="0"/>
                <a:ea typeface="Yu Mincho" panose="02020400000000000000" pitchFamily="18" charset="-128"/>
              </a:rPr>
              <a:t>discussion above, RAN could take the work of the possible SA2 </a:t>
            </a:r>
            <a:r>
              <a:rPr lang="en-GB" sz="1800" dirty="0" err="1">
                <a:effectLst/>
                <a:latin typeface="Times New Roman" panose="02020603050405020304" pitchFamily="18" charset="0"/>
                <a:ea typeface="Yu Mincho" panose="02020400000000000000" pitchFamily="18" charset="-128"/>
              </a:rPr>
              <a:t>eNPN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Phase2 </a:t>
            </a:r>
            <a:r>
              <a:rPr lang="en-GB" sz="1800" dirty="0">
                <a:effectLst/>
                <a:latin typeface="Times New Roman" panose="02020603050405020304" pitchFamily="18" charset="0"/>
                <a:ea typeface="Yu Mincho" panose="02020400000000000000" pitchFamily="18" charset="-128"/>
              </a:rPr>
              <a:t>study item in Rel-18 and its corresponding RAN impact into consideration and specify the exact RAN functionality if any.</a:t>
            </a:r>
            <a:endParaRPr lang="en-US" sz="1800" dirty="0">
              <a:effectLst/>
              <a:latin typeface="Times New Roman" panose="02020603050405020304" pitchFamily="18" charset="0"/>
              <a:ea typeface="Yu Mincho" panose="02020400000000000000" pitchFamily="18" charset="-128"/>
            </a:endParaRPr>
          </a:p>
        </p:txBody>
      </p:sp>
      <p:sp>
        <p:nvSpPr>
          <p:cNvPr id="4" name="Slide Number Placeholder 3">
            <a:extLst>
              <a:ext uri="{FF2B5EF4-FFF2-40B4-BE49-F238E27FC236}">
                <a16:creationId xmlns:a16="http://schemas.microsoft.com/office/drawing/2014/main" id="{64C30ACD-F3D5-4634-8DCB-B22CE8B15B00}"/>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903F2A55-6C52-4832-B323-6E9E79ADB5C6}"/>
              </a:ext>
            </a:extLst>
          </p:cNvPr>
          <p:cNvSpPr>
            <a:spLocks noGrp="1"/>
          </p:cNvSpPr>
          <p:nvPr>
            <p:ph type="title"/>
          </p:nvPr>
        </p:nvSpPr>
        <p:spPr>
          <a:xfrm>
            <a:off x="179512" y="36413"/>
            <a:ext cx="7416800" cy="519113"/>
          </a:xfrm>
        </p:spPr>
        <p:txBody>
          <a:bodyPr/>
          <a:lstStyle/>
          <a:p>
            <a:r>
              <a:rPr lang="en-US" altLang="zh-CN" b="1" dirty="0"/>
              <a:t>SA2 aspect of Potential NPN Work in Rel-18 (3/3)</a:t>
            </a:r>
            <a:endParaRPr lang="en-US" b="1" dirty="0"/>
          </a:p>
        </p:txBody>
      </p:sp>
    </p:spTree>
    <p:extLst>
      <p:ext uri="{BB962C8B-B14F-4D97-AF65-F5344CB8AC3E}">
        <p14:creationId xmlns:p14="http://schemas.microsoft.com/office/powerpoint/2010/main" val="598557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359184" y="633422"/>
            <a:ext cx="8425631" cy="4070730"/>
          </a:xfrm>
        </p:spPr>
        <p:txBody>
          <a:bodyPr wrap="square">
            <a:spAutoFit/>
          </a:bodyPr>
          <a:lstStyle/>
          <a:p>
            <a:pPr marL="0" indent="0" hangingPunct="0">
              <a:spcAft>
                <a:spcPts val="900"/>
              </a:spcAft>
              <a:buClrTx/>
              <a:buNone/>
            </a:pPr>
            <a:r>
              <a:rPr lang="en-GB" sz="1800" dirty="0">
                <a:effectLst/>
                <a:latin typeface="Times New Roman" panose="02020603050405020304" pitchFamily="18" charset="0"/>
                <a:ea typeface="Yu Mincho" panose="02020400000000000000" pitchFamily="18" charset="-128"/>
              </a:rPr>
              <a:t>From RAN points of view, there are also several aspects which need further work in Rel-18 as follows:</a:t>
            </a:r>
            <a:endParaRPr lang="en-US" sz="1800" dirty="0">
              <a:effectLst/>
              <a:latin typeface="Times New Roman" panose="02020603050405020304" pitchFamily="18" charset="0"/>
              <a:ea typeface="Yu Mincho" panose="02020400000000000000" pitchFamily="18" charset="-128"/>
            </a:endParaRPr>
          </a:p>
          <a:p>
            <a:pPr lvl="1" algn="just">
              <a:spcAft>
                <a:spcPts val="900"/>
              </a:spcAft>
              <a:buFont typeface="Wingdings" charset="2"/>
              <a:buChar char="Ø"/>
            </a:pPr>
            <a:r>
              <a:rPr lang="en-GB" sz="1600" i="0" dirty="0">
                <a:solidFill>
                  <a:srgbClr val="000000"/>
                </a:solidFill>
                <a:effectLst/>
                <a:latin typeface="Times New Roman" panose="02020603050405020304" pitchFamily="18" charset="0"/>
                <a:ea typeface="MS Mincho" panose="02020609040205080304" pitchFamily="49" charset="-128"/>
              </a:rPr>
              <a:t>In Rel-16, the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connected to 5GC has been supported. However, the NPN support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is not. As many operators have deployed the NB-IoT networks and China Telecom has operated the largest NB-IoT network in the world, it is envisioned that the NPN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can provide operators more comprehensive support of IoT use cases. </a:t>
            </a:r>
            <a:endParaRPr lang="en-US" sz="1600" i="1" dirty="0">
              <a:solidFill>
                <a:srgbClr val="0000FF"/>
              </a:solidFill>
              <a:effectLst/>
              <a:latin typeface="Times New Roman" panose="02020603050405020304" pitchFamily="18" charset="0"/>
              <a:ea typeface="MS Mincho" panose="02020609040205080304" pitchFamily="49" charset="-128"/>
            </a:endParaRPr>
          </a:p>
          <a:p>
            <a:pPr lvl="1" algn="just">
              <a:spcAft>
                <a:spcPts val="900"/>
              </a:spcAft>
              <a:buFont typeface="Wingdings" charset="2"/>
              <a:buChar char="Ø"/>
            </a:pPr>
            <a:r>
              <a:rPr lang="en-GB" sz="1600" i="0" dirty="0">
                <a:solidFill>
                  <a:srgbClr val="000000"/>
                </a:solidFill>
                <a:effectLst/>
                <a:latin typeface="Times New Roman" panose="02020603050405020304" pitchFamily="18" charset="0"/>
                <a:ea typeface="MS Mincho" panose="02020609040205080304" pitchFamily="49" charset="-128"/>
              </a:rPr>
              <a:t>NG-RAN is not aware of the UE serving (selected) CAG ID in case of initial access and handover. However, RAN awareness of the serving CAG ID usage is much beneficial for operator’s network optimization and showing the efficiency of PNI-NPN to the vertical and/or enterprise customers who are willing to pay for the private network. Also, the operators need to have full knowledge of CAG cell usage condition and determine whether any adjustment for CAG cell setting (such as the coverage, direction and location of cells) is needed.</a:t>
            </a:r>
            <a:endParaRPr lang="en-US" sz="1600" i="1" dirty="0">
              <a:solidFill>
                <a:srgbClr val="0000FF"/>
              </a:solidFill>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670943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23839"/>
            <a:ext cx="6120680" cy="561885"/>
          </a:xfrm>
        </p:spPr>
        <p:txBody>
          <a:bodyPr wrap="square">
            <a:spAutoFit/>
          </a:bodyPr>
          <a:lstStyle/>
          <a:p>
            <a:pPr lvl="0" algn="just">
              <a:lnSpc>
                <a:spcPct val="120000"/>
              </a:lnSpc>
              <a:spcBef>
                <a:spcPts val="600"/>
              </a:spcBef>
              <a:spcAft>
                <a:spcPts val="0"/>
              </a:spcAft>
            </a:pPr>
            <a:r>
              <a:rPr lang="en-US" altLang="zh-CN" sz="2800" b="1" kern="0" dirty="0"/>
              <a:t>Potential Scope of Work Item</a:t>
            </a:r>
            <a:endParaRPr lang="en-US" sz="2800" b="1" dirty="0"/>
          </a:p>
        </p:txBody>
      </p:sp>
      <p:sp>
        <p:nvSpPr>
          <p:cNvPr id="3" name="Content Placeholder 2"/>
          <p:cNvSpPr>
            <a:spLocks noGrp="1"/>
          </p:cNvSpPr>
          <p:nvPr>
            <p:ph idx="1"/>
          </p:nvPr>
        </p:nvSpPr>
        <p:spPr>
          <a:xfrm>
            <a:off x="467544" y="843558"/>
            <a:ext cx="8016771" cy="3640035"/>
          </a:xfrm>
        </p:spPr>
        <p:txBody>
          <a:bodyPr wrap="square">
            <a:spAutoFit/>
          </a:bodyPr>
          <a:lstStyle/>
          <a:p>
            <a:pPr marL="342900" indent="-342900" hangingPunct="0">
              <a:spcBef>
                <a:spcPts val="0"/>
              </a:spcBef>
              <a:spcAft>
                <a:spcPts val="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Check the RAN impact of SA2 study on further enhanced support of NPN, and specify the corresponding RAN functionality where necessary:</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enhanced mobility by enabling support for idle and connected mode mobility between SNPNs without new network selection;</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trusted and untrusted non-3GPP access for SNPN</a:t>
            </a:r>
            <a:r>
              <a:rPr lang="en-US" altLang="zh-CN"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Address new SA1 requirements (e.g. TS 22.261 requirements from PALS work) related to NPN.</a:t>
            </a:r>
          </a:p>
          <a:p>
            <a:pPr marL="619125" lvl="1" indent="-342900" hangingPunct="0">
              <a:spcAft>
                <a:spcPts val="0"/>
              </a:spcAft>
              <a:buFont typeface="Wingdings" panose="05000000000000000000" pitchFamily="2" charset="2"/>
              <a:buChar char="§"/>
              <a:tabLst>
                <a:tab pos="457200" algn="l"/>
              </a:tabLst>
            </a:pPr>
            <a:r>
              <a:rPr lang="en-US" altLang="zh-CN" sz="1400" dirty="0">
                <a:latin typeface="Times New Roman" panose="02020603050405020304" pitchFamily="18" charset="0"/>
                <a:ea typeface="Yu Mincho" panose="02020400000000000000" pitchFamily="18" charset="-128"/>
              </a:rPr>
              <a:t>Any other features needed to enable NPN support. </a:t>
            </a:r>
            <a:endParaRPr lang="en-US" sz="1400" dirty="0">
              <a:latin typeface="Times New Roman" panose="02020603050405020304" pitchFamily="18" charset="0"/>
              <a:ea typeface="Yu Mincho" panose="02020400000000000000" pitchFamily="18" charset="-128"/>
            </a:endParaRPr>
          </a:p>
          <a:p>
            <a:pPr marL="342900" indent="-342900" hangingPunct="0">
              <a:spcAft>
                <a:spcPts val="60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Specify the RAN functionality of the following Further enhanced NPN in NG-RAN:</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The support of SNPN and PNI-NPN for </a:t>
            </a:r>
            <a:r>
              <a:rPr lang="en-GB" sz="1400" dirty="0" err="1">
                <a:latin typeface="Times New Roman" panose="02020603050405020304" pitchFamily="18" charset="0"/>
                <a:ea typeface="Yu Mincho" panose="02020400000000000000" pitchFamily="18" charset="-128"/>
              </a:rPr>
              <a:t>eMTC</a:t>
            </a:r>
            <a:r>
              <a:rPr lang="en-GB" sz="1400" dirty="0">
                <a:latin typeface="Times New Roman" panose="02020603050405020304" pitchFamily="18" charset="0"/>
                <a:ea typeface="Yu Mincho" panose="02020400000000000000" pitchFamily="18" charset="-128"/>
              </a:rPr>
              <a:t>/NB-IoT connected to 5GC; </a:t>
            </a:r>
            <a:endParaRPr lang="en-US"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For PNI-NPN, support </a:t>
            </a:r>
            <a:r>
              <a:rPr lang="en-US" altLang="zh-CN" sz="1400" dirty="0">
                <a:latin typeface="Times New Roman" panose="02020603050405020304" pitchFamily="18" charset="0"/>
                <a:ea typeface="Yu Mincho" panose="02020400000000000000" pitchFamily="18" charset="-128"/>
              </a:rPr>
              <a:t>RAN</a:t>
            </a:r>
            <a:r>
              <a:rPr lang="zh-CN" altLang="en-US" sz="1400" dirty="0">
                <a:latin typeface="Times New Roman" panose="02020603050405020304" pitchFamily="18" charset="0"/>
                <a:ea typeface="Yu Mincho" panose="02020400000000000000" pitchFamily="18" charset="-128"/>
              </a:rPr>
              <a:t> </a:t>
            </a:r>
            <a:r>
              <a:rPr lang="en-US" altLang="zh-CN" sz="1400" dirty="0">
                <a:latin typeface="Times New Roman" panose="02020603050405020304" pitchFamily="18" charset="0"/>
                <a:ea typeface="Yu Mincho" panose="02020400000000000000" pitchFamily="18" charset="-128"/>
              </a:rPr>
              <a:t>awareness</a:t>
            </a:r>
            <a:r>
              <a:rPr lang="en-GB" sz="1400" dirty="0">
                <a:latin typeface="Times New Roman" panose="02020603050405020304" pitchFamily="18" charset="0"/>
                <a:ea typeface="Yu Mincho" panose="02020400000000000000" pitchFamily="18" charset="-128"/>
              </a:rPr>
              <a:t> of serving (selected) CAG ID usage including initial access and handover, if justified;</a:t>
            </a:r>
            <a:endParaRPr lang="en-US" sz="14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2688078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1945455362"/>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11647</TotalTime>
  <Words>732</Words>
  <Application>Microsoft Office PowerPoint</Application>
  <PresentationFormat>On-screen Show (16:9)</PresentationFormat>
  <Paragraphs>43</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微软雅黑</vt:lpstr>
      <vt:lpstr>Arial</vt:lpstr>
      <vt:lpstr>Calibri</vt:lpstr>
      <vt:lpstr>Times New Roman</vt:lpstr>
      <vt:lpstr>Wingdings</vt:lpstr>
      <vt:lpstr>胶片模板-移动通信研究所-16比9-20150113</vt:lpstr>
      <vt:lpstr>Further enhancement of Private Network for Rel-18</vt:lpstr>
      <vt:lpstr>SA2 aspect of Potential NPN Work in Rel-18 (1/3)</vt:lpstr>
      <vt:lpstr>SA2 aspect of Potential NPN Work in Rel-18 (2/3)</vt:lpstr>
      <vt:lpstr>SA2 aspect of Potential NPN Work in Rel-18 (3/3)</vt:lpstr>
      <vt:lpstr>RAN aspect of Potential NPN Work in Rel-18</vt:lpstr>
      <vt:lpstr>Potential 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Jiangzheng</cp:lastModifiedBy>
  <cp:revision>1601</cp:revision>
  <dcterms:created xsi:type="dcterms:W3CDTF">2017-04-20T03:13:07Z</dcterms:created>
  <dcterms:modified xsi:type="dcterms:W3CDTF">2021-11-26T14:08:29Z</dcterms:modified>
</cp:coreProperties>
</file>