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59" r:id="rId5"/>
    <p:sldId id="260" r:id="rId6"/>
    <p:sldId id="262" r:id="rId7"/>
    <p:sldId id="263" r:id="rId8"/>
    <p:sldId id="265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675" y="-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63ED7-0AFA-4A0B-9E9B-5036974B0E13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45456-6C4D-4915-935B-90326B5476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RP-213042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D4509-8557-4B7B-AFCA-3393A3EF1F8D}" type="datetimeFigureOut">
              <a:rPr lang="zh-CN" altLang="en-US" smtClean="0"/>
              <a:pPr/>
              <a:t>2021-11-29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7DDFC-4841-42FD-AB61-5DADC088FC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Views on Rel-18 RAN4 non-spectrum related topics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23144"/>
            <a:ext cx="88280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itchFamily="2" charset="-122"/>
                <a:cs typeface="Times New Roman" pitchFamily="18" charset="0"/>
              </a:rPr>
              <a:t>3GPP TSG RAN Meeting #94-e			</a:t>
            </a:r>
            <a:r>
              <a:rPr lang="en-US" altLang="zh-CN" sz="2400" dirty="0" smtClean="0">
                <a:latin typeface="+mj-lt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itchFamily="2" charset="-122"/>
                <a:cs typeface="Times New Roman" pitchFamily="18" charset="0"/>
              </a:rPr>
              <a:t>  RP-213042</a:t>
            </a:r>
            <a:endParaRPr kumimoji="0" lang="en-US" altLang="zh-CN" sz="9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itchFamily="2" charset="-122"/>
                <a:cs typeface="Times New Roman" pitchFamily="18" charset="0"/>
              </a:rPr>
              <a:t>Electronic Meeting, December 6 - 17, 2021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Rel-18 RAN4 WI/SI package (except for &lt;5MHz and DSS in this email thread) will be approved in March 2022</a:t>
            </a:r>
          </a:p>
          <a:p>
            <a:r>
              <a:rPr lang="en-US" altLang="zh-CN" sz="2800" dirty="0" smtClean="0"/>
              <a:t>17 topics had been discussed in previous Rel-18 email discussion</a:t>
            </a:r>
          </a:p>
          <a:p>
            <a:r>
              <a:rPr lang="en-US" altLang="ja-JP" sz="2800" dirty="0" smtClean="0"/>
              <a:t>In this contribution, we present our view on what items should be prioritized for approval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Principles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Technologies to meet clear and concrete commercial applications should be prioritized</a:t>
            </a:r>
          </a:p>
          <a:p>
            <a:r>
              <a:rPr lang="en-US" altLang="zh-CN" dirty="0" smtClean="0"/>
              <a:t>Only essential and effective enhancements/leftovers that has clear benefits and/or deployment demand should be prioritized</a:t>
            </a:r>
          </a:p>
          <a:p>
            <a:pPr lvl="1"/>
            <a:r>
              <a:rPr lang="en-US" altLang="zh-CN" dirty="0" smtClean="0"/>
              <a:t>Do not prioritize leftovers over new proposals by default</a:t>
            </a:r>
          </a:p>
          <a:p>
            <a:r>
              <a:rPr lang="en-US" altLang="zh-CN" dirty="0" smtClean="0"/>
              <a:t>Timeline for Rel-18 RAN4 start.</a:t>
            </a:r>
          </a:p>
          <a:p>
            <a:pPr lvl="1"/>
            <a:r>
              <a:rPr lang="en-US" altLang="zh-CN" dirty="0" smtClean="0"/>
              <a:t>For new topics, start RAN4 Rel-18 in Q3</a:t>
            </a:r>
          </a:p>
          <a:p>
            <a:pPr lvl="1"/>
            <a:r>
              <a:rPr lang="en-US" altLang="zh-CN" dirty="0" smtClean="0"/>
              <a:t>For follow-up topics, decide in RAN#95e whether it is feasible to start Rel-18 in Q3 depending on the progress </a:t>
            </a:r>
            <a:r>
              <a:rPr lang="en-US" altLang="zh-CN" dirty="0" smtClean="0"/>
              <a:t>of Rel-17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Topic #3: UE FR1 requirement evolution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534"/>
            <a:ext cx="8229600" cy="3394472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dirty="0" smtClean="0"/>
              <a:t>One single WI on UE FR1 evolution in REL-18</a:t>
            </a:r>
          </a:p>
          <a:p>
            <a:r>
              <a:rPr lang="en-US" altLang="zh-CN" dirty="0" smtClean="0"/>
              <a:t>For FWA/CPE, support 4Tx for FWA/CPE, 8Rx for FWA/CPE</a:t>
            </a:r>
          </a:p>
          <a:p>
            <a:r>
              <a:rPr lang="en-US" altLang="zh-CN" dirty="0" smtClean="0"/>
              <a:t>For smart phone, support 6Rx and 3Tx</a:t>
            </a:r>
          </a:p>
          <a:p>
            <a:pPr lvl="1"/>
            <a:r>
              <a:rPr lang="en-US" altLang="zh-CN" dirty="0" smtClean="0"/>
              <a:t>Prioritize </a:t>
            </a:r>
            <a:r>
              <a:rPr lang="zh-CN" altLang="zh-CN" dirty="0" smtClean="0"/>
              <a:t>3Tx simultan</a:t>
            </a:r>
            <a:r>
              <a:rPr lang="en-US" altLang="zh-CN" dirty="0" smtClean="0"/>
              <a:t>e</a:t>
            </a:r>
            <a:r>
              <a:rPr lang="zh-CN" altLang="zh-CN" dirty="0" smtClean="0"/>
              <a:t>ous transmissions </a:t>
            </a:r>
            <a:r>
              <a:rPr lang="en-US" altLang="zh-CN" dirty="0" smtClean="0"/>
              <a:t>for</a:t>
            </a:r>
            <a:r>
              <a:rPr lang="zh-CN" altLang="zh-CN" dirty="0" smtClean="0"/>
              <a:t> two band</a:t>
            </a:r>
            <a:r>
              <a:rPr lang="en-US" altLang="zh-CN" dirty="0" smtClean="0"/>
              <a:t> inter-band CA</a:t>
            </a:r>
            <a:r>
              <a:rPr lang="zh-CN" altLang="zh-CN" dirty="0" smtClean="0"/>
              <a:t> with 1Tx on one uplink operating band and 2Tx on the other uplink operating band </a:t>
            </a:r>
          </a:p>
          <a:p>
            <a:pPr lvl="2"/>
            <a:r>
              <a:rPr lang="en-US" altLang="zh-CN" dirty="0" smtClean="0"/>
              <a:t>It should be clarified no impact on RAN4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switching requirements, i.e.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switching period should be 0us.</a:t>
            </a:r>
          </a:p>
          <a:p>
            <a:pPr lvl="2"/>
            <a:r>
              <a:rPr lang="en-US" altLang="zh-CN" dirty="0" smtClean="0"/>
              <a:t>Example band combinations: </a:t>
            </a:r>
            <a:r>
              <a:rPr lang="en-GB" altLang="zh-CN" dirty="0" smtClean="0"/>
              <a:t>CA_n3A-n41A </a:t>
            </a:r>
            <a:r>
              <a:rPr lang="en-GB" altLang="zh-CN" dirty="0"/>
              <a:t>and </a:t>
            </a:r>
            <a:r>
              <a:rPr lang="en-GB" altLang="zh-CN" dirty="0" smtClean="0"/>
              <a:t>SUL_n41A-n80A</a:t>
            </a:r>
          </a:p>
          <a:p>
            <a:pPr marL="342900" lvl="1" indent="-342900">
              <a:spcAft>
                <a:spcPts val="600"/>
              </a:spcAft>
              <a:buSzPts val="1100"/>
              <a:buFont typeface="Wingdings" pitchFamily="2" charset="2"/>
              <a:buChar char="l"/>
            </a:pPr>
            <a:r>
              <a:rPr lang="en-US" altLang="zh-CN" sz="3200" dirty="0" smtClean="0"/>
              <a:t>Others</a:t>
            </a:r>
          </a:p>
          <a:p>
            <a:pPr marL="742950" lvl="2" indent="-342900">
              <a:spcAft>
                <a:spcPts val="600"/>
              </a:spcAft>
              <a:buSzPts val="1100"/>
              <a:buFont typeface="Wingdings" pitchFamily="2" charset="2"/>
              <a:buChar char="l"/>
            </a:pPr>
            <a:r>
              <a:rPr lang="en-US" altLang="zh-CN" dirty="0" smtClean="0"/>
              <a:t>Lower MSD</a:t>
            </a:r>
          </a:p>
          <a:p>
            <a:pPr marL="742950" lvl="2" indent="-342900">
              <a:spcAft>
                <a:spcPts val="600"/>
              </a:spcAft>
              <a:buSzPts val="1100"/>
              <a:buFont typeface="Wingdings" pitchFamily="2" charset="2"/>
              <a:buChar char="l"/>
            </a:pPr>
            <a:r>
              <a:rPr lang="zh-CN" altLang="zh-CN" dirty="0" smtClean="0"/>
              <a:t>UL </a:t>
            </a:r>
            <a:r>
              <a:rPr lang="zh-CN" altLang="zh-CN" dirty="0"/>
              <a:t>Tx switching for UL CA with multiple TAG </a:t>
            </a:r>
            <a:endParaRPr lang="en-US" altLang="zh-CN" dirty="0" smtClean="0"/>
          </a:p>
          <a:p>
            <a:pPr marL="1200150" lvl="3" indent="-342900">
              <a:spcAft>
                <a:spcPts val="600"/>
              </a:spcAft>
              <a:buSzPts val="1100"/>
              <a:buFont typeface="Wingdings" pitchFamily="2" charset="2"/>
              <a:buChar char="l"/>
            </a:pPr>
            <a:r>
              <a:rPr lang="en-US" altLang="zh-CN" dirty="0" smtClean="0"/>
              <a:t>Multiple TAG is a useful scenario for CA between low and high frequency band. </a:t>
            </a:r>
          </a:p>
          <a:p>
            <a:pPr marL="1200150" lvl="3" indent="-342900">
              <a:spcAft>
                <a:spcPts val="600"/>
              </a:spcAft>
              <a:buSzPts val="1100"/>
              <a:buFont typeface="Wingdings" pitchFamily="2" charset="2"/>
              <a:buChar char="l"/>
            </a:pPr>
            <a:r>
              <a:rPr lang="en-US" altLang="zh-CN" dirty="0" smtClean="0"/>
              <a:t>Since the issue is difficult to be addressed in Rel-17, we support to specify in Rel-18.</a:t>
            </a:r>
            <a:endParaRPr lang="zh-CN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3528"/>
            <a:ext cx="8229600" cy="4266474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sz="5800" b="1" dirty="0" smtClean="0"/>
              <a:t>Topic #4: UE FR2 requirement evolution</a:t>
            </a:r>
            <a:endParaRPr lang="en-US" altLang="zh-CN" sz="5800" dirty="0" smtClean="0"/>
          </a:p>
          <a:p>
            <a:pPr lvl="1"/>
            <a:r>
              <a:rPr lang="en-US" altLang="zh-CN" sz="3200" dirty="0" smtClean="0"/>
              <a:t>Support UL 256QAM for FR2</a:t>
            </a:r>
          </a:p>
          <a:p>
            <a:pPr lvl="1"/>
            <a:endParaRPr lang="en-US" altLang="zh-CN" sz="3200" dirty="0" smtClean="0"/>
          </a:p>
          <a:p>
            <a:r>
              <a:rPr lang="en-US" altLang="zh-CN" sz="5800" b="1" dirty="0" smtClean="0"/>
              <a:t>Topic #5: BS RF requirement evolution</a:t>
            </a:r>
          </a:p>
          <a:p>
            <a:pPr lvl="1"/>
            <a:r>
              <a:rPr lang="en-US" altLang="zh-CN" sz="3200" dirty="0" smtClean="0"/>
              <a:t>Home base station (HBS) should be prioritized to meet operators’ commercial demand. </a:t>
            </a:r>
          </a:p>
          <a:p>
            <a:pPr lvl="2"/>
            <a:r>
              <a:rPr lang="en-US" altLang="zh-CN" sz="2600" dirty="0" smtClean="0"/>
              <a:t>Example band is n41</a:t>
            </a:r>
          </a:p>
          <a:p>
            <a:pPr lvl="2"/>
            <a:r>
              <a:rPr lang="en-US" altLang="zh-CN" sz="2600" dirty="0" smtClean="0"/>
              <a:t>Specify RF requirements for BS</a:t>
            </a:r>
          </a:p>
          <a:p>
            <a:pPr lvl="2"/>
            <a:r>
              <a:rPr lang="en-US" altLang="zh-CN" sz="2600" dirty="0" smtClean="0"/>
              <a:t>Identify the scenario and conduct co-existence study for defining the BS requirements</a:t>
            </a:r>
          </a:p>
          <a:p>
            <a:pPr lvl="2"/>
            <a:r>
              <a:rPr lang="en-US" altLang="zh-CN" sz="2600" dirty="0" smtClean="0"/>
              <a:t>Specify conformance testing requirements</a:t>
            </a:r>
          </a:p>
          <a:p>
            <a:pPr lvl="2"/>
            <a:r>
              <a:rPr lang="en-US" altLang="zh-CN" sz="2600" dirty="0" smtClean="0"/>
              <a:t>No new demodulation performance requirement is needed</a:t>
            </a:r>
          </a:p>
          <a:p>
            <a:pPr lvl="1">
              <a:buNone/>
            </a:pPr>
            <a:endParaRPr lang="en-US" altLang="zh-CN" sz="3200" dirty="0" smtClean="0"/>
          </a:p>
          <a:p>
            <a:pPr lvl="1"/>
            <a:r>
              <a:rPr lang="en-US" altLang="zh-CN" sz="3200" dirty="0" smtClean="0">
                <a:solidFill>
                  <a:srgbClr val="FF0000"/>
                </a:solidFill>
              </a:rPr>
              <a:t>NOTE: The exact scenarios for co-existence study should be discussed in the WI as usual. </a:t>
            </a:r>
          </a:p>
          <a:p>
            <a:pPr lvl="1"/>
            <a:endParaRPr lang="en-US" altLang="zh-CN" sz="3200" dirty="0" smtClean="0"/>
          </a:p>
          <a:p>
            <a:r>
              <a:rPr lang="en-US" altLang="zh-CN" sz="5800" b="1" dirty="0" smtClean="0"/>
              <a:t>Topic #7: OTA testing enhancement</a:t>
            </a:r>
          </a:p>
          <a:p>
            <a:pPr lvl="1"/>
            <a:r>
              <a:rPr lang="zh-CN" altLang="zh-CN" sz="3200" dirty="0" smtClean="0"/>
              <a:t>Dynamic OTA testing method for FR2-1</a:t>
            </a:r>
          </a:p>
          <a:p>
            <a:pPr lvl="1"/>
            <a:r>
              <a:rPr lang="zh-CN" altLang="zh-CN" sz="3200" dirty="0" smtClean="0"/>
              <a:t>FR2 OTA testing for UEs with multi-panel reception and 4DL layer for FR2-1</a:t>
            </a:r>
            <a:r>
              <a:rPr lang="en-US" altLang="zh-CN" sz="3200" dirty="0" smtClean="0"/>
              <a:t> if corresponding core requirements are agreed to be specified.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Topic #8: ATG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77478"/>
            <a:ext cx="8229600" cy="3394472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/>
              <a:t>ATG has clear and urgent commercial demand from operators. The </a:t>
            </a:r>
            <a:r>
              <a:rPr lang="en-GB" altLang="zh-CN" sz="1800" dirty="0" smtClean="0"/>
              <a:t>WI was proposed as a Rel-17 RAN4 WI from 2019. The WI scope is already quite stable after at least 6 rounds of email discussions tasked by RAN. Considering the commercialization, ATG should be prioritized in Rel-18.</a:t>
            </a:r>
            <a:endParaRPr lang="zh-CN" altLang="zh-CN" sz="1800" dirty="0" smtClean="0"/>
          </a:p>
          <a:p>
            <a:endParaRPr lang="zh-CN" alt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01720"/>
            <a:ext cx="7416824" cy="27183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Topic #10: RRM requirements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6174"/>
            <a:ext cx="8229600" cy="3747864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RRM enhancements had been conducted for 2 releases. Rel-18 enhancements should focus on topics that are essential for deployment and/or have clear benefits. </a:t>
            </a:r>
            <a:r>
              <a:rPr lang="en-US" altLang="zh-CN" b="1" dirty="0" smtClean="0"/>
              <a:t>One single WI on RRM </a:t>
            </a:r>
            <a:r>
              <a:rPr lang="en-US" altLang="zh-CN" b="1" dirty="0" smtClean="0"/>
              <a:t>requirements enhancement </a:t>
            </a:r>
            <a:r>
              <a:rPr lang="en-US" altLang="zh-CN" b="1" dirty="0" smtClean="0"/>
              <a:t>in REL-18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General </a:t>
            </a:r>
            <a:r>
              <a:rPr lang="zh-CN" altLang="zh-CN" dirty="0" smtClean="0"/>
              <a:t>RRM requirement enhancement and leftovers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FR1-FR1 </a:t>
            </a:r>
            <a:r>
              <a:rPr lang="en-US" altLang="zh-CN" dirty="0"/>
              <a:t>NR DC RRM requirements: </a:t>
            </a:r>
            <a:r>
              <a:rPr lang="en-US" altLang="zh-CN" dirty="0" smtClean="0"/>
              <a:t>to meet operators’ potential deployment demand, it is important to specify NR DC RRM requirements</a:t>
            </a:r>
          </a:p>
          <a:p>
            <a:pPr lvl="1"/>
            <a:r>
              <a:rPr lang="en-US" altLang="zh-CN" sz="2700" dirty="0" smtClean="0"/>
              <a:t>HO </a:t>
            </a:r>
            <a:r>
              <a:rPr lang="en-US" altLang="zh-CN" sz="2700" dirty="0"/>
              <a:t>with </a:t>
            </a:r>
            <a:r>
              <a:rPr lang="en-US" altLang="zh-CN" sz="2700" dirty="0" err="1"/>
              <a:t>PSCell</a:t>
            </a:r>
            <a:r>
              <a:rPr lang="en-US" altLang="zh-CN" sz="2700" dirty="0"/>
              <a:t> for new </a:t>
            </a:r>
            <a:r>
              <a:rPr lang="en-US" altLang="zh-CN" sz="2700" dirty="0" smtClean="0"/>
              <a:t>scenarios: to meet operators’ potential deployment demand, HO with </a:t>
            </a:r>
            <a:r>
              <a:rPr lang="en-US" altLang="zh-CN" sz="2700" dirty="0" err="1" smtClean="0"/>
              <a:t>PSCell</a:t>
            </a:r>
            <a:r>
              <a:rPr lang="en-US" altLang="zh-CN" sz="2700" dirty="0" smtClean="0"/>
              <a:t> should be extended to new scenario including SA-NEDC</a:t>
            </a:r>
            <a:r>
              <a:rPr lang="en-US" altLang="zh-CN" sz="2700" dirty="0"/>
              <a:t>, SA-NR DC, </a:t>
            </a:r>
            <a:r>
              <a:rPr lang="en-US" altLang="zh-CN" sz="2700" dirty="0" smtClean="0"/>
              <a:t>LTE-ENDC.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Measurement gap related enhancement and leftover</a:t>
            </a:r>
          </a:p>
          <a:p>
            <a:pPr marL="742950" lvl="2" indent="-342900"/>
            <a:r>
              <a:rPr lang="en-US" altLang="zh-CN" dirty="0" err="1" smtClean="0"/>
              <a:t>NeedForGap</a:t>
            </a:r>
            <a:r>
              <a:rPr lang="en-US" altLang="zh-CN" dirty="0" smtClean="0"/>
              <a:t>: feature is introduced in Rel-16 already, and this is a useful feature to reduce the gap overhead, the benefits are clear.</a:t>
            </a:r>
          </a:p>
          <a:p>
            <a:pPr marL="742950" lvl="2" indent="-342900"/>
            <a:r>
              <a:rPr lang="en-US" altLang="zh-CN" dirty="0" smtClean="0"/>
              <a:t>Inter-RAT NR measurement without gaps: inter frequency without gap is already supported in Rel-17, extension to inter-RAT is very straightforward and beneficial on reducing the gap overhead. </a:t>
            </a:r>
            <a:endParaRPr lang="zh-CN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  <a:p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Topic #11: Demodulation requirement evolution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3648"/>
            <a:ext cx="8229600" cy="294097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There are many proposals on demodulation requirements enhancements. In order to get a proper scoping, we consider following objectives as high priority:</a:t>
            </a:r>
          </a:p>
          <a:p>
            <a:pPr lvl="1"/>
            <a:r>
              <a:rPr lang="en-US" altLang="zh-CN" dirty="0" smtClean="0"/>
              <a:t>Soft IC to cancel inter-stream interference in SU-MIMO scenario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Inter-cell CSI-RS/SSB interference mitigation (IM)</a:t>
            </a:r>
          </a:p>
          <a:p>
            <a:pPr lvl="1"/>
            <a:r>
              <a:rPr lang="en-US" altLang="zh-CN" dirty="0" smtClean="0"/>
              <a:t>Advanced receiver to cancel inter-user interference for MU-MIMO</a:t>
            </a:r>
          </a:p>
          <a:p>
            <a:pPr lvl="1"/>
            <a:endParaRPr lang="zh-CN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zh-CN" b="1" dirty="0" smtClean="0"/>
              <a:t>Topic #13: FR2 HST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09526"/>
            <a:ext cx="8229600" cy="339447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Support to enhance FR2 HST requirements in general</a:t>
            </a:r>
          </a:p>
          <a:p>
            <a:pPr lvl="1"/>
            <a:r>
              <a:rPr lang="en-US" altLang="zh-CN" sz="2600" dirty="0"/>
              <a:t>500km/h support for FR2 HST</a:t>
            </a:r>
            <a:endParaRPr lang="zh-CN" altLang="zh-CN" sz="2600" dirty="0"/>
          </a:p>
          <a:p>
            <a:pPr lvl="1"/>
            <a:r>
              <a:rPr lang="en-US" altLang="zh-CN" sz="2600" dirty="0"/>
              <a:t>intra-band carrier aggregation scenario, e.g. n258</a:t>
            </a:r>
            <a:endParaRPr lang="zh-CN" altLang="zh-CN" sz="2600" dirty="0"/>
          </a:p>
          <a:p>
            <a:pPr lvl="1"/>
            <a:r>
              <a:rPr lang="en-US" altLang="zh-CN" sz="2600" dirty="0" smtClean="0"/>
              <a:t>Maximum 2 active panels supporting the multi-panel simultaneous reception. </a:t>
            </a:r>
          </a:p>
          <a:p>
            <a:pPr lvl="1"/>
            <a:r>
              <a:rPr lang="en-US" altLang="zh-CN" sz="2600" dirty="0"/>
              <a:t>M</a:t>
            </a:r>
            <a:r>
              <a:rPr lang="en-US" altLang="zh-CN" sz="2600" dirty="0" smtClean="0"/>
              <a:t>ixed near-to-track scenario (depending on the conclusion in Rel-17) </a:t>
            </a:r>
          </a:p>
          <a:p>
            <a:pPr lvl="1"/>
            <a:r>
              <a:rPr lang="en-US" altLang="zh-CN" sz="2600" dirty="0"/>
              <a:t>N</a:t>
            </a:r>
            <a:r>
              <a:rPr lang="en-US" altLang="zh-CN" sz="2600" dirty="0" smtClean="0"/>
              <a:t>ew uplink timing adjustment mechanism for FR2 HST scenario with large propagation delays from different TRPs to UE (depending on the conclusion in Rel-17) </a:t>
            </a:r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761</Words>
  <Application>Microsoft Office PowerPoint</Application>
  <PresentationFormat>全屏显示(16:9)</PresentationFormat>
  <Paragraphs>73</Paragraphs>
  <Slides>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Views on Rel-18 RAN4 non-spectrum related topics</vt:lpstr>
      <vt:lpstr>Introduction</vt:lpstr>
      <vt:lpstr>Principles</vt:lpstr>
      <vt:lpstr>Topic #3: UE FR1 requirement evolution</vt:lpstr>
      <vt:lpstr>幻灯片 5</vt:lpstr>
      <vt:lpstr>Topic #8: ATG</vt:lpstr>
      <vt:lpstr>Topic #10: RRM requirements enhancement</vt:lpstr>
      <vt:lpstr>Topic #11: Demodulation requirement evolution</vt:lpstr>
      <vt:lpstr>Topic #13: FR2 HST enhancement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Rel-18 RAN4 non-spectrum related topics</dc:title>
  <dc:creator>cmcc</dc:creator>
  <cp:lastModifiedBy>cmcc</cp:lastModifiedBy>
  <cp:revision>136</cp:revision>
  <dcterms:created xsi:type="dcterms:W3CDTF">2021-11-24T03:13:11Z</dcterms:created>
  <dcterms:modified xsi:type="dcterms:W3CDTF">2021-11-29T06:36:54Z</dcterms:modified>
</cp:coreProperties>
</file>