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5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015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15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730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044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103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735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505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913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525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657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994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FDEE0-011B-4E97-8B81-58D8072F7537}" type="datetimeFigureOut">
              <a:rPr lang="zh-CN" altLang="en-US" smtClean="0"/>
              <a:t>2021/9/13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786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650" y="2416711"/>
            <a:ext cx="11527856" cy="1295313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Proposal for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Coherent Joint Transmission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CJT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 in </a:t>
            </a:r>
            <a:r>
              <a:rPr lang="en-US" altLang="zh-CN" sz="32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Rel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-18</a:t>
            </a:r>
            <a:endParaRPr 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8688" y="212391"/>
            <a:ext cx="1140781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3GPP TSG RAN Meeting #93-e</a:t>
            </a:r>
            <a:endParaRPr lang="zh-CN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en-GB" dirty="0">
                <a:latin typeface="微软雅黑" panose="020B0503020204020204" pitchFamily="34" charset="-122"/>
                <a:ea typeface="微软雅黑" panose="020B0503020204020204" pitchFamily="34" charset="-122"/>
              </a:rPr>
              <a:t>Electronic Meeting, </a:t>
            </a:r>
            <a:r>
              <a:rPr lang="en-GB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Sept 13 – 17, 2021</a:t>
            </a:r>
          </a:p>
          <a:p>
            <a:pPr>
              <a:buNone/>
            </a:pPr>
            <a:r>
              <a:rPr lang="en-GB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Document for: Approval</a:t>
            </a:r>
          </a:p>
          <a:p>
            <a:pPr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Agenda Item: 9.0.2</a:t>
            </a:r>
          </a:p>
          <a:p>
            <a:pPr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Source: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Huawei,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HiSilicon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,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Samsung, LG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Uplus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, China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Unicom, China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Telecom, China Mobile,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CAICT, Verizon, SKT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="" xmlns:a16="http://schemas.microsoft.com/office/drawing/2014/main" id="{26C87655-05F1-F24B-A043-66EB4115A51F}"/>
              </a:ext>
            </a:extLst>
          </p:cNvPr>
          <p:cNvSpPr txBox="1">
            <a:spLocks/>
          </p:cNvSpPr>
          <p:nvPr/>
        </p:nvSpPr>
        <p:spPr>
          <a:xfrm>
            <a:off x="10472316" y="246885"/>
            <a:ext cx="1467700" cy="44650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RP-212524</a:t>
            </a:r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5872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/>
          <p:cNvSpPr txBox="1">
            <a:spLocks/>
          </p:cNvSpPr>
          <p:nvPr/>
        </p:nvSpPr>
        <p:spPr>
          <a:xfrm>
            <a:off x="343506" y="345649"/>
            <a:ext cx="10740640" cy="505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Century" panose="02040604050505020304" pitchFamily="18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Background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79070" y="1633072"/>
            <a:ext cx="11395773" cy="4743015"/>
          </a:xfrm>
          <a:prstGeom prst="rect">
            <a:avLst/>
          </a:prstGeom>
        </p:spPr>
        <p:txBody>
          <a:bodyPr lIns="0" tIns="0" rIns="0" bIns="0"/>
          <a:lstStyle>
            <a:lvl1pPr marL="252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04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+mn-cs"/>
              </a:defRPr>
            </a:lvl2pPr>
            <a:lvl3pPr marL="756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◦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3pPr>
            <a:lvl4pPr marL="1008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▪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4pPr>
            <a:lvl5pPr marL="1260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▫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5pPr>
            <a:lvl6pPr marL="3312397" indent="-34290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altLang="zh-CN" sz="2000" dirty="0">
                <a:latin typeface="微软雅黑" panose="020B0503020204020204" pitchFamily="34" charset="-122"/>
              </a:rPr>
              <a:t>Coherent Joint Transmission (</a:t>
            </a:r>
            <a:r>
              <a:rPr lang="en-US" altLang="zh-CN" sz="2000" dirty="0" smtClean="0">
                <a:latin typeface="微软雅黑" panose="020B0503020204020204" pitchFamily="34" charset="-122"/>
              </a:rPr>
              <a:t>CJT) has been </a:t>
            </a:r>
            <a:r>
              <a:rPr lang="en-US" altLang="zh-CN" sz="2000" dirty="0">
                <a:latin typeface="微软雅黑" panose="020B0503020204020204" pitchFamily="34" charset="-122"/>
              </a:rPr>
              <a:t>extensively </a:t>
            </a:r>
            <a:r>
              <a:rPr lang="en-US" altLang="zh-CN" sz="2000" dirty="0" smtClean="0">
                <a:latin typeface="微软雅黑" panose="020B0503020204020204" pitchFamily="34" charset="-122"/>
              </a:rPr>
              <a:t>discussed in Rel-18 Workshop and </a:t>
            </a:r>
            <a:r>
              <a:rPr lang="en-US" altLang="zh-CN" sz="2000" dirty="0">
                <a:latin typeface="微软雅黑" panose="020B0503020204020204" pitchFamily="34" charset="-122"/>
              </a:rPr>
              <a:t>in </a:t>
            </a:r>
            <a:r>
              <a:rPr lang="en-US" altLang="zh-CN" sz="2000" dirty="0" smtClean="0">
                <a:latin typeface="微软雅黑" panose="020B0503020204020204" pitchFamily="34" charset="-122"/>
              </a:rPr>
              <a:t>RAN#93-e </a:t>
            </a:r>
            <a:r>
              <a:rPr lang="en-US" altLang="zh-CN" sz="2000" dirty="0">
                <a:latin typeface="微软雅黑" panose="020B0503020204020204" pitchFamily="34" charset="-122"/>
              </a:rPr>
              <a:t>R18 </a:t>
            </a:r>
            <a:r>
              <a:rPr lang="en-US" altLang="zh-CN" sz="2000" dirty="0" smtClean="0">
                <a:latin typeface="微软雅黑" panose="020B0503020204020204" pitchFamily="34" charset="-122"/>
              </a:rPr>
              <a:t>Preparation email discussion. </a:t>
            </a:r>
          </a:p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endParaRPr lang="en-GB" altLang="zh-CN" sz="2000" dirty="0">
              <a:latin typeface="微软雅黑" panose="020B0503020204020204" pitchFamily="34" charset="-122"/>
            </a:endParaRPr>
          </a:p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altLang="zh-CN" sz="2000" dirty="0" smtClean="0">
                <a:latin typeface="微软雅黑" panose="020B0503020204020204" pitchFamily="34" charset="-122"/>
              </a:rPr>
              <a:t>Operators mention promising gain observed from </a:t>
            </a:r>
            <a:r>
              <a:rPr lang="en-US" altLang="zh-CN" sz="2000" dirty="0" err="1" smtClean="0">
                <a:latin typeface="微软雅黑" panose="020B0503020204020204" pitchFamily="34" charset="-122"/>
              </a:rPr>
              <a:t>CJT</a:t>
            </a:r>
            <a:r>
              <a:rPr lang="en-US" altLang="zh-CN" sz="2000" dirty="0" smtClean="0">
                <a:latin typeface="微软雅黑" panose="020B0503020204020204" pitchFamily="34" charset="-122"/>
              </a:rPr>
              <a:t> field test in at least </a:t>
            </a:r>
            <a:r>
              <a:rPr lang="en-US" altLang="zh-CN" sz="2000" dirty="0">
                <a:latin typeface="微软雅黑" panose="020B0503020204020204" pitchFamily="34" charset="-122"/>
              </a:rPr>
              <a:t>indoor scenarios </a:t>
            </a:r>
            <a:r>
              <a:rPr lang="en-US" altLang="zh-CN" sz="2000" dirty="0" smtClean="0">
                <a:latin typeface="微软雅黑" panose="020B0503020204020204" pitchFamily="34" charset="-122"/>
              </a:rPr>
              <a:t>and outdoor intra-site scenarios. </a:t>
            </a:r>
          </a:p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endParaRPr lang="en-US" altLang="zh-CN" sz="2000" dirty="0">
              <a:latin typeface="微软雅黑" panose="020B0503020204020204" pitchFamily="34" charset="-122"/>
            </a:endParaRPr>
          </a:p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altLang="zh-CN" sz="2000" dirty="0" smtClean="0">
                <a:latin typeface="微软雅黑" panose="020B0503020204020204" pitchFamily="34" charset="-122"/>
              </a:rPr>
              <a:t>Operators express willingness to optimize </a:t>
            </a:r>
            <a:r>
              <a:rPr lang="en-US" altLang="zh-CN" sz="2000" dirty="0" err="1" smtClean="0">
                <a:latin typeface="微软雅黑" panose="020B0503020204020204" pitchFamily="34" charset="-122"/>
              </a:rPr>
              <a:t>CJT</a:t>
            </a:r>
            <a:r>
              <a:rPr lang="en-US" altLang="zh-CN" sz="2000" dirty="0" smtClean="0">
                <a:latin typeface="微软雅黑" panose="020B0503020204020204" pitchFamily="34" charset="-122"/>
              </a:rPr>
              <a:t> performance and to extend </a:t>
            </a:r>
            <a:r>
              <a:rPr lang="en-US" altLang="zh-CN" sz="2000" dirty="0" err="1" smtClean="0">
                <a:latin typeface="微软雅黑" panose="020B0503020204020204" pitchFamily="34" charset="-122"/>
              </a:rPr>
              <a:t>CJT</a:t>
            </a:r>
            <a:r>
              <a:rPr lang="en-US" altLang="zh-CN" sz="2000" dirty="0" smtClean="0">
                <a:latin typeface="微软雅黑" panose="020B0503020204020204" pitchFamily="34" charset="-122"/>
              </a:rPr>
              <a:t> application scenarios, </a:t>
            </a:r>
            <a:r>
              <a:rPr lang="en-US" altLang="zh-CN" sz="2000" dirty="0">
                <a:latin typeface="微软雅黑" panose="020B0503020204020204" pitchFamily="34" charset="-122"/>
              </a:rPr>
              <a:t>including indoor scenario, outdoor </a:t>
            </a:r>
            <a:r>
              <a:rPr lang="en-US" altLang="zh-CN" sz="2000" dirty="0" smtClean="0">
                <a:latin typeface="微软雅黑" panose="020B0503020204020204" pitchFamily="34" charset="-122"/>
              </a:rPr>
              <a:t>intra-site </a:t>
            </a:r>
            <a:r>
              <a:rPr lang="en-US" altLang="zh-CN" sz="2000" dirty="0">
                <a:latin typeface="微软雅黑" panose="020B0503020204020204" pitchFamily="34" charset="-122"/>
              </a:rPr>
              <a:t>scenario and outdoor inter-site scenario</a:t>
            </a:r>
          </a:p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endParaRPr lang="en-US" altLang="zh-CN" sz="2000" dirty="0">
              <a:latin typeface="微软雅黑" panose="020B0503020204020204" pitchFamily="34" charset="-122"/>
            </a:endParaRPr>
          </a:p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endParaRPr lang="en-GB" altLang="zh-CN" sz="2000" dirty="0">
              <a:latin typeface="微软雅黑" panose="020B0503020204020204" pitchFamily="34" charset="-122"/>
            </a:endParaRPr>
          </a:p>
          <a:p>
            <a:pPr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endParaRPr lang="en-GB" altLang="zh-CN" sz="20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2097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/>
          <p:cNvSpPr txBox="1">
            <a:spLocks/>
          </p:cNvSpPr>
          <p:nvPr/>
        </p:nvSpPr>
        <p:spPr>
          <a:xfrm>
            <a:off x="343506" y="345649"/>
            <a:ext cx="10740640" cy="505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Century" panose="02040604050505020304" pitchFamily="18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Proposal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41214" y="2127341"/>
            <a:ext cx="11383417" cy="3744340"/>
          </a:xfrm>
          <a:prstGeom prst="rect">
            <a:avLst/>
          </a:prstGeom>
        </p:spPr>
        <p:txBody>
          <a:bodyPr lIns="0" tIns="0" rIns="0" bIns="0"/>
          <a:lstStyle>
            <a:lvl1pPr marL="252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04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+mn-cs"/>
              </a:defRPr>
            </a:lvl2pPr>
            <a:lvl3pPr marL="756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◦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3pPr>
            <a:lvl4pPr marL="1008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▪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4pPr>
            <a:lvl5pPr marL="1260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▫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5pPr>
            <a:lvl6pPr marL="3312397" indent="-34290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dirty="0">
                <a:latin typeface="+mn-lt"/>
              </a:rPr>
              <a:t>To specify enhancements on </a:t>
            </a:r>
            <a:r>
              <a:rPr lang="en-US" altLang="zh-CN" sz="2400" dirty="0" err="1" smtClean="0">
                <a:latin typeface="+mn-lt"/>
              </a:rPr>
              <a:t>CJT</a:t>
            </a:r>
            <a:r>
              <a:rPr lang="en-US" altLang="zh-CN" sz="2400" dirty="0" smtClean="0">
                <a:latin typeface="+mn-lt"/>
              </a:rPr>
              <a:t> for </a:t>
            </a:r>
            <a:r>
              <a:rPr lang="en-US" altLang="zh-CN" sz="2400" dirty="0" err="1">
                <a:latin typeface="+mn-lt"/>
              </a:rPr>
              <a:t>FR1</a:t>
            </a: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dirty="0" err="1">
                <a:latin typeface="+mn-lt"/>
              </a:rPr>
              <a:t>TDD</a:t>
            </a:r>
            <a:r>
              <a:rPr lang="en-US" altLang="zh-CN" sz="2400" dirty="0">
                <a:latin typeface="+mn-lt"/>
              </a:rPr>
              <a:t> and </a:t>
            </a:r>
            <a:r>
              <a:rPr lang="en-US" altLang="zh-CN" sz="2400" dirty="0" err="1">
                <a:latin typeface="+mn-lt"/>
              </a:rPr>
              <a:t>FDD</a:t>
            </a:r>
            <a:r>
              <a:rPr lang="en-US" altLang="zh-CN" sz="2400" dirty="0">
                <a:latin typeface="+mn-lt"/>
              </a:rPr>
              <a:t> in </a:t>
            </a:r>
            <a:r>
              <a:rPr lang="en-US" altLang="zh-CN" sz="2400" dirty="0" err="1" smtClean="0">
                <a:latin typeface="+mn-lt"/>
              </a:rPr>
              <a:t>Rel</a:t>
            </a:r>
            <a:r>
              <a:rPr lang="en-US" altLang="zh-CN" sz="2400" dirty="0" smtClean="0">
                <a:latin typeface="+mn-lt"/>
              </a:rPr>
              <a:t>-18, e.g.</a:t>
            </a:r>
            <a:endParaRPr lang="zh-CN" altLang="zh-CN" sz="2400" dirty="0">
              <a:latin typeface="+mn-lt"/>
            </a:endParaRPr>
          </a:p>
          <a:p>
            <a:pPr lvl="2">
              <a:lnSpc>
                <a:spcPct val="120000"/>
              </a:lnSpc>
              <a:buFont typeface="Times New Roman" panose="02020603050405020304" pitchFamily="18" charset="0"/>
              <a:buChar char="−"/>
            </a:pPr>
            <a:r>
              <a:rPr lang="en-US" altLang="zh-CN" sz="2200" dirty="0">
                <a:latin typeface="+mn-lt"/>
              </a:rPr>
              <a:t>CSI design for </a:t>
            </a:r>
            <a:r>
              <a:rPr lang="en-US" altLang="zh-CN" sz="2200" dirty="0" err="1" smtClean="0">
                <a:latin typeface="+mn-lt"/>
              </a:rPr>
              <a:t>CJT</a:t>
            </a:r>
            <a:r>
              <a:rPr lang="en-US" altLang="zh-CN" sz="2200" dirty="0" smtClean="0">
                <a:latin typeface="+mn-lt"/>
              </a:rPr>
              <a:t> </a:t>
            </a:r>
            <a:r>
              <a:rPr lang="en-US" altLang="zh-CN" sz="2200" dirty="0">
                <a:latin typeface="+mn-lt"/>
              </a:rPr>
              <a:t>including codebook, CSI format(s), and CSI-RS enhancement</a:t>
            </a:r>
            <a:endParaRPr lang="zh-CN" altLang="zh-CN" sz="2200" dirty="0">
              <a:latin typeface="+mn-lt"/>
            </a:endParaRPr>
          </a:p>
          <a:p>
            <a:pPr lvl="2">
              <a:lnSpc>
                <a:spcPct val="120000"/>
              </a:lnSpc>
              <a:buFont typeface="Times New Roman" panose="02020603050405020304" pitchFamily="18" charset="0"/>
              <a:buChar char="−"/>
            </a:pPr>
            <a:r>
              <a:rPr lang="en-US" altLang="zh-CN" sz="2200" dirty="0" smtClean="0">
                <a:latin typeface="+mn-lt"/>
              </a:rPr>
              <a:t>SRS enhancement for CSI acquisition for </a:t>
            </a:r>
            <a:r>
              <a:rPr lang="en-US" altLang="zh-CN" sz="2200" dirty="0" err="1" smtClean="0">
                <a:latin typeface="+mn-lt"/>
              </a:rPr>
              <a:t>CJT</a:t>
            </a:r>
            <a:r>
              <a:rPr lang="en-US" altLang="zh-CN" sz="2200" dirty="0" smtClean="0">
                <a:latin typeface="+mn-lt"/>
              </a:rPr>
              <a:t> (e.g., interference mitigation)</a:t>
            </a:r>
            <a:endParaRPr lang="zh-CN" altLang="zh-CN" sz="2200" dirty="0">
              <a:latin typeface="+mn-lt"/>
            </a:endParaRPr>
          </a:p>
          <a:p>
            <a:pPr lvl="2">
              <a:lnSpc>
                <a:spcPct val="120000"/>
              </a:lnSpc>
              <a:buFont typeface="Times New Roman" panose="02020603050405020304" pitchFamily="18" charset="0"/>
              <a:buChar char="−"/>
            </a:pPr>
            <a:r>
              <a:rPr lang="en-US" altLang="zh-CN" sz="2200" dirty="0">
                <a:latin typeface="+mn-lt"/>
              </a:rPr>
              <a:t>More than 12 orthogonal DL (and UL) DMRS ports</a:t>
            </a:r>
          </a:p>
          <a:p>
            <a:pPr lvl="2">
              <a:lnSpc>
                <a:spcPct val="120000"/>
              </a:lnSpc>
              <a:buFont typeface="Times New Roman" panose="02020603050405020304" pitchFamily="18" charset="0"/>
              <a:buChar char="−"/>
            </a:pPr>
            <a:r>
              <a:rPr lang="en-US" altLang="zh-CN" sz="2200" dirty="0" smtClean="0">
                <a:latin typeface="+mn-lt"/>
              </a:rPr>
              <a:t>Interference measurement enhancement</a:t>
            </a:r>
            <a:endParaRPr lang="zh-CN" altLang="zh-CN" sz="2200" dirty="0">
              <a:latin typeface="+mn-lt"/>
            </a:endParaRPr>
          </a:p>
          <a:p>
            <a:pPr lvl="2">
              <a:lnSpc>
                <a:spcPct val="120000"/>
              </a:lnSpc>
              <a:buFont typeface="Times New Roman" panose="02020603050405020304" pitchFamily="18" charset="0"/>
              <a:buChar char="−"/>
            </a:pPr>
            <a:r>
              <a:rPr lang="en-US" altLang="zh-CN" sz="2200" dirty="0">
                <a:latin typeface="+mn-lt"/>
              </a:rPr>
              <a:t>PRG granularity </a:t>
            </a:r>
            <a:r>
              <a:rPr lang="en-US" altLang="zh-CN" sz="2200" dirty="0" smtClean="0">
                <a:latin typeface="+mn-lt"/>
              </a:rPr>
              <a:t>enhancement (i.e., PRG=1RB or less)</a:t>
            </a:r>
            <a:endParaRPr lang="zh-CN" altLang="zh-CN" sz="2200" dirty="0">
              <a:latin typeface="+mn-lt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41214" y="1291200"/>
            <a:ext cx="11383417" cy="3087210"/>
          </a:xfrm>
          <a:prstGeom prst="rect">
            <a:avLst/>
          </a:prstGeom>
        </p:spPr>
        <p:txBody>
          <a:bodyPr lIns="0" tIns="0" rIns="0" bIns="0"/>
          <a:lstStyle>
            <a:lvl1pPr marL="252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04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Century" panose="02040604050505020304" pitchFamily="18" charset="0"/>
                <a:ea typeface="微软雅黑" panose="020B0503020204020204" pitchFamily="34" charset="-122"/>
                <a:cs typeface="+mn-cs"/>
              </a:defRPr>
            </a:lvl2pPr>
            <a:lvl3pPr marL="756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◦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3pPr>
            <a:lvl4pPr marL="1008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▪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4pPr>
            <a:lvl5pPr marL="1260000" indent="-252000" algn="l" defTabSz="1187798" rtl="0" eaLnBrk="1" latinLnBrk="0" hangingPunct="1">
              <a:lnSpc>
                <a:spcPct val="170000"/>
              </a:lnSpc>
              <a:spcBef>
                <a:spcPts val="600"/>
              </a:spcBef>
              <a:buFont typeface="Calibri" panose="020F0502020204030204" pitchFamily="34" charset="0"/>
              <a:buChar char="▫"/>
              <a:tabLst>
                <a:tab pos="1208420" algn="ctr"/>
              </a:tabLst>
              <a:defRPr sz="1600" kern="1200" baseline="0">
                <a:solidFill>
                  <a:schemeClr val="tx1"/>
                </a:solidFill>
                <a:latin typeface="Century" panose="02040604050505020304" pitchFamily="18" charset="0"/>
                <a:ea typeface="+mj-ea"/>
                <a:cs typeface="+mn-cs"/>
              </a:defRPr>
            </a:lvl5pPr>
            <a:lvl6pPr marL="3312397" indent="-34290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 smtClean="0">
                <a:latin typeface="+mn-lt"/>
              </a:rPr>
              <a:t>For better support of </a:t>
            </a:r>
            <a:r>
              <a:rPr lang="en-US" altLang="zh-CN" sz="2400" dirty="0">
                <a:latin typeface="+mn-lt"/>
              </a:rPr>
              <a:t>coherent joint transmission (</a:t>
            </a:r>
            <a:r>
              <a:rPr lang="en-US" altLang="zh-CN" sz="2400" dirty="0" err="1" smtClean="0">
                <a:latin typeface="+mn-lt"/>
              </a:rPr>
              <a:t>CJT</a:t>
            </a:r>
            <a:r>
              <a:rPr lang="en-US" altLang="zh-CN" sz="2400" dirty="0" smtClean="0">
                <a:latin typeface="+mn-lt"/>
              </a:rPr>
              <a:t>) in NR, </a:t>
            </a:r>
            <a:r>
              <a:rPr lang="en-US" altLang="zh-CN" sz="2400" dirty="0">
                <a:latin typeface="+mn-lt"/>
              </a:rPr>
              <a:t>it is proposed: </a:t>
            </a:r>
            <a:endParaRPr lang="zh-CN" altLang="zh-CN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2766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980</TotalTime>
  <Words>175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微软雅黑</vt:lpstr>
      <vt:lpstr>宋体</vt:lpstr>
      <vt:lpstr>Arial</vt:lpstr>
      <vt:lpstr>Calibri</vt:lpstr>
      <vt:lpstr>Calibri Light</vt:lpstr>
      <vt:lpstr>Times New Roman</vt:lpstr>
      <vt:lpstr>Office 主题</vt:lpstr>
      <vt:lpstr>Proposal for Coherent Joint Transmission (CJT) in Rel-18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introduction of new UE categories with 1 Rx based on Category 3 and 4 for LTE</dc:title>
  <dc:creator>david.mazzarese@huawei.com</dc:creator>
  <cp:lastModifiedBy>David mazzarese</cp:lastModifiedBy>
  <cp:revision>79</cp:revision>
  <dcterms:created xsi:type="dcterms:W3CDTF">2021-06-07T12:07:22Z</dcterms:created>
  <dcterms:modified xsi:type="dcterms:W3CDTF">2021-09-13T00:36:07Z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(3)V2UZEbAZwcSqf01Cr7CjkQJVsUGvVZb8udelE1f3ZgRrp9Jj9NACtBMgtIobo/9qJ+X0HJll
IRFkHdvNPygtlM20qdmAI1aZaWib6CAM3iZGwxyB+mtwtV2x37WsGnnw/vPu/+kBA+PhLPOY
7MVwH9O9TLo+Hxj0TO38oUQAQAp+jIyhHS6FRcKZ3cAloClyfzcX3kGrL/guUOxLl1HPXDoa
psN99IrkidV3epHNPj</vt:lpwstr>
  </property>
  <property fmtid="{D5CDD505-2E9C-101B-9397-08002B2CF9AE}" pid="3" name="_2015_ms_pID_7253431">
    <vt:lpwstr>Wwe8aFxN5k6kDxAx3nzLDXV0ElU3sFcIBkJucMgjL0DJQ3t8fMKwXF
+TGdaNi+FiRbHcs1r/oCwDOw871t+1r01Kbk2jbTvf4uevPPKYf+dtoIVfDY4/6xfQSXIGEg
BSN4tpOY40aJDIWuZwY5VSGWqOiu0oFTusoF7OEBOSv004UnGa36+MKI3tixl0Ou2wYQvkMR
Xn2RBvSZliss9UlEpQfkpJHwFIMk4XwdX5/c</vt:lpwstr>
  </property>
  <property fmtid="{D5CDD505-2E9C-101B-9397-08002B2CF9AE}" pid="4" name="_2015_ms_pID_7253432">
    <vt:lpwstr>kQ==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1629338735</vt:lpwstr>
  </property>
</Properties>
</file>