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6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7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8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2"/>
    <p:sldMasterId id="2147483653" r:id="rId3"/>
    <p:sldMasterId id="2147483665" r:id="rId4"/>
    <p:sldMasterId id="2147483667" r:id="rId5"/>
    <p:sldMasterId id="2147483672" r:id="rId6"/>
    <p:sldMasterId id="2147483678" r:id="rId7"/>
    <p:sldMasterId id="2147483691" r:id="rId8"/>
    <p:sldMasterId id="2147483709" r:id="rId9"/>
  </p:sldMasterIdLst>
  <p:notesMasterIdLst>
    <p:notesMasterId r:id="rId18"/>
  </p:notesMasterIdLst>
  <p:sldIdLst>
    <p:sldId id="747" r:id="rId10"/>
    <p:sldId id="628" r:id="rId11"/>
    <p:sldId id="748" r:id="rId12"/>
    <p:sldId id="750" r:id="rId13"/>
    <p:sldId id="749" r:id="rId14"/>
    <p:sldId id="751" r:id="rId15"/>
    <p:sldId id="752" r:id="rId16"/>
    <p:sldId id="402" r:id="rId17"/>
  </p:sldIdLst>
  <p:sldSz cx="9144000" cy="5143500" type="screen16x9"/>
  <p:notesSz cx="6858000" cy="9144000"/>
  <p:custShowLst>
    <p:custShow name="自定义放映 1" id="0">
      <p:sldLst/>
    </p:custShow>
  </p:custShow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47">
          <p15:clr>
            <a:srgbClr val="A4A3A4"/>
          </p15:clr>
        </p15:guide>
        <p15:guide id="2" pos="289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TE" initials="TL" lastIdx="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6600"/>
    <a:srgbClr val="CC0000"/>
    <a:srgbClr val="FF9999"/>
    <a:srgbClr val="FFFF66"/>
    <a:srgbClr val="99FF99"/>
    <a:srgbClr val="FFCCFF"/>
    <a:srgbClr val="FF9966"/>
    <a:srgbClr val="66FF66"/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25" autoAdjust="0"/>
    <p:restoredTop sz="90353" autoAdjust="0"/>
  </p:normalViewPr>
  <p:slideViewPr>
    <p:cSldViewPr snapToGrid="0" snapToObjects="1">
      <p:cViewPr varScale="1">
        <p:scale>
          <a:sx n="146" d="100"/>
          <a:sy n="146" d="100"/>
        </p:scale>
        <p:origin x="498" y="138"/>
      </p:cViewPr>
      <p:guideLst>
        <p:guide orient="horz" pos="1647"/>
        <p:guide pos="2892"/>
      </p:guideLst>
    </p:cSldViewPr>
  </p:slideViewPr>
  <p:outlineViewPr>
    <p:cViewPr>
      <p:scale>
        <a:sx n="33" d="100"/>
        <a:sy n="33" d="100"/>
      </p:scale>
      <p:origin x="0" y="27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90003-A060-439C-A4CB-CE86D240B79F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04BFBE-9997-49A6-A555-D7FEFD5561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D444E398-6076-4EBD-A234-C4154D93710F}" type="slidenum">
              <a:rPr kumimoji="1" lang="zh-CN" altLang="en-US" smtClean="0">
                <a:solidFill>
                  <a:srgbClr val="000000"/>
                </a:solidFill>
              </a:rPr>
              <a:t>1</a:t>
            </a:fld>
            <a:endParaRPr kumimoji="1"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8156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5039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2301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6903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0415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  <a:t>8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9.png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Softbank_mobile_logo.svg" TargetMode="External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2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 userDrawn="1">
            <p:ph type="body" sz="quarter" idx="4294967295"/>
          </p:nvPr>
        </p:nvSpPr>
        <p:spPr>
          <a:xfrm>
            <a:off x="430213" y="2390775"/>
            <a:ext cx="4478337" cy="1008063"/>
          </a:xfrm>
        </p:spPr>
        <p:txBody>
          <a:bodyPr/>
          <a:lstStyle/>
          <a:p>
            <a:pPr lvl="0"/>
            <a:r>
              <a:rPr lang="zh-CN" altLang="en-US" sz="1400">
                <a:solidFill>
                  <a:srgbClr val="FFFFFF"/>
                </a:solidFill>
                <a:latin typeface="微软雅黑" panose="020B0503020204020204" charset="-122"/>
                <a:cs typeface="Arial" panose="020B0604020202020204" pitchFamily="34" charset="0"/>
              </a:rPr>
              <a:t>单击此处编辑母版文本样式</a:t>
            </a:r>
          </a:p>
        </p:txBody>
      </p:sp>
      <p:sp>
        <p:nvSpPr>
          <p:cNvPr id="5" name="Subtitle 6"/>
          <p:cNvSpPr>
            <a:spLocks noGrp="1"/>
          </p:cNvSpPr>
          <p:nvPr userDrawn="1">
            <p:ph type="subTitle" idx="9"/>
          </p:nvPr>
        </p:nvSpPr>
        <p:spPr>
          <a:xfrm>
            <a:off x="430213" y="1314450"/>
            <a:ext cx="6400800" cy="5619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2200">
                <a:solidFill>
                  <a:srgbClr val="8CC63E"/>
                </a:solidFill>
                <a:latin typeface="微软雅黑" panose="020B0503020204020204" charset="-122"/>
              </a:rPr>
              <a:t>单击此处编辑母版副标题样式</a:t>
            </a:r>
            <a:endParaRPr lang="en-US" sz="2200">
              <a:solidFill>
                <a:srgbClr val="8CC63E"/>
              </a:solidFill>
              <a:latin typeface="微软雅黑" panose="020B0503020204020204" charset="-122"/>
            </a:endParaRPr>
          </a:p>
        </p:txBody>
      </p:sp>
      <p:sp>
        <p:nvSpPr>
          <p:cNvPr id="7" name="Title 7"/>
          <p:cNvSpPr>
            <a:spLocks noGrp="1"/>
          </p:cNvSpPr>
          <p:nvPr userDrawn="1">
            <p:ph type="ctrTitle" idx="19"/>
          </p:nvPr>
        </p:nvSpPr>
        <p:spPr>
          <a:xfrm>
            <a:off x="430213" y="860425"/>
            <a:ext cx="6400800" cy="444500"/>
          </a:xfrm>
        </p:spPr>
        <p:txBody>
          <a:bodyPr/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</a:rPr>
              <a:t>单击此处编辑母版标题样式</a:t>
            </a:r>
            <a:endParaRPr lang="en-US" sz="28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875195"/>
            <a:ext cx="1360488" cy="9363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0082" tIns="35044" rIns="70082" bIns="35044" anchor="b" anchorCtr="1">
            <a:spAutoFit/>
          </a:bodyPr>
          <a:lstStyle/>
          <a:p>
            <a:pPr defTabSz="701040" fontAlgn="base">
              <a:spcBef>
                <a:spcPct val="0"/>
              </a:spcBef>
              <a:spcAft>
                <a:spcPct val="0"/>
              </a:spcAft>
            </a:pPr>
            <a:r>
              <a:rPr lang="en-US" sz="675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675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675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70104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6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6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701040" fontAlgn="base">
              <a:spcBef>
                <a:spcPct val="0"/>
              </a:spcBef>
              <a:spcAft>
                <a:spcPct val="0"/>
              </a:spcAft>
            </a:pPr>
            <a:r>
              <a:rPr lang="en-US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6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701040" fontAlgn="base">
              <a:spcBef>
                <a:spcPct val="0"/>
              </a:spcBef>
              <a:spcAft>
                <a:spcPct val="0"/>
              </a:spcAft>
            </a:pPr>
            <a:r>
              <a:rPr lang="en-US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701040" fontAlgn="base">
              <a:spcBef>
                <a:spcPct val="0"/>
              </a:spcBef>
              <a:spcAft>
                <a:spcPct val="0"/>
              </a:spcAft>
            </a:pPr>
            <a:endParaRPr lang="en-US" altLang="zh-CN" sz="675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70104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75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675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701040" fontAlgn="base">
              <a:spcBef>
                <a:spcPct val="0"/>
              </a:spcBef>
              <a:spcAft>
                <a:spcPct val="0"/>
              </a:spcAft>
            </a:pPr>
            <a:r>
              <a:rPr lang="en-US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6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600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defTabSz="701040" fontAlgn="base">
              <a:spcBef>
                <a:spcPct val="0"/>
              </a:spcBef>
              <a:spcAft>
                <a:spcPct val="0"/>
              </a:spcAft>
            </a:pPr>
            <a:r>
              <a:rPr lang="en-US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701040" fontAlgn="base">
              <a:spcBef>
                <a:spcPct val="0"/>
              </a:spcBef>
              <a:spcAft>
                <a:spcPct val="0"/>
              </a:spcAft>
            </a:pPr>
            <a:r>
              <a:rPr lang="en-US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6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5" y="3851276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1731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525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525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1731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525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525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1731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25" i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525" i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4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1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sz="450" dirty="0">
                <a:solidFill>
                  <a:srgbClr val="7F7F7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4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74FD34-B19B-4EC0-B7CE-4C8A769027F1}" type="slidenum">
              <a:rPr lang="en-US" sz="600">
                <a:solidFill>
                  <a:srgbClr val="40404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‹#›</a:t>
            </a:fld>
            <a:endParaRPr lang="en-US" sz="600" dirty="0">
              <a:solidFill>
                <a:srgbClr val="40404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2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 userDrawn="1"/>
        </p:nvSpPr>
        <p:spPr bwMode="auto">
          <a:xfrm>
            <a:off x="1338944" y="1396723"/>
            <a:ext cx="3350014" cy="1101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>
              <a:defRPr sz="4000"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Thank You!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6451600" y="543042"/>
            <a:ext cx="2692400" cy="14201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直角三角形 5"/>
          <p:cNvSpPr/>
          <p:nvPr userDrawn="1"/>
        </p:nvSpPr>
        <p:spPr bwMode="auto">
          <a:xfrm>
            <a:off x="-2067" y="-1"/>
            <a:ext cx="914400" cy="666751"/>
          </a:xfrm>
          <a:prstGeom prst="rt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subtitle style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11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E3A4248D-4258-477A-87C5-B0F8E2C8548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4FA6C715-D7B3-448F-9209-5EEDBF7208E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14871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6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4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4" y="3638550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1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4" y="454026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524819" y="2342357"/>
            <a:ext cx="6480000" cy="756000"/>
          </a:xfrm>
        </p:spPr>
        <p:txBody>
          <a:bodyPr lIns="71989" tIns="35994" rIns="71989" bIns="35994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100" b="0" i="0" kern="1200" dirty="0">
                <a:solidFill>
                  <a:srgbClr val="B6E51F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524819" y="1345688"/>
            <a:ext cx="6480000" cy="936000"/>
          </a:xfrm>
        </p:spPr>
        <p:txBody>
          <a:bodyPr lIns="71989" tIns="35994" rIns="71989" bIns="35994" anchor="ctr" anchorCtr="0">
            <a:noAutofit/>
          </a:bodyPr>
          <a:lstStyle>
            <a:lvl1pPr algn="l">
              <a:defRPr kumimoji="1" lang="zh-CN" altLang="en-US" sz="3300" b="1" i="0" kern="1200" dirty="0">
                <a:solidFill>
                  <a:schemeClr val="bg1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208037" y="699000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54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White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Subtitle: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8-36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Color:  ZTE Green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TextBox 23"/>
          <p:cNvSpPr txBox="1"/>
          <p:nvPr userDrawn="1"/>
        </p:nvSpPr>
        <p:spPr>
          <a:xfrm>
            <a:off x="9203970" y="24430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2764911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3628825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330773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9303109" y="4494016"/>
            <a:ext cx="769045" cy="464127"/>
          </a:xfrm>
          <a:prstGeom prst="rect">
            <a:avLst/>
          </a:prstGeom>
          <a:solidFill>
            <a:srgbClr val="B6E5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172922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[R182-G229-B31]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D:\A1-办公助手\A3-企业标识\公司新Logo\logo &amp;slogan PNG透底图\ZTE_logo&amp;slogan_EN.png"/>
          <p:cNvPicPr>
            <a:picLocks noChangeAspect="1" noChangeArrowheads="1"/>
          </p:cNvPicPr>
          <p:nvPr userDrawn="1"/>
        </p:nvPicPr>
        <p:blipFill>
          <a:blip r:embed="rId3" cstate="print"/>
          <a:srcRect l="21782" t="12136" r="19563" b="36963"/>
          <a:stretch>
            <a:fillRect/>
          </a:stretch>
        </p:blipFill>
        <p:spPr bwMode="auto">
          <a:xfrm>
            <a:off x="8035011" y="199796"/>
            <a:ext cx="962807" cy="590471"/>
          </a:xfrm>
          <a:prstGeom prst="rect">
            <a:avLst/>
          </a:prstGeom>
          <a:noFill/>
        </p:spPr>
      </p:pic>
      <p:sp>
        <p:nvSpPr>
          <p:cNvPr id="18" name="Rectangle 2"/>
          <p:cNvSpPr txBox="1">
            <a:spLocks noChangeArrowheads="1"/>
          </p:cNvSpPr>
          <p:nvPr userDrawn="1"/>
        </p:nvSpPr>
        <p:spPr>
          <a:xfrm>
            <a:off x="1014169" y="346533"/>
            <a:ext cx="2250716" cy="996507"/>
          </a:xfrm>
          <a:prstGeom prst="rect">
            <a:avLst/>
          </a:prstGeom>
          <a:noFill/>
        </p:spPr>
        <p:txBody>
          <a:bodyPr vert="horz" wrap="square" lIns="53993" tIns="40807" rIns="53993" bIns="40807" rtlCol="0" anchor="ctr" anchorCtr="0">
            <a:spAutoFit/>
          </a:bodyPr>
          <a:lstStyle/>
          <a:p>
            <a:pPr indent="-403860" algn="ctr" defTabSz="342900" fontAlgn="auto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Wingdings" panose="05000000000000000000" pitchFamily="2" charset="2"/>
              <a:buNone/>
              <a:defRPr/>
            </a:pPr>
            <a:r>
              <a:rPr lang="en-US" altLang="zh-CN" sz="3300" i="1" dirty="0">
                <a:solidFill>
                  <a:srgbClr val="4E4E4E"/>
                </a:solidFill>
                <a:latin typeface="Calibri" panose="020F0502020204030204"/>
                <a:ea typeface="微软雅黑" panose="020B0503020204020204" charset="-122"/>
              </a:rPr>
              <a:t>Agenda</a:t>
            </a:r>
            <a:endParaRPr lang="zh-CN" altLang="en-US" sz="3300" i="1" dirty="0">
              <a:solidFill>
                <a:srgbClr val="4E4E4E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1227110" y="1069626"/>
            <a:ext cx="203777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4E4E4E"/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8"/>
          <p:cNvSpPr>
            <a:spLocks noChangeArrowheads="1"/>
          </p:cNvSpPr>
          <p:nvPr userDrawn="1"/>
        </p:nvSpPr>
        <p:spPr bwMode="auto">
          <a:xfrm>
            <a:off x="9179478" y="1735826"/>
            <a:ext cx="1360488" cy="462672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Chapter </a:t>
            </a: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2" name="矩形 21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矩形 23"/>
          <p:cNvSpPr/>
          <p:nvPr userDrawn="1"/>
        </p:nvSpPr>
        <p:spPr>
          <a:xfrm>
            <a:off x="0" y="1685983"/>
            <a:ext cx="9144000" cy="2966260"/>
          </a:xfrm>
          <a:prstGeom prst="rect">
            <a:avLst/>
          </a:prstGeom>
          <a:solidFill>
            <a:srgbClr val="FCFCFC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914400">
              <a:buFontTx/>
              <a:buNone/>
            </a:pP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25" name="图片 24" descr="personal-leadership2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181" y="2490400"/>
            <a:ext cx="1357918" cy="1357426"/>
          </a:xfrm>
          <a:prstGeom prst="rect">
            <a:avLst/>
          </a:prstGeom>
        </p:spPr>
      </p:pic>
      <p:sp>
        <p:nvSpPr>
          <p:cNvPr id="26" name="矩形 25"/>
          <p:cNvSpPr/>
          <p:nvPr userDrawn="1"/>
        </p:nvSpPr>
        <p:spPr>
          <a:xfrm>
            <a:off x="1312644" y="436021"/>
            <a:ext cx="778455" cy="1079870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5" y="179307"/>
            <a:ext cx="8965005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2175925" y="1217599"/>
            <a:ext cx="4777574" cy="1193961"/>
          </a:xfrm>
          <a:prstGeom prst="rect">
            <a:avLst/>
          </a:prstGeom>
        </p:spPr>
        <p:txBody>
          <a:bodyPr vert="horz" wrap="none" lIns="53993" tIns="26996" rIns="53993" bIns="26996" rtlCol="0" anchor="ctr" anchorCtr="0">
            <a:noAutofit/>
          </a:bodyPr>
          <a:lstStyle/>
          <a:p>
            <a:pPr algn="ctr" defTabSz="457200">
              <a:buFontTx/>
              <a:buNone/>
              <a:defRPr/>
            </a:pPr>
            <a:r>
              <a:rPr lang="en-US" altLang="zh-CN" sz="5400" dirty="0">
                <a:solidFill>
                  <a:prstClr val="white">
                    <a:lumMod val="95000"/>
                  </a:prstClr>
                </a:solidFill>
                <a:latin typeface="Impact" panose="020B0806030902050204" pitchFamily="34" charset="0"/>
                <a:cs typeface="+mn-cs"/>
              </a:rPr>
              <a:t>Thank you!</a:t>
            </a:r>
            <a:endParaRPr kumimoji="1" lang="zh-CN" altLang="en-US" sz="5400" dirty="0">
              <a:solidFill>
                <a:prstClr val="white">
                  <a:lumMod val="95000"/>
                </a:prstClr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2"/>
            <a:ext cx="8229600" cy="3394472"/>
          </a:xfrm>
          <a:prstGeom prst="rect">
            <a:avLst/>
          </a:prstGeom>
        </p:spPr>
        <p:txBody>
          <a:bodyPr vert="horz" lIns="91426" tIns="45712" rIns="91426" bIns="45712" rtlCol="0">
            <a:normAutofit/>
          </a:bodyPr>
          <a:lstStyle>
            <a:lvl1pPr marL="266700" indent="-266700">
              <a:buClr>
                <a:srgbClr val="004EA2"/>
              </a:buClr>
              <a:defRPr sz="21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28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2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29"/>
            <a:ext cx="1664078" cy="184650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03" y="4877505"/>
            <a:ext cx="305195" cy="238517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71" tIns="34285" rIns="68571" bIns="34285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charset="-122"/>
                <a:cs typeface="+mn-cs"/>
              </a:rPr>
              <a:t>‹#›</a:t>
            </a:fld>
            <a:endParaRPr lang="zh-CN" altLang="en-US" sz="1100" b="1" dirty="0">
              <a:solidFill>
                <a:prstClr val="white"/>
              </a:solidFill>
              <a:ea typeface="微软雅黑" panose="020B050302020402020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4"/>
            <a:ext cx="8229600" cy="3394472"/>
          </a:xfrm>
          <a:prstGeom prst="rect">
            <a:avLst/>
          </a:prstGeom>
        </p:spPr>
        <p:txBody>
          <a:bodyPr vert="horz" lIns="91376" tIns="45686" rIns="91376" bIns="45686" rtlCol="0">
            <a:normAutofit/>
          </a:bodyPr>
          <a:lstStyle>
            <a:lvl1pPr marL="266700" indent="-266700">
              <a:buClr>
                <a:srgbClr val="004EA2"/>
              </a:buClr>
              <a:defRPr sz="22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30"/>
            <a:ext cx="1360488" cy="1293643"/>
          </a:xfrm>
          <a:prstGeom prst="rect">
            <a:avLst/>
          </a:prstGeom>
          <a:noFill/>
          <a:ln>
            <a:noFill/>
          </a:ln>
        </p:spPr>
        <p:txBody>
          <a:bodyPr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4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30"/>
            <a:ext cx="1664078" cy="184568"/>
          </a:xfrm>
          <a:prstGeom prst="rect">
            <a:avLst/>
          </a:prstGeom>
          <a:noFill/>
        </p:spPr>
        <p:txBody>
          <a:bodyPr wrap="square" lIns="91376" tIns="45686" rIns="91376" bIns="45686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43" y="4877504"/>
            <a:ext cx="305118" cy="238480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33" tIns="34267" rIns="68533" bIns="34267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charset="-122"/>
                <a:cs typeface="+mn-cs"/>
              </a:rPr>
              <a:t>‹#›</a:t>
            </a:fld>
            <a:endParaRPr lang="zh-CN" altLang="en-US" sz="1100" b="1" dirty="0">
              <a:solidFill>
                <a:prstClr val="white"/>
              </a:solidFill>
              <a:ea typeface="微软雅黑" panose="020B050302020402020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47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33" tIns="34267" rIns="68533" bIns="34267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03110" y="4764038"/>
            <a:ext cx="1364634" cy="299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 userDrawn="1"/>
        </p:nvSpPr>
        <p:spPr>
          <a:xfrm>
            <a:off x="9208503" y="4626824"/>
            <a:ext cx="1638975" cy="185611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Gray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4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0" tIns="45705" rIns="91410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9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9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965005" cy="723727"/>
          </a:xfrm>
        </p:spPr>
        <p:txBody>
          <a:bodyPr lIns="53984" tIns="26991" rIns="53984" bIns="26991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4" name="矩形 23"/>
          <p:cNvSpPr/>
          <p:nvPr userDrawn="1"/>
        </p:nvSpPr>
        <p:spPr>
          <a:xfrm>
            <a:off x="9303109" y="3013169"/>
            <a:ext cx="769045" cy="464126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3853439"/>
            <a:ext cx="769045" cy="464126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4"/>
            <a:ext cx="769045" cy="464126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2697667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9203970" y="3552414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370319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 userDrawn="1"/>
        </p:nvSpPr>
        <p:spPr bwMode="auto">
          <a:xfrm>
            <a:off x="9243130" y="179308"/>
            <a:ext cx="1360488" cy="1339827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9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9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  <p:sp>
        <p:nvSpPr>
          <p:cNvPr id="18" name="左右箭头 17"/>
          <p:cNvSpPr/>
          <p:nvPr userDrawn="1"/>
        </p:nvSpPr>
        <p:spPr>
          <a:xfrm>
            <a:off x="0" y="195487"/>
            <a:ext cx="1475656" cy="432048"/>
          </a:xfrm>
          <a:prstGeom prst="leftRightArrow">
            <a:avLst>
              <a:gd name="adj1" fmla="val 100000"/>
              <a:gd name="adj2" fmla="val 16438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7997" tIns="45712" rIns="17997" bIns="45712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b="1" dirty="0">
                <a:solidFill>
                  <a:prstClr val="white"/>
                </a:solidFill>
              </a:rPr>
              <a:t>Sustainability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2071957" y="179307"/>
            <a:ext cx="6620801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3300" b="1" dirty="0">
                <a:solidFill>
                  <a:srgbClr val="008FD4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Picture 12" descr="Softbank mobile logo.svg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35675" y="109195"/>
            <a:ext cx="1109250" cy="190722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 userDrawn="1"/>
        </p:nvGrpSpPr>
        <p:grpSpPr>
          <a:xfrm>
            <a:off x="-11" y="178887"/>
            <a:ext cx="1971257" cy="757100"/>
            <a:chOff x="-1" y="390971"/>
            <a:chExt cx="2648606" cy="1009700"/>
          </a:xfrm>
        </p:grpSpPr>
        <p:sp>
          <p:nvSpPr>
            <p:cNvPr id="26" name="右箭头 25"/>
            <p:cNvSpPr/>
            <p:nvPr userDrawn="1"/>
          </p:nvSpPr>
          <p:spPr>
            <a:xfrm>
              <a:off x="0" y="391531"/>
              <a:ext cx="2648605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右箭头 26"/>
            <p:cNvSpPr/>
            <p:nvPr userDrawn="1"/>
          </p:nvSpPr>
          <p:spPr>
            <a:xfrm>
              <a:off x="-1" y="391531"/>
              <a:ext cx="2427891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FF99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右箭头 27"/>
            <p:cNvSpPr/>
            <p:nvPr userDrawn="1"/>
          </p:nvSpPr>
          <p:spPr>
            <a:xfrm>
              <a:off x="-1" y="390971"/>
              <a:ext cx="2168962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EA5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TextBox 28"/>
          <p:cNvSpPr txBox="1"/>
          <p:nvPr userDrawn="1"/>
        </p:nvSpPr>
        <p:spPr>
          <a:xfrm>
            <a:off x="71447" y="178887"/>
            <a:ext cx="1407256" cy="7571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/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+mn-cs"/>
              </a:rPr>
              <a:t>Best User</a:t>
            </a:r>
          </a:p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+mn-cs"/>
              </a:rPr>
              <a:t>Experience</a:t>
            </a:r>
            <a:endParaRPr kumimoji="1" lang="zh-CN" altLang="en-US" b="1" i="1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AF1A5DC9-0CFA-4CCA-9847-7CD50157358B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olor: 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333375" y="1331259"/>
            <a:ext cx="8516938" cy="33181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/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TE-PPT-16x9-0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405"/>
            <a:ext cx="9146240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4271816" y="4914803"/>
            <a:ext cx="2191124" cy="169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/>
            <a:r>
              <a:rPr kumimoji="1" lang="en-US" altLang="zh-CN" sz="600" dirty="0">
                <a:solidFill>
                  <a:srgbClr val="7F7F7F"/>
                </a:solidFill>
                <a:latin typeface="宋体" panose="02010600030101010101" pitchFamily="2" charset="-122"/>
              </a:rPr>
              <a:t>© ZTE Corporation. All rights reserved</a:t>
            </a:r>
          </a:p>
        </p:txBody>
      </p:sp>
      <p:sp>
        <p:nvSpPr>
          <p:cNvPr id="19" name="Slide Number Placeholder 5"/>
          <p:cNvSpPr>
            <a:spLocks noGrp="1"/>
          </p:cNvSpPr>
          <p:nvPr/>
        </p:nvSpPr>
        <p:spPr bwMode="auto">
          <a:xfrm>
            <a:off x="238395" y="4849962"/>
            <a:ext cx="418943" cy="3653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0" tIns="45715" rIns="91430" bIns="45715" anchor="ctr"/>
          <a:lstStyle/>
          <a:p>
            <a:pPr defTabSz="457200"/>
            <a:fld id="{BC835BF3-BBDB-422A-A074-4D1FFA40D6B6}" type="slidenum">
              <a:rPr lang="en-US" altLang="zh-CN" sz="800">
                <a:solidFill>
                  <a:srgbClr val="404040"/>
                </a:solidFill>
                <a:latin typeface="Heiti SC Light"/>
              </a:rPr>
              <a:t>‹#›</a:t>
            </a:fld>
            <a:endParaRPr lang="en-US" altLang="zh-CN" sz="800" dirty="0">
              <a:solidFill>
                <a:srgbClr val="404040"/>
              </a:solidFill>
              <a:latin typeface="Heiti SC Light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185580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185580" y="226928"/>
            <a:ext cx="4700399" cy="399468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4" name="文本占位符 2"/>
          <p:cNvSpPr>
            <a:spLocks noGrp="1"/>
          </p:cNvSpPr>
          <p:nvPr>
            <p:ph idx="10"/>
          </p:nvPr>
        </p:nvSpPr>
        <p:spPr>
          <a:xfrm>
            <a:off x="2620986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image" Target="../media/image6.jpeg"/><Relationship Id="rId5" Type="http://schemas.openxmlformats.org/officeDocument/2006/relationships/slideLayout" Target="../slideLayouts/slideLayout8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18" Type="http://schemas.openxmlformats.org/officeDocument/2006/relationships/theme" Target="../theme/theme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image" Target="../media/image23.jpe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Size：32-24-pt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Size：20pt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309563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309562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309562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>
              <a:latin typeface="Arial" panose="020B0604020202020204" pitchFamily="34" charset="0"/>
            </a:endParaRPr>
          </a:p>
        </p:txBody>
      </p:sp>
      <p:grpSp>
        <p:nvGrpSpPr>
          <p:cNvPr id="2054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2055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2056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57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058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2059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60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061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62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63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64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65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2900"/>
            <a:ext cx="6767513" cy="72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2066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pic>
        <p:nvPicPr>
          <p:cNvPr id="2067" name="Picture 19" descr="1-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58038" y="69850"/>
            <a:ext cx="1789112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Size：24pt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Size：16-20pt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3075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076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3077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78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079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3080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81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082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3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08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257299" y="341313"/>
            <a:ext cx="7593013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308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7299" y="1200150"/>
            <a:ext cx="7593014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二级</a:t>
            </a:r>
          </a:p>
          <a:p>
            <a:pPr lvl="2"/>
            <a:r>
              <a:rPr lang="zh-CN" dirty="0"/>
              <a:t>三级</a:t>
            </a:r>
          </a:p>
          <a:p>
            <a:pPr lvl="3"/>
            <a:r>
              <a:rPr lang="zh-CN" dirty="0"/>
              <a:t>四级</a:t>
            </a:r>
          </a:p>
          <a:p>
            <a:pPr lvl="4"/>
            <a:r>
              <a:rPr lang="zh-CN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4100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4101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10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9" r:id="rId5"/>
    <p:sldLayoutId id="2147483660" r:id="rId6"/>
    <p:sldLayoutId id="2147483661" r:id="rId7"/>
    <p:sldLayoutId id="2147483662" r:id="rId8"/>
    <p:sldLayoutId id="2147483664" r:id="rId9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ZTE-PPT-4x3-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6988" y="-822325"/>
            <a:ext cx="9191626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717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714" r:id="rId6"/>
  </p:sldLayoutIdLst>
  <p:txStyles>
    <p:titleStyle>
      <a:lvl1pPr algn="l" defTabSz="457200" rtl="0" eaLnBrk="1" fontAlgn="base" latinLnBrk="1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167815" y="177322"/>
            <a:ext cx="8629206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181390" y="1052106"/>
            <a:ext cx="8615453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rtlCol="0" anchor="t" anchorCtr="0" compatLnSpc="1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b="1" kern="1200" dirty="0">
          <a:solidFill>
            <a:srgbClr val="008ED3"/>
          </a:solidFill>
          <a:latin typeface="+mj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201295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1pPr>
      <a:lvl2pPr marL="402590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u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2pPr>
      <a:lvl3pPr marL="602615" indent="-20002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l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  <p:sldLayoutId id="2147483708" r:id="rId17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pic>
        <p:nvPicPr>
          <p:cNvPr id="1026" name="Picture 2" descr="C:\Users\00032996\Pictures\图片1.jp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5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7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579346" y="2092325"/>
            <a:ext cx="5200967" cy="616586"/>
          </a:xfrm>
        </p:spPr>
        <p:txBody>
          <a:bodyPr>
            <a:no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sym typeface="+mn-ea"/>
              </a:rPr>
              <a:t>SDT enhancements for Rel-18</a:t>
            </a:r>
          </a:p>
        </p:txBody>
      </p:sp>
      <p:sp>
        <p:nvSpPr>
          <p:cNvPr id="51203" name="文本框 3"/>
          <p:cNvSpPr txBox="1">
            <a:spLocks noChangeArrowheads="1"/>
          </p:cNvSpPr>
          <p:nvPr/>
        </p:nvSpPr>
        <p:spPr bwMode="auto">
          <a:xfrm>
            <a:off x="58738" y="122238"/>
            <a:ext cx="4354512" cy="68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3GPP TSG RAN Meeting #93e	</a:t>
            </a:r>
          </a:p>
          <a:p>
            <a:pPr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Electronic Meeting, September 13 – 17, 2021</a:t>
            </a:r>
            <a:endParaRPr kumimoji="1" lang="zh-CN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zh-CN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Source: 	ZTE, </a:t>
            </a:r>
            <a:r>
              <a:rPr lang="en-GB" altLang="zh-CN" sz="1800" dirty="0" err="1">
                <a:solidFill>
                  <a:schemeClr val="bg1"/>
                </a:solidFill>
                <a:ea typeface="宋体" panose="02010600030101010101" pitchFamily="2" charset="-122"/>
              </a:rPr>
              <a:t>Sanechips</a:t>
            </a:r>
            <a:endParaRPr lang="en-GB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Agenda:   9.0.3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 dirty="0"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1800" dirty="0"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51204" name="文本框 4"/>
          <p:cNvSpPr txBox="1">
            <a:spLocks noChangeArrowheads="1"/>
          </p:cNvSpPr>
          <p:nvPr/>
        </p:nvSpPr>
        <p:spPr bwMode="auto">
          <a:xfrm>
            <a:off x="7459663" y="122238"/>
            <a:ext cx="149066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GB" sz="1800" dirty="0">
                <a:solidFill>
                  <a:schemeClr val="bg1"/>
                </a:solidFill>
                <a:ea typeface="宋体" panose="02010600030101010101" pitchFamily="2" charset="-122"/>
              </a:rPr>
              <a:t>RP-212397</a:t>
            </a:r>
            <a:endParaRPr kumimoji="1" lang="en-US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5915" y="410845"/>
            <a:ext cx="8513445" cy="604520"/>
          </a:xfrm>
        </p:spPr>
        <p:txBody>
          <a:bodyPr/>
          <a:lstStyle/>
          <a:p>
            <a:r>
              <a:rPr lang="en-US" altLang="zh-CN" dirty="0">
                <a:sym typeface="+mn-ea"/>
              </a:rPr>
              <a:t>Background</a:t>
            </a:r>
            <a:endParaRPr lang="zh-CN" altLang="en-US" dirty="0"/>
          </a:p>
        </p:txBody>
      </p:sp>
      <p:sp>
        <p:nvSpPr>
          <p:cNvPr id="4" name="内容占位符 6"/>
          <p:cNvSpPr txBox="1"/>
          <p:nvPr/>
        </p:nvSpPr>
        <p:spPr>
          <a:xfrm>
            <a:off x="321310" y="1002665"/>
            <a:ext cx="6137367" cy="3662777"/>
          </a:xfrm>
          <a:prstGeom prst="rect">
            <a:avLst/>
          </a:prstGeom>
        </p:spPr>
        <p:txBody>
          <a:bodyPr/>
          <a:lstStyle>
            <a:lvl1pPr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Applications generating small and infrequent data are becoming more prevalent</a:t>
            </a: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With higher penetration of the 5G devices requirements on the system to optimise for such traffic becomes ever more important</a:t>
            </a: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Latency, power consumption and signalling overhead for such small data traffic is a well known bottleneck in 5G systems</a:t>
            </a: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Rel-17 has addressed some of these issues for mobile originating traffic through the work item for small data transmission (SDT) in INACTIVE state</a:t>
            </a: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Supporting more applications for SDT will improve the overall system efficiency</a:t>
            </a: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Rel-17 work focussed on the following for INACTIVE state: </a:t>
            </a:r>
          </a:p>
          <a:p>
            <a:pPr marL="627063" lvl="1" indent="-268288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Only mobile originating traffic is considered</a:t>
            </a:r>
          </a:p>
          <a:p>
            <a:pPr marL="627063" lvl="1" indent="-268288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Minimisation of signalling overhead and latency over the air-interface is prioritised</a:t>
            </a:r>
          </a:p>
          <a:p>
            <a:pPr marL="627063" lvl="1" indent="-268288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Optimisation of the SDT session for the successful SDT case (i.e. </a:t>
            </a:r>
            <a:r>
              <a:rPr lang="en-GB" sz="1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data recovery for abrupt termination of SDT session or late anchor relocation etc were deprioritised)</a:t>
            </a:r>
            <a:endParaRPr lang="en-GB" sz="10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endParaRPr lang="en-GB" sz="1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  <a:defRPr/>
            </a:pPr>
            <a:endParaRPr lang="en-GB" sz="10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base" latinLnBrk="0" hangingPunct="1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47675" lvl="1" indent="-26670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endParaRPr lang="en-GB" sz="10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E142D86-4CA0-4B0E-81CC-7326807D3C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4A84E45-2E59-4219-AEA6-70B5E38D72F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6139760"/>
              </p:ext>
            </p:extLst>
          </p:nvPr>
        </p:nvGraphicFramePr>
        <p:xfrm>
          <a:off x="6569708" y="500880"/>
          <a:ext cx="2578100" cy="194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3" imgW="0" imgH="0" progId="StaticMetafile">
                  <p:embed/>
                </p:oleObj>
              </mc:Choice>
              <mc:Fallback>
                <p:oleObj name="Picture" r:id="rId3" imgW="0" imgH="0" progId="StaticMetafile">
                  <p:embed/>
                  <p:pic>
                    <p:nvPicPr>
                      <p:cNvPr id="0" name="Object 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69708" y="500880"/>
                        <a:ext cx="2578100" cy="194945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>
            <a:extLst>
              <a:ext uri="{FF2B5EF4-FFF2-40B4-BE49-F238E27FC236}">
                <a16:creationId xmlns:a16="http://schemas.microsoft.com/office/drawing/2014/main" id="{88D2FF8F-3293-40A1-8370-56E112F6FE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503" y="1524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AEE5845-3661-4F6E-A9B8-413A1BB5BF6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1954008"/>
              </p:ext>
            </p:extLst>
          </p:nvPr>
        </p:nvGraphicFramePr>
        <p:xfrm>
          <a:off x="6537958" y="2503986"/>
          <a:ext cx="2609850" cy="197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5" imgW="0" imgH="0" progId="StaticMetafile">
                  <p:embed/>
                </p:oleObj>
              </mc:Choice>
              <mc:Fallback>
                <p:oleObj name="Picture" r:id="rId5" imgW="0" imgH="0" progId="StaticMetafile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37958" y="2503986"/>
                        <a:ext cx="2609850" cy="197485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0B0932A5-F1C8-4A85-BE54-57EAE694489A}"/>
              </a:ext>
            </a:extLst>
          </p:cNvPr>
          <p:cNvSpPr txBox="1"/>
          <p:nvPr/>
        </p:nvSpPr>
        <p:spPr>
          <a:xfrm rot="16200000">
            <a:off x="4827795" y="2203912"/>
            <a:ext cx="3614170" cy="20810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kumimoji="1" lang="en-GB" sz="1000" b="1" dirty="0"/>
              <a:t>Background traffic characteristics in UL  – source 3GPP TR 36.822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5915" y="166317"/>
            <a:ext cx="8513445" cy="604520"/>
          </a:xfrm>
        </p:spPr>
        <p:txBody>
          <a:bodyPr/>
          <a:lstStyle/>
          <a:p>
            <a:r>
              <a:rPr lang="en-US" altLang="zh-CN" dirty="0">
                <a:sym typeface="+mn-ea"/>
              </a:rPr>
              <a:t>MT traffic</a:t>
            </a:r>
            <a:endParaRPr lang="zh-CN" altLang="en-US" dirty="0"/>
          </a:p>
        </p:txBody>
      </p:sp>
      <p:sp>
        <p:nvSpPr>
          <p:cNvPr id="4" name="内容占位符 6"/>
          <p:cNvSpPr txBox="1"/>
          <p:nvPr/>
        </p:nvSpPr>
        <p:spPr>
          <a:xfrm>
            <a:off x="321310" y="809561"/>
            <a:ext cx="6105464" cy="3923090"/>
          </a:xfrm>
          <a:prstGeom prst="rect">
            <a:avLst/>
          </a:prstGeom>
        </p:spPr>
        <p:txBody>
          <a:bodyPr/>
          <a:lstStyle>
            <a:lvl1pPr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Any DL traffic generated as a result of the mobile originated traffic can still be sent to the UE during SDT session as part of the Rel-17 work</a:t>
            </a: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However, not all applications generate MO-traffic at all times</a:t>
            </a: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Any MT-data will require the to UE move to CONNECTED state in case of Rel-17 SDT</a:t>
            </a: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Some critical applications exist for MT small data traffic: </a:t>
            </a:r>
          </a:p>
          <a:p>
            <a:pPr marL="627063" lvl="1" indent="-268288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000" dirty="0">
                <a:solidFill>
                  <a:srgbClr val="000000"/>
                </a:solidFill>
                <a:latin typeface="Arial" panose="020B0604020202020204" pitchFamily="34" charset="0"/>
              </a:rPr>
              <a:t>Positioning applications that are initiated by MT traffic (e.g. the positioning server paging the device for its location) is a well known application</a:t>
            </a:r>
          </a:p>
          <a:p>
            <a:pPr marL="627063" lvl="1" indent="-268288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000" dirty="0">
                <a:solidFill>
                  <a:srgbClr val="000000"/>
                </a:solidFill>
                <a:latin typeface="Arial" panose="020B0604020202020204" pitchFamily="34" charset="0"/>
              </a:rPr>
              <a:t>Whilst some applications rely on keep-alive packets in UL, many applications rely on the central server periodically pinging the clients for updates</a:t>
            </a:r>
          </a:p>
          <a:p>
            <a:pPr marL="627063" lvl="1" indent="-268288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000" dirty="0">
                <a:solidFill>
                  <a:srgbClr val="000000"/>
                </a:solidFill>
                <a:latin typeface="Arial" panose="020B0604020202020204" pitchFamily="34" charset="0"/>
              </a:rPr>
              <a:t>IM and other chat clients generate a lot of traffic that is MT in nature and typically contains small and infrequent data (and the situation in DL is not too dissimilar to that in UL – compare the UL and DL stats in slide 1 and slide 2)</a:t>
            </a:r>
          </a:p>
          <a:p>
            <a:pPr marL="627063" lvl="1" indent="-268288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000" dirty="0">
                <a:solidFill>
                  <a:srgbClr val="000000"/>
                </a:solidFill>
                <a:latin typeface="Arial" panose="020B0604020202020204" pitchFamily="34" charset="0"/>
              </a:rPr>
              <a:t>So, optimising the system for MT traffic is equally as important as optimising this for UL</a:t>
            </a:r>
          </a:p>
          <a:p>
            <a:pPr indent="-384175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</a:pPr>
            <a:r>
              <a:rPr lang="en-GB" sz="1400" dirty="0">
                <a:solidFill>
                  <a:srgbClr val="00B0F0"/>
                </a:solidFill>
                <a:latin typeface="Arial" panose="020B0604020202020204" pitchFamily="34" charset="0"/>
              </a:rPr>
              <a:t>Proposal 1: Rel-18 SDT enhancements should include an objective to optimise the INACTIVE state for DL (i.e. MT) small data transmissions</a:t>
            </a:r>
          </a:p>
          <a:p>
            <a:pPr marL="914400" lvl="1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endParaRPr lang="en-GB" sz="8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endParaRPr lang="en-GB" sz="1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  <a:defRPr/>
            </a:pPr>
            <a:endParaRPr lang="en-GB" sz="10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base" latinLnBrk="0" hangingPunct="1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47675" lvl="1" indent="-26670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endParaRPr lang="en-GB" sz="10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E142D86-4CA0-4B0E-81CC-7326807D3C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8D2FF8F-3293-40A1-8370-56E112F6FE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503" y="1524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F1C4759-0BF0-4D66-93B8-1088DF083120}"/>
              </a:ext>
            </a:extLst>
          </p:cNvPr>
          <p:cNvSpPr txBox="1"/>
          <p:nvPr/>
        </p:nvSpPr>
        <p:spPr>
          <a:xfrm rot="16200000">
            <a:off x="4776189" y="2288340"/>
            <a:ext cx="3614170" cy="20810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kumimoji="1" lang="en-GB" sz="1000" b="1" dirty="0"/>
              <a:t>Background traffic characteristics in DL  – source 3GPP TR 36.822</a:t>
            </a:r>
          </a:p>
        </p:txBody>
      </p:sp>
      <p:pic>
        <p:nvPicPr>
          <p:cNvPr id="2050" name="Picture 121">
            <a:extLst>
              <a:ext uri="{FF2B5EF4-FFF2-40B4-BE49-F238E27FC236}">
                <a16:creationId xmlns:a16="http://schemas.microsoft.com/office/drawing/2014/main" id="{B8C14756-074F-4478-9D0C-605CFD4532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5380" y="468577"/>
            <a:ext cx="2616980" cy="1962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125">
            <a:extLst>
              <a:ext uri="{FF2B5EF4-FFF2-40B4-BE49-F238E27FC236}">
                <a16:creationId xmlns:a16="http://schemas.microsoft.com/office/drawing/2014/main" id="{339656D1-4018-4263-ACF1-7ED2119196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0827" y="2507978"/>
            <a:ext cx="2616982" cy="1962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86958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5915" y="266215"/>
            <a:ext cx="8513445" cy="604520"/>
          </a:xfrm>
        </p:spPr>
        <p:txBody>
          <a:bodyPr/>
          <a:lstStyle/>
          <a:p>
            <a:r>
              <a:rPr lang="en-US" altLang="zh-CN" dirty="0">
                <a:sym typeface="+mn-ea"/>
              </a:rPr>
              <a:t>Abrupt termination and failure handling</a:t>
            </a:r>
            <a:endParaRPr lang="zh-CN" altLang="en-US" dirty="0"/>
          </a:p>
        </p:txBody>
      </p:sp>
      <p:sp>
        <p:nvSpPr>
          <p:cNvPr id="4" name="内容占位符 6"/>
          <p:cNvSpPr txBox="1"/>
          <p:nvPr/>
        </p:nvSpPr>
        <p:spPr>
          <a:xfrm>
            <a:off x="321310" y="809561"/>
            <a:ext cx="8528050" cy="3923090"/>
          </a:xfrm>
          <a:prstGeom prst="rect">
            <a:avLst/>
          </a:prstGeom>
        </p:spPr>
        <p:txBody>
          <a:bodyPr/>
          <a:lstStyle>
            <a:lvl1pPr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0000"/>
                </a:solidFill>
                <a:latin typeface="Arial" panose="020B0604020202020204" pitchFamily="34" charset="0"/>
              </a:rPr>
              <a:t>Rel-17 SDT will not optimise the system for failure events such as cell reselection, RLC failure, beam failure etc</a:t>
            </a: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0000"/>
                </a:solidFill>
                <a:latin typeface="Arial" panose="020B0604020202020204" pitchFamily="34" charset="0"/>
              </a:rPr>
              <a:t>Whilst some failure events may be rare, others may be more frequent and more relevant for some applications</a:t>
            </a: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0000"/>
                </a:solidFill>
                <a:latin typeface="Arial" panose="020B0604020202020204" pitchFamily="34" charset="0"/>
              </a:rPr>
              <a:t>For instance for positioning applications including high mobility UEs, cell reselection during SDT cannot be ignored</a:t>
            </a: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0000"/>
                </a:solidFill>
                <a:latin typeface="Arial" panose="020B0604020202020204" pitchFamily="34" charset="0"/>
              </a:rPr>
              <a:t>Rel-17 system rightly focusses on the successful case as this is the first release for this feature and enabling the basic solution is important rather than optimising for failure events</a:t>
            </a: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0000"/>
                </a:solidFill>
                <a:latin typeface="Arial" panose="020B0604020202020204" pitchFamily="34" charset="0"/>
              </a:rPr>
              <a:t>As the system matures and more applications start using SDT, failure handling becomes more important</a:t>
            </a:r>
          </a:p>
          <a:p>
            <a:pPr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</a:pPr>
            <a:endParaRPr lang="en-GB" sz="1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-384175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</a:pPr>
            <a:r>
              <a:rPr lang="en-GB" sz="1400" dirty="0">
                <a:solidFill>
                  <a:srgbClr val="00B0F0"/>
                </a:solidFill>
                <a:latin typeface="Arial" panose="020B0604020202020204" pitchFamily="34" charset="0"/>
              </a:rPr>
              <a:t>Proposal 2: Rel-18 SDT enhancements should include an objective to avoid data loss and/or out of order delivery of data to upper layers during failure events</a:t>
            </a:r>
          </a:p>
          <a:p>
            <a:pPr marL="914400" lvl="1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endParaRPr lang="en-GB" sz="8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endParaRPr lang="en-GB" sz="1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  <a:defRPr/>
            </a:pPr>
            <a:endParaRPr lang="en-GB" sz="10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base" latinLnBrk="0" hangingPunct="1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47675" lvl="1" indent="-26670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endParaRPr lang="en-GB" sz="10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E142D86-4CA0-4B0E-81CC-7326807D3C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8D2FF8F-3293-40A1-8370-56E112F6FE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503" y="1524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3914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5915" y="266215"/>
            <a:ext cx="8513445" cy="604520"/>
          </a:xfrm>
        </p:spPr>
        <p:txBody>
          <a:bodyPr/>
          <a:lstStyle/>
          <a:p>
            <a:r>
              <a:rPr lang="en-US" altLang="zh-CN" dirty="0">
                <a:sym typeface="+mn-ea"/>
              </a:rPr>
              <a:t>Minimization of network </a:t>
            </a:r>
            <a:r>
              <a:rPr lang="en-US" altLang="zh-CN" dirty="0" err="1">
                <a:sym typeface="+mn-ea"/>
              </a:rPr>
              <a:t>signalling</a:t>
            </a:r>
            <a:endParaRPr lang="zh-CN" altLang="en-US" dirty="0"/>
          </a:p>
        </p:txBody>
      </p:sp>
      <p:sp>
        <p:nvSpPr>
          <p:cNvPr id="4" name="内容占位符 6"/>
          <p:cNvSpPr txBox="1"/>
          <p:nvPr/>
        </p:nvSpPr>
        <p:spPr>
          <a:xfrm>
            <a:off x="321310" y="809561"/>
            <a:ext cx="8528050" cy="3923090"/>
          </a:xfrm>
          <a:prstGeom prst="rect">
            <a:avLst/>
          </a:prstGeom>
        </p:spPr>
        <p:txBody>
          <a:bodyPr/>
          <a:lstStyle>
            <a:lvl1pPr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</a:rPr>
              <a:t>Rel-17 supports SDT without anchor relocation </a:t>
            </a: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</a:rPr>
              <a:t>However, SDT without anchor relocation still requires context fetch since RLC and other protocol layers are configured for SDT using stored UE context</a:t>
            </a: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</a:rPr>
              <a:t>Unnecessary context fetch increases network signalling overhead and may also result in SDT failure in some cases where such context cannot be retrieved</a:t>
            </a: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</a:rPr>
              <a:t>In order to avoid signalling overhead on network interfaces, it is proposed to include one objective to optimise the system for lower network signalling</a:t>
            </a:r>
          </a:p>
          <a:p>
            <a:pPr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</a:pPr>
            <a:endParaRPr lang="en-GB" sz="1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-384175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</a:pPr>
            <a:r>
              <a:rPr lang="en-GB" sz="1600" dirty="0">
                <a:solidFill>
                  <a:srgbClr val="00B0F0"/>
                </a:solidFill>
                <a:latin typeface="Arial" panose="020B0604020202020204" pitchFamily="34" charset="0"/>
              </a:rPr>
              <a:t>Proposal 3: Rel-18 SDT enhancements should include an objective to minimise the network signalling and to avoid unnecessary context fetch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47675" lvl="1" indent="-26670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endParaRPr lang="en-GB" sz="10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E142D86-4CA0-4B0E-81CC-7326807D3C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8D2FF8F-3293-40A1-8370-56E112F6FE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503" y="1524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4149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5915" y="266215"/>
            <a:ext cx="8513445" cy="604520"/>
          </a:xfrm>
        </p:spPr>
        <p:txBody>
          <a:bodyPr/>
          <a:lstStyle/>
          <a:p>
            <a:r>
              <a:rPr lang="en-US" altLang="zh-CN" dirty="0">
                <a:sym typeface="+mn-ea"/>
              </a:rPr>
              <a:t>Other miscellaneous enhancements</a:t>
            </a:r>
            <a:endParaRPr lang="zh-CN" altLang="en-US" dirty="0"/>
          </a:p>
        </p:txBody>
      </p:sp>
      <p:sp>
        <p:nvSpPr>
          <p:cNvPr id="4" name="内容占位符 6"/>
          <p:cNvSpPr txBox="1"/>
          <p:nvPr/>
        </p:nvSpPr>
        <p:spPr>
          <a:xfrm>
            <a:off x="321310" y="809560"/>
            <a:ext cx="8528050" cy="3997569"/>
          </a:xfrm>
          <a:prstGeom prst="rect">
            <a:avLst/>
          </a:prstGeom>
        </p:spPr>
        <p:txBody>
          <a:bodyPr/>
          <a:lstStyle>
            <a:lvl1pPr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000000"/>
                </a:solidFill>
                <a:latin typeface="Arial" panose="020B0604020202020204" pitchFamily="34" charset="0"/>
              </a:rPr>
              <a:t>RRC-less SDT in the same cell case is useful to further reduce signalling overhead and seems to be preferred for some applications </a:t>
            </a:r>
          </a:p>
          <a:p>
            <a:pPr marL="452438" lvl="1" indent="-269875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rgbClr val="000000"/>
                </a:solidFill>
                <a:latin typeface="Arial" panose="020B0604020202020204" pitchFamily="34" charset="0"/>
              </a:rPr>
              <a:t>Signalling overhead reduction depends on security requirements and any objective for this can be conditional to meeting such security requirements from SA3</a:t>
            </a: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000000"/>
                </a:solidFill>
                <a:latin typeface="Arial" panose="020B0604020202020204" pitchFamily="34" charset="0"/>
              </a:rPr>
              <a:t>Enhancements for IDLE mode</a:t>
            </a:r>
          </a:p>
          <a:p>
            <a:pPr marL="452438" lvl="1" indent="-269875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050" dirty="0" err="1">
                <a:solidFill>
                  <a:srgbClr val="000000"/>
                </a:solidFill>
                <a:latin typeface="Arial" panose="020B0604020202020204" pitchFamily="34" charset="0"/>
              </a:rPr>
              <a:t>eLTE</a:t>
            </a:r>
            <a:r>
              <a:rPr lang="en-GB" sz="105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GB" sz="1050" dirty="0" err="1">
                <a:solidFill>
                  <a:srgbClr val="000000"/>
                </a:solidFill>
                <a:latin typeface="Arial" panose="020B0604020202020204" pitchFamily="34" charset="0"/>
              </a:rPr>
              <a:t>CIoT</a:t>
            </a:r>
            <a:r>
              <a:rPr lang="en-GB" sz="1050" dirty="0">
                <a:solidFill>
                  <a:srgbClr val="000000"/>
                </a:solidFill>
                <a:latin typeface="Arial" panose="020B0604020202020204" pitchFamily="34" charset="0"/>
              </a:rPr>
              <a:t> works for IDLE mode UEs with 5GC</a:t>
            </a:r>
          </a:p>
          <a:p>
            <a:pPr marL="452438" lvl="1" indent="-269875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rgbClr val="000000"/>
                </a:solidFill>
                <a:latin typeface="Arial" panose="020B0604020202020204" pitchFamily="34" charset="0"/>
              </a:rPr>
              <a:t>Reusing the above framework for NR can open up even more applications for SDT</a:t>
            </a:r>
          </a:p>
          <a:p>
            <a:pPr marL="452438" lvl="1" indent="-269875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rgbClr val="000000"/>
                </a:solidFill>
                <a:latin typeface="Arial" panose="020B0604020202020204" pitchFamily="34" charset="0"/>
              </a:rPr>
              <a:t>It should be noted that enabling SDT for IDLE mode UEs may require more substantial amount of time and such work can be included in scope if there is enough support</a:t>
            </a: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000000"/>
                </a:solidFill>
                <a:latin typeface="Arial" panose="020B0604020202020204" pitchFamily="34" charset="0"/>
              </a:rPr>
              <a:t>Enhancements for power consumption</a:t>
            </a:r>
          </a:p>
          <a:p>
            <a:pPr marL="452438" lvl="1" indent="-269875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rgbClr val="000000"/>
                </a:solidFill>
                <a:latin typeface="Arial" panose="020B0604020202020204" pitchFamily="34" charset="0"/>
              </a:rPr>
              <a:t>Rel-17 doesn’t define any UE specific DRX during SDT and to further improve power consumption during SDT, some enhancement to use UE specific DRX may be defined in Rel-18</a:t>
            </a:r>
          </a:p>
          <a:p>
            <a:pPr marL="452438" lvl="1" indent="-269875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rgbClr val="000000"/>
                </a:solidFill>
                <a:latin typeface="Arial" panose="020B0604020202020204" pitchFamily="34" charset="0"/>
              </a:rPr>
              <a:t>However, one alternative to the above is to use a more sparse search space for SDT and hence gains of having a DRX cycle in SDT should first be carefully analysed </a:t>
            </a:r>
          </a:p>
          <a:p>
            <a:pPr indent="-384175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</a:pPr>
            <a:r>
              <a:rPr lang="en-GB" sz="1050" dirty="0">
                <a:solidFill>
                  <a:srgbClr val="00B0F0"/>
                </a:solidFill>
                <a:latin typeface="Arial" panose="020B0604020202020204" pitchFamily="34" charset="0"/>
              </a:rPr>
              <a:t>Proposal 4: Rel-18 SDT enhancements for RRC-less SDT, enhancements for IDLE state and enhancements for power consumption may be considered if there is sufficient support for these. </a:t>
            </a:r>
            <a:endParaRPr lang="en-GB" sz="4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endParaRPr lang="en-GB" sz="1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  <a:defRPr/>
            </a:pPr>
            <a:endParaRPr lang="en-GB" sz="10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base" latinLnBrk="0" hangingPunct="1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47675" lvl="1" indent="-26670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endParaRPr lang="en-GB" sz="10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E142D86-4CA0-4B0E-81CC-7326807D3C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8D2FF8F-3293-40A1-8370-56E112F6FE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503" y="1524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42549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5915" y="266215"/>
            <a:ext cx="8513445" cy="604520"/>
          </a:xfrm>
        </p:spPr>
        <p:txBody>
          <a:bodyPr/>
          <a:lstStyle/>
          <a:p>
            <a:r>
              <a:rPr lang="en-US" altLang="zh-CN" dirty="0">
                <a:sym typeface="+mn-ea"/>
              </a:rPr>
              <a:t>Conclusions</a:t>
            </a:r>
            <a:endParaRPr lang="zh-CN" altLang="en-US" dirty="0"/>
          </a:p>
        </p:txBody>
      </p:sp>
      <p:sp>
        <p:nvSpPr>
          <p:cNvPr id="4" name="内容占位符 6"/>
          <p:cNvSpPr txBox="1"/>
          <p:nvPr/>
        </p:nvSpPr>
        <p:spPr>
          <a:xfrm>
            <a:off x="321310" y="809561"/>
            <a:ext cx="8528050" cy="3923090"/>
          </a:xfrm>
          <a:prstGeom prst="rect">
            <a:avLst/>
          </a:prstGeom>
        </p:spPr>
        <p:txBody>
          <a:bodyPr/>
          <a:lstStyle>
            <a:lvl1pPr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0000"/>
                </a:solidFill>
                <a:latin typeface="Arial" panose="020B0604020202020204" pitchFamily="34" charset="0"/>
              </a:rPr>
              <a:t>In this document we discussed the scope of work for Rel-18 SDT enhancements and propose the following:</a:t>
            </a:r>
          </a:p>
          <a:p>
            <a:pPr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</a:pPr>
            <a:endParaRPr lang="en-GB" sz="16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</a:pPr>
            <a:r>
              <a:rPr lang="en-GB" sz="1200" dirty="0">
                <a:solidFill>
                  <a:srgbClr val="00B0F0"/>
                </a:solidFill>
                <a:latin typeface="Arial" panose="020B0604020202020204" pitchFamily="34" charset="0"/>
              </a:rPr>
              <a:t>Proposal 1: Rel-18 SDT enhancements should include one objective to optimise the INACTIVE state for DL (i.e. MT) small data transmissions</a:t>
            </a:r>
          </a:p>
          <a:p>
            <a:pPr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</a:pPr>
            <a:r>
              <a:rPr lang="en-GB" sz="1200" dirty="0">
                <a:solidFill>
                  <a:srgbClr val="00B0F0"/>
                </a:solidFill>
                <a:latin typeface="Arial" panose="020B0604020202020204" pitchFamily="34" charset="0"/>
              </a:rPr>
              <a:t>Proposal 2: Rel-18 SDT enhancements should include one objective to avoid data loss and/or out of order delivery of data to upper layers during failure events</a:t>
            </a:r>
          </a:p>
          <a:p>
            <a:pPr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</a:pPr>
            <a:r>
              <a:rPr lang="en-GB" sz="1200" dirty="0">
                <a:solidFill>
                  <a:srgbClr val="00B0F0"/>
                </a:solidFill>
                <a:latin typeface="Arial" panose="020B0604020202020204" pitchFamily="34" charset="0"/>
              </a:rPr>
              <a:t>Proposal 3: Rel-18 SDT enhancements should include one objective to minimise the network signalling and to avoid unnecessary context fetch</a:t>
            </a:r>
          </a:p>
          <a:p>
            <a:pPr indent="-384175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</a:pPr>
            <a:r>
              <a:rPr lang="en-GB" sz="1200" dirty="0">
                <a:solidFill>
                  <a:srgbClr val="00B0F0"/>
                </a:solidFill>
                <a:latin typeface="Arial" panose="020B0604020202020204" pitchFamily="34" charset="0"/>
              </a:rPr>
              <a:t>Proposal 4: Rel-18 SDT enhancements for RRC-less SDT, enhancements for IDLE state and enhancements for power consumption may be considered if there is sufficient support for these. </a:t>
            </a:r>
            <a:endParaRPr lang="en-GB" sz="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</a:pPr>
            <a:endParaRPr lang="en-GB" sz="1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  <a:defRPr/>
            </a:pPr>
            <a:endParaRPr lang="en-GB" sz="10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base" latinLnBrk="0" hangingPunct="1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47675" lvl="1" indent="-26670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endParaRPr lang="en-GB" sz="10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E142D86-4CA0-4B0E-81CC-7326807D3C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8D2FF8F-3293-40A1-8370-56E112F6FE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503" y="1524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346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ZTE-内部公开-16X9">
  <a:themeElements>
    <a:clrScheme name="1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目录">
  <a:themeElements>
    <a:clrScheme name="2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3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封底">
  <a:themeElements>
    <a:clrScheme name="6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ZTE-For All Readers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FDD产品线2015 PPT模板_169_EN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ZTE-Confidential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2050"/>
        </a:solidFill>
        <a:ln w="10795" cap="flat" cmpd="sng" algn="ctr">
          <a:noFill/>
          <a:prstDash val="solid"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/>
      <a:lstStyle>
        <a:defPPr marL="0" marR="0" indent="0" algn="ctr" defTabSz="93218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b="0" i="0" u="none" strike="noStrike" kern="0" cap="none" spc="0" normalizeH="0" baseline="0" noProof="0" dirty="0" smtClean="0">
            <a:ln>
              <a:noFill/>
            </a:ln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ffectLst/>
            <a:uLnTx/>
            <a:uFillTx/>
            <a:latin typeface="Segoe UI Light" panose="020B0502040204020203"/>
            <a:ea typeface="+mn-ea"/>
            <a:cs typeface="Segoe UI" panose="020B0502040204020203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ZTE-内部公开-16X9</Template>
  <TotalTime>1748</TotalTime>
  <Words>983</Words>
  <Application>Microsoft Office PowerPoint</Application>
  <PresentationFormat>On-screen Show (16:9)</PresentationFormat>
  <Paragraphs>86</Paragraphs>
  <Slides>8</Slides>
  <Notes>8</Notes>
  <HiddenSlides>0</HiddenSlides>
  <MMClips>0</MMClips>
  <ScaleCrop>false</ScaleCrop>
  <HeadingPairs>
    <vt:vector size="10" baseType="variant">
      <vt:variant>
        <vt:lpstr>Fonts Used</vt:lpstr>
      </vt:variant>
      <vt:variant>
        <vt:i4>7</vt:i4>
      </vt:variant>
      <vt:variant>
        <vt:lpstr>Theme</vt:lpstr>
      </vt:variant>
      <vt:variant>
        <vt:i4>9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  <vt:variant>
        <vt:lpstr>Custom Shows</vt:lpstr>
      </vt:variant>
      <vt:variant>
        <vt:i4>1</vt:i4>
      </vt:variant>
    </vt:vector>
  </HeadingPairs>
  <TitlesOfParts>
    <vt:vector size="26" baseType="lpstr">
      <vt:lpstr>微软雅黑</vt:lpstr>
      <vt:lpstr>宋体</vt:lpstr>
      <vt:lpstr>Arial</vt:lpstr>
      <vt:lpstr>Calibri</vt:lpstr>
      <vt:lpstr>Heiti SC Light</vt:lpstr>
      <vt:lpstr>Impact</vt:lpstr>
      <vt:lpstr>Wingdings</vt:lpstr>
      <vt:lpstr>ZTE-内部公开-16X9</vt:lpstr>
      <vt:lpstr>目录</vt:lpstr>
      <vt:lpstr>正文</vt:lpstr>
      <vt:lpstr>封底</vt:lpstr>
      <vt:lpstr>1_正文</vt:lpstr>
      <vt:lpstr>ZTE-For All Readers-16X9</vt:lpstr>
      <vt:lpstr>FDD产品线2015 PPT模板_169_EN</vt:lpstr>
      <vt:lpstr>ZTE-Confidential-16X9</vt:lpstr>
      <vt:lpstr>2_正文</vt:lpstr>
      <vt:lpstr>Picture</vt:lpstr>
      <vt:lpstr>PowerPoint Presentation</vt:lpstr>
      <vt:lpstr>Background</vt:lpstr>
      <vt:lpstr>MT traffic</vt:lpstr>
      <vt:lpstr>Abrupt termination and failure handling</vt:lpstr>
      <vt:lpstr>Minimization of network signalling</vt:lpstr>
      <vt:lpstr>Other miscellaneous enhancements</vt:lpstr>
      <vt:lpstr>Conclusions</vt:lpstr>
      <vt:lpstr>Thanks</vt:lpstr>
      <vt:lpstr>自定义放映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WPG</dc:creator>
  <cp:lastModifiedBy>ZTE(Eswar)</cp:lastModifiedBy>
  <cp:revision>1896</cp:revision>
  <dcterms:created xsi:type="dcterms:W3CDTF">2015-07-14T07:21:00Z</dcterms:created>
  <dcterms:modified xsi:type="dcterms:W3CDTF">2021-09-06T11:21:16Z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2052-11.8.2.9022</vt:lpwstr>
  </property>
</Properties>
</file>