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8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0" r:id="rId4"/>
    <p:sldMasterId id="2147483662" r:id="rId5"/>
    <p:sldMasterId id="2147483667" r:id="rId6"/>
    <p:sldMasterId id="2147483673" r:id="rId7"/>
    <p:sldMasterId id="2147483686" r:id="rId8"/>
    <p:sldMasterId id="2147483703" r:id="rId9"/>
  </p:sldMasterIdLst>
  <p:notesMasterIdLst>
    <p:notesMasterId r:id="rId23"/>
  </p:notesMasterIdLst>
  <p:sldIdLst>
    <p:sldId id="403" r:id="rId10"/>
    <p:sldId id="526" r:id="rId11"/>
    <p:sldId id="535" r:id="rId12"/>
    <p:sldId id="536" r:id="rId13"/>
    <p:sldId id="537" r:id="rId14"/>
    <p:sldId id="538" r:id="rId15"/>
    <p:sldId id="539" r:id="rId16"/>
    <p:sldId id="528" r:id="rId17"/>
    <p:sldId id="533" r:id="rId18"/>
    <p:sldId id="541" r:id="rId19"/>
    <p:sldId id="540" r:id="rId20"/>
    <p:sldId id="534" r:id="rId21"/>
    <p:sldId id="402" r:id="rId22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FD4"/>
    <a:srgbClr val="FF9966"/>
    <a:srgbClr val="99FF99"/>
    <a:srgbClr val="66FF66"/>
    <a:srgbClr val="66FF99"/>
    <a:srgbClr val="FFFF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31" autoAdjust="0"/>
    <p:restoredTop sz="90353" autoAdjust="0"/>
  </p:normalViewPr>
  <p:slideViewPr>
    <p:cSldViewPr snapToGrid="0" snapToObjects="1">
      <p:cViewPr varScale="1">
        <p:scale>
          <a:sx n="117" d="100"/>
          <a:sy n="117" d="100"/>
        </p:scale>
        <p:origin x="245" y="86"/>
      </p:cViewPr>
      <p:guideLst>
        <p:guide orient="horz" pos="1620"/>
        <p:guide pos="2889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95FA6-4210-4153-9696-9433D918CE56}" type="datetimeFigureOut">
              <a:rPr lang="zh-CN" altLang="en-US"/>
              <a:t>2021/9/7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9F4C83-2CAC-433A-9444-069D612E362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05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01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10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367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11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4261427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12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2209837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9C18F6C-21BC-4D3B-8982-EDF1076D3346}" type="slidenum">
              <a:rPr kumimoji="1" lang="zh-CN" altLang="en-US" smtClean="0">
                <a:solidFill>
                  <a:srgbClr val="000000"/>
                </a:solidFill>
              </a:rPr>
              <a:t>13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2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33862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3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893383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4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67108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5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2579539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6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350726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7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884308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8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571314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969B52C-B35F-4DB4-B75B-C9B45E6318EC}" type="slidenum">
              <a:rPr lang="en-US" altLang="zh-CN" smtClean="0"/>
              <a:t>9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21542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Title 7"/>
          <p:cNvSpPr>
            <a:spLocks noGrp="1"/>
          </p:cNvSpPr>
          <p:nvPr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 userDrawn="1"/>
        </p:nvSpPr>
        <p:spPr bwMode="auto">
          <a:xfrm>
            <a:off x="1338263" y="1397000"/>
            <a:ext cx="3351212" cy="1101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800" b="1" smtClean="0">
                <a:solidFill>
                  <a:schemeClr val="bg1"/>
                </a:solidFill>
                <a:ea typeface="微软雅黑" panose="020B0503020204020204" charset="-122"/>
              </a:rPr>
              <a:t>Thank You!</a:t>
            </a:r>
            <a:endParaRPr lang="zh-CN" altLang="en-US" sz="4800" b="1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6451600" y="542925"/>
            <a:ext cx="2692400" cy="142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" name="直角三角形 17"/>
          <p:cNvSpPr>
            <a:spLocks noChangeArrowheads="1"/>
          </p:cNvSpPr>
          <p:nvPr userDrawn="1"/>
        </p:nvSpPr>
        <p:spPr bwMode="auto">
          <a:xfrm>
            <a:off x="-1588" y="0"/>
            <a:ext cx="914401" cy="66675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39A6248-81AA-4046-9DAF-FB8FC50471A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2FF46DD-FCDF-4C7A-9121-73C8BF03B88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11974C5C-EF19-4488-8596-D064604002FD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07500" y="69850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40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-54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White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Subtitle:</a:t>
            </a:r>
            <a:endParaRPr lang="en-US" altLang="ja-JP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28-36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Green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 userDrawn="1"/>
        </p:nvSpPr>
        <p:spPr bwMode="auto">
          <a:xfrm>
            <a:off x="9204325" y="2443163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4" name="矩形 11"/>
          <p:cNvSpPr/>
          <p:nvPr userDrawn="1"/>
        </p:nvSpPr>
        <p:spPr>
          <a:xfrm>
            <a:off x="9302750" y="276542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矩形 12"/>
          <p:cNvSpPr/>
          <p:nvPr userDrawn="1"/>
        </p:nvSpPr>
        <p:spPr>
          <a:xfrm>
            <a:off x="9302750" y="3629025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 userDrawn="1"/>
        </p:nvSpPr>
        <p:spPr bwMode="auto">
          <a:xfrm>
            <a:off x="9204325" y="330835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7" name="矩形 14"/>
          <p:cNvSpPr/>
          <p:nvPr userDrawn="1"/>
        </p:nvSpPr>
        <p:spPr>
          <a:xfrm>
            <a:off x="9302750" y="4494213"/>
            <a:ext cx="769938" cy="463550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 userDrawn="1"/>
        </p:nvSpPr>
        <p:spPr bwMode="auto">
          <a:xfrm>
            <a:off x="9204325" y="417353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[R182-G229-B31]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12135" r="19563" b="36963"/>
          <a:stretch>
            <a:fillRect/>
          </a:stretch>
        </p:blipFill>
        <p:spPr bwMode="auto">
          <a:xfrm>
            <a:off x="8034338" y="200025"/>
            <a:ext cx="9636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1014413" y="346075"/>
            <a:ext cx="2251075" cy="996950"/>
          </a:xfrm>
          <a:prstGeom prst="rect">
            <a:avLst/>
          </a:prstGeom>
          <a:noFill/>
          <a:ln>
            <a:noFill/>
          </a:ln>
        </p:spPr>
        <p:txBody>
          <a:bodyPr lIns="53993" tIns="40807" rIns="53993" bIns="40807" anchor="ctr">
            <a:spAutoFit/>
          </a:bodyPr>
          <a:lstStyle>
            <a:lvl1pPr indent="-403225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80000"/>
              </a:lnSpc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smtClean="0">
                <a:solidFill>
                  <a:srgbClr val="4E4E4E"/>
                </a:solidFill>
                <a:ea typeface="微软雅黑" panose="020B0503020204020204" charset="-122"/>
              </a:rPr>
              <a:t>Agenda</a:t>
            </a:r>
            <a:endParaRPr lang="zh-CN" altLang="en-US" sz="3300" i="1" smtClean="0">
              <a:solidFill>
                <a:srgbClr val="4E4E4E"/>
              </a:solidFill>
              <a:ea typeface="微软雅黑" panose="020B0503020204020204" charset="-122"/>
            </a:endParaRPr>
          </a:p>
        </p:txBody>
      </p:sp>
      <p:cxnSp>
        <p:nvCxnSpPr>
          <p:cNvPr id="4" name="直接连接符 5"/>
          <p:cNvCxnSpPr/>
          <p:nvPr userDrawn="1"/>
        </p:nvCxnSpPr>
        <p:spPr>
          <a:xfrm>
            <a:off x="1227110" y="987425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78925" y="1735138"/>
            <a:ext cx="1360488" cy="4635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Chapter 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36-40 pt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9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11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3528E93-3D65-44F3-A606-DF7A1D76AA93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2" name="矩形 13"/>
          <p:cNvSpPr/>
          <p:nvPr userDrawn="1"/>
        </p:nvSpPr>
        <p:spPr>
          <a:xfrm>
            <a:off x="0" y="1685925"/>
            <a:ext cx="9144000" cy="2967038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3" name="图片 1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490788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87D17401-2D84-4A10-92A7-01DF7C4BE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176463" y="1217613"/>
            <a:ext cx="4776787" cy="1193800"/>
          </a:xfrm>
          <a:prstGeom prst="rect">
            <a:avLst/>
          </a:prstGeom>
          <a:noFill/>
          <a:ln>
            <a:noFill/>
          </a:ln>
        </p:spPr>
        <p:txBody>
          <a:bodyPr wrap="none" lIns="53993" tIns="26996" rIns="53993" bIns="2699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5400" smtClean="0">
                <a:solidFill>
                  <a:srgbClr val="F2F2F2"/>
                </a:solidFill>
                <a:latin typeface="Impact" panose="020B0806030902050204" pitchFamily="34" charset="0"/>
              </a:rPr>
              <a:t>Thank you!</a:t>
            </a:r>
            <a:endParaRPr kumimoji="1" lang="zh-CN" altLang="en-US" sz="5400" smtClean="0">
              <a:solidFill>
                <a:srgbClr val="F2F2F2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FCFE221-05BB-43C6-BC16-B5F35D54E0DC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376" tIns="45686" rIns="91376" bIns="4568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6803277-647C-43FE-962F-6E368A9BCC2E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0" y="4764088"/>
            <a:ext cx="1365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/>
          <p:cNvSpPr txBox="1">
            <a:spLocks noChangeArrowheads="1"/>
          </p:cNvSpPr>
          <p:nvPr userDrawn="1"/>
        </p:nvSpPr>
        <p:spPr bwMode="auto">
          <a:xfrm>
            <a:off x="9209088" y="4627563"/>
            <a:ext cx="1638300" cy="1841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Gray</a:t>
            </a: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0" tIns="45705" rIns="91410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94747CB-D440-4DF1-A3D8-E3100B5BCAC1}" type="slidenum">
              <a:rPr lang="en-US" altLang="zh-CN" sz="9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9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6"/>
          <p:cNvSpPr/>
          <p:nvPr userDrawn="1"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8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6"/>
          <p:cNvSpPr txBox="1">
            <a:spLocks noChangeArrowheads="1"/>
          </p:cNvSpPr>
          <p:nvPr userDrawn="1"/>
        </p:nvSpPr>
        <p:spPr bwMode="auto">
          <a:xfrm>
            <a:off x="9204325" y="269716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>
            <a:spLocks noChangeArrowheads="1"/>
          </p:cNvSpPr>
          <p:nvPr userDrawn="1"/>
        </p:nvSpPr>
        <p:spPr bwMode="auto">
          <a:xfrm>
            <a:off x="9204325" y="35528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 userDrawn="1"/>
        </p:nvSpPr>
        <p:spPr bwMode="auto">
          <a:xfrm>
            <a:off x="9204325" y="437038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42425" y="179388"/>
            <a:ext cx="1360488" cy="1339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2634F4A-6A58-4111-BE69-F9E374E2B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F41C6A8-C351-4E82-B803-CF064176D95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DC6DB37E-BEB4-4989-A34F-0215A8C6D57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15" name="左右箭头 14"/>
          <p:cNvSpPr/>
          <p:nvPr userDrawn="1"/>
        </p:nvSpPr>
        <p:spPr>
          <a:xfrm>
            <a:off x="0" y="195263"/>
            <a:ext cx="1476375" cy="431800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BEF3ED5-305F-4865-9653-AF2AC5B2175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1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09538"/>
            <a:ext cx="11096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38"/>
          <p:cNvGrpSpPr/>
          <p:nvPr userDrawn="1"/>
        </p:nvGrpSpPr>
        <p:grpSpPr bwMode="auto">
          <a:xfrm>
            <a:off x="0" y="179388"/>
            <a:ext cx="1971675" cy="757237"/>
            <a:chOff x="-1" y="390971"/>
            <a:chExt cx="2648606" cy="1009700"/>
          </a:xfrm>
        </p:grpSpPr>
        <p:sp>
          <p:nvSpPr>
            <p:cNvPr id="16" name="右箭头 15"/>
            <p:cNvSpPr/>
            <p:nvPr userDrawn="1"/>
          </p:nvSpPr>
          <p:spPr>
            <a:xfrm>
              <a:off x="-1" y="390971"/>
              <a:ext cx="264860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" name="右箭头 16"/>
            <p:cNvSpPr/>
            <p:nvPr userDrawn="1"/>
          </p:nvSpPr>
          <p:spPr>
            <a:xfrm>
              <a:off x="-1" y="390971"/>
              <a:ext cx="242895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8" name="右箭头 17"/>
            <p:cNvSpPr/>
            <p:nvPr userDrawn="1"/>
          </p:nvSpPr>
          <p:spPr>
            <a:xfrm>
              <a:off x="-1" y="390971"/>
              <a:ext cx="2168787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28"/>
          <p:cNvSpPr txBox="1">
            <a:spLocks noChangeArrowheads="1"/>
          </p:cNvSpPr>
          <p:nvPr userDrawn="1"/>
        </p:nvSpPr>
        <p:spPr bwMode="auto">
          <a:xfrm>
            <a:off x="71438" y="179388"/>
            <a:ext cx="1406525" cy="7572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Best User</a:t>
            </a:r>
          </a:p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Experience</a:t>
            </a:r>
            <a:endParaRPr kumimoji="1" lang="zh-CN" altLang="en-US" b="1" i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rtlCol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71764A27-8F00-4ED4-A830-DC5FCB02987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25445DC-BD7A-4E3B-8CE2-7952106E81F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E4746AF1-82C1-4663-9A35-7298EF726A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883F5593-24B3-4972-BC98-4FA0F6A1C90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010400" y="96838"/>
            <a:ext cx="2128838" cy="247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00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&gt; ZTE Confidential &amp; Proprietary</a:t>
            </a:r>
            <a:endParaRPr lang="zh-CN" altLang="en-US" sz="100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 userDrawn="1"/>
        </p:nvSpPr>
        <p:spPr bwMode="auto">
          <a:xfrm>
            <a:off x="-1335088" y="2711450"/>
            <a:ext cx="1857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6" name="组合 25"/>
          <p:cNvGrpSpPr/>
          <p:nvPr userDrawn="1"/>
        </p:nvGrpSpPr>
        <p:grpSpPr bwMode="auto">
          <a:xfrm>
            <a:off x="9151938" y="2879725"/>
            <a:ext cx="1360487" cy="2052638"/>
            <a:chOff x="9152238" y="3839666"/>
            <a:chExt cx="1360488" cy="2736922"/>
          </a:xfrm>
        </p:grpSpPr>
        <p:grpSp>
          <p:nvGrpSpPr>
            <p:cNvPr id="7" name="组 19"/>
            <p:cNvGrpSpPr/>
            <p:nvPr userDrawn="1"/>
          </p:nvGrpSpPr>
          <p:grpSpPr bwMode="auto"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10" name="组 20"/>
              <p:cNvGrpSpPr/>
              <p:nvPr userDrawn="1"/>
            </p:nvGrpSpPr>
            <p:grpSpPr bwMode="auto"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20" name="矩形 17"/>
                <p:cNvSpPr/>
                <p:nvPr userDrawn="1"/>
              </p:nvSpPr>
              <p:spPr>
                <a:xfrm>
                  <a:off x="9286972" y="1724488"/>
                  <a:ext cx="254000" cy="254006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文本框 1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1756238"/>
                  <a:ext cx="596901" cy="2667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G91, B170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1" name="组 21"/>
              <p:cNvGrpSpPr/>
              <p:nvPr userDrawn="1"/>
            </p:nvGrpSpPr>
            <p:grpSpPr bwMode="auto"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18" name="矩形 15"/>
                <p:cNvSpPr/>
                <p:nvPr userDrawn="1"/>
              </p:nvSpPr>
              <p:spPr>
                <a:xfrm>
                  <a:off x="9286972" y="2033530"/>
                  <a:ext cx="254000" cy="281523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文本框 16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067397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G137, B207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2" name="组 22"/>
              <p:cNvGrpSpPr/>
              <p:nvPr userDrawn="1"/>
            </p:nvGrpSpPr>
            <p:grpSpPr bwMode="auto"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16" name="矩形 13"/>
                <p:cNvSpPr/>
                <p:nvPr userDrawn="1"/>
              </p:nvSpPr>
              <p:spPr>
                <a:xfrm>
                  <a:off x="9286972" y="2382789"/>
                  <a:ext cx="254000" cy="281524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文本框 14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416656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G174, B239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sp>
            <p:nvSpPr>
              <p:cNvPr id="13" name="矩形 11"/>
              <p:cNvSpPr/>
              <p:nvPr userDrawn="1"/>
            </p:nvSpPr>
            <p:spPr>
              <a:xfrm>
                <a:off x="9286972" y="2772265"/>
                <a:ext cx="254000" cy="254007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 userDrawn="1"/>
            </p:nvSpPr>
            <p:spPr bwMode="auto">
              <a:xfrm>
                <a:off x="9504459" y="2804017"/>
                <a:ext cx="717551" cy="266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Times" panose="02020603050405020304" pitchFamily="18" charset="0"/>
                  </a:rPr>
                  <a:t>G171, B189</a:t>
                </a:r>
                <a:endParaRPr kumimoji="1" lang="zh-CN" altLang="en-US" sz="700" i="1" smtClean="0">
                  <a:solidFill>
                    <a:srgbClr val="FFFFFF"/>
                  </a:solidFill>
                  <a:latin typeface="Times" panose="02020603050405020304" pitchFamily="18" charset="0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521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/>
            <a:lstStyle>
              <a:lvl1pPr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标题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30-32pt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主题蓝色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正文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(1-5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级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):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28-12pt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黑色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</p:txBody>
        </p:sp>
      </p:grpSp>
      <p:pic>
        <p:nvPicPr>
          <p:cNvPr id="22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957763"/>
            <a:ext cx="5048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0"/>
          <p:cNvSpPr txBox="1">
            <a:spLocks noChangeArrowheads="1"/>
          </p:cNvSpPr>
          <p:nvPr userDrawn="1"/>
        </p:nvSpPr>
        <p:spPr bwMode="auto">
          <a:xfrm>
            <a:off x="7570788" y="4951413"/>
            <a:ext cx="1490662" cy="185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4067F2B2-7DF3-4B89-B471-B0268B84BD7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053320B-0AC6-43BA-95C6-709EAA7EBDE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791AFFE-EBC3-4BF3-91B3-0A8023AE65E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FF068ECA-C8C1-48F6-A8E5-A89E4BD1328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AB3F8CDC-F0D8-46DE-89BF-3FA434F6ED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F738861-7A04-4C88-AB90-5D9989BB8B5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55F804F3-92D9-4E8C-B1F6-B3D3C3BE13A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443F4A4-3DDC-4CDA-A000-D08B93C062D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84C30D8D-446E-4B2A-BE04-4CE18EBE6C4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2FB56D59-009D-43D5-BE48-0DC6C064BFC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5588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BF84A86-A9C5-4B69-BCCC-78CE27A391F0}" type="slidenum">
              <a:rPr lang="en-US" altLang="zh-CN" sz="800" smtClean="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4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45A35272-C8A7-4F14-8520-D98FE1F053E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104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3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1040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38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1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2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  <p:pic>
        <p:nvPicPr>
          <p:cNvPr id="1035" name="Picture 19" descr="1-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051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4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60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1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5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8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9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6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341313"/>
            <a:ext cx="75930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200150"/>
            <a:ext cx="75930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6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8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8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8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82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5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6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3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3078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55CD9BF-D78F-4ED3-9B4B-3BB009522CF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8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4x3-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TE-PPT-16x9-0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512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5129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513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30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5133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31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32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25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5126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75BEA079-0924-4DAB-986A-01D4AB3AAA0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xStyles>
    <p:titleStyle>
      <a:lvl1pPr algn="l" defTabSz="457200" rtl="0" eaLnBrk="0" fontAlgn="base" latinLnBrk="1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168275" y="177800"/>
            <a:ext cx="86280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0975" y="1052513"/>
            <a:ext cx="86153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002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195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1980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9219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922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922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2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9227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2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6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9221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258409B1-BD9C-42FA-9D0B-3594A7B353B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7"/>
          <p:cNvSpPr>
            <a:spLocks noGrp="1"/>
          </p:cNvSpPr>
          <p:nvPr>
            <p:ph type="ctrTitle" idx="4294967295"/>
          </p:nvPr>
        </p:nvSpPr>
        <p:spPr>
          <a:xfrm>
            <a:off x="58738" y="2030055"/>
            <a:ext cx="9034463" cy="736600"/>
          </a:xfrm>
        </p:spPr>
        <p:txBody>
          <a:bodyPr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</a:rPr>
              <a:t>Evolution of NR positioning in Rel-18</a:t>
            </a:r>
            <a:r>
              <a:rPr lang="en-US" altLang="zh-CN" sz="3200" dirty="0" smtClean="0">
                <a:solidFill>
                  <a:schemeClr val="bg1"/>
                </a:solidFill>
              </a:rPr>
              <a:t/>
            </a:r>
            <a:br>
              <a:rPr lang="en-US" altLang="zh-CN" sz="3200" dirty="0" smtClean="0">
                <a:solidFill>
                  <a:schemeClr val="bg1"/>
                </a:solidFill>
              </a:rPr>
            </a:b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</a:t>
            </a:r>
            <a:r>
              <a:rPr kumimoji="1"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TSG RAN Meeting #93-e</a:t>
            </a: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</a:t>
            </a:r>
            <a:r>
              <a:rPr kumimoji="1"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Meeting, September 13 - 17, </a:t>
            </a:r>
            <a:r>
              <a:rPr kumimoji="1"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ZTE, </a:t>
            </a:r>
            <a:r>
              <a:rPr lang="en-GB" altLang="zh-CN" sz="1800" dirty="0" err="1" smtClean="0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9.0.2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595362" y="107156"/>
            <a:ext cx="1678156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RP-212381</a:t>
            </a:r>
            <a:endParaRPr kumimoji="1" lang="en-US" altLang="zh-CN" sz="2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9392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Power </a:t>
            </a:r>
            <a:r>
              <a:rPr lang="en-US" altLang="zh-CN" sz="2400" noProof="1"/>
              <a:t>efficiency enhancement 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7" y="689181"/>
            <a:ext cx="7846489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Status</a:t>
            </a:r>
          </a:p>
          <a:p>
            <a:pPr marL="457200" lvl="3" fontAlgn="auto">
              <a:defRPr/>
            </a:pPr>
            <a:r>
              <a:rPr lang="en-US" altLang="zh-CN" dirty="0" smtClean="0">
                <a:sym typeface="+mn-ea"/>
              </a:rPr>
              <a:t>Positioning for UE in RRC inactive state will be specified in Rel-17 in the case when UE initiates location service; </a:t>
            </a:r>
          </a:p>
          <a:p>
            <a:pPr marL="457200" lvl="3" fontAlgn="auto">
              <a:defRPr/>
            </a:pPr>
            <a:r>
              <a:rPr lang="en-US" altLang="zh-CN" dirty="0">
                <a:sym typeface="+mn-ea"/>
              </a:rPr>
              <a:t>Positioning for UE in RRC inactive state </a:t>
            </a:r>
            <a:r>
              <a:rPr lang="en-US" altLang="zh-CN" dirty="0" smtClean="0">
                <a:sym typeface="+mn-ea"/>
              </a:rPr>
              <a:t>will not </a:t>
            </a:r>
            <a:r>
              <a:rPr lang="en-US" altLang="zh-CN" dirty="0">
                <a:sym typeface="+mn-ea"/>
              </a:rPr>
              <a:t>be </a:t>
            </a:r>
            <a:r>
              <a:rPr lang="en-US" altLang="zh-CN" dirty="0" smtClean="0">
                <a:sym typeface="+mn-ea"/>
              </a:rPr>
              <a:t>supported in </a:t>
            </a:r>
            <a:r>
              <a:rPr lang="en-US" altLang="zh-CN" dirty="0">
                <a:sym typeface="+mn-ea"/>
              </a:rPr>
              <a:t>Rel-17 in the case when </a:t>
            </a:r>
            <a:r>
              <a:rPr lang="en-US" altLang="zh-CN" dirty="0" smtClean="0">
                <a:sym typeface="+mn-ea"/>
              </a:rPr>
              <a:t>network </a:t>
            </a:r>
            <a:r>
              <a:rPr lang="en-US" altLang="zh-CN" dirty="0">
                <a:sym typeface="+mn-ea"/>
              </a:rPr>
              <a:t>initiates location </a:t>
            </a:r>
            <a:r>
              <a:rPr lang="en-US" altLang="zh-CN" dirty="0" smtClean="0">
                <a:sym typeface="+mn-ea"/>
              </a:rPr>
              <a:t>service</a:t>
            </a:r>
          </a:p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Support positioning for UE in RRC inactive state when network initiates location service</a:t>
            </a:r>
          </a:p>
          <a:p>
            <a:pPr marL="0" lvl="2" fontAlgn="auto">
              <a:defRPr/>
            </a:pPr>
            <a:r>
              <a:rPr lang="en-US" altLang="zh-CN" dirty="0" smtClean="0"/>
              <a:t>Potential enhancements [RAN2]</a:t>
            </a:r>
          </a:p>
          <a:p>
            <a:pPr marL="457200" lvl="3" fontAlgn="auto">
              <a:defRPr/>
            </a:pPr>
            <a:r>
              <a:rPr lang="en-US" altLang="zh-CN" dirty="0" smtClean="0"/>
              <a:t>Specify positioning procedures, signaling, etc. </a:t>
            </a:r>
            <a:r>
              <a:rPr lang="en-US" altLang="zh-CN" dirty="0"/>
              <a:t>for UE in RRC inactive state when network initiates location service </a:t>
            </a:r>
            <a:endParaRPr lang="en-US" altLang="zh-CN" dirty="0" smtClean="0"/>
          </a:p>
          <a:p>
            <a:pPr marL="914400" lvl="4" fontAlgn="auto">
              <a:defRPr/>
            </a:pPr>
            <a:r>
              <a:rPr lang="en-US" altLang="zh-CN" dirty="0" smtClean="0"/>
              <a:t>Considering DL, UL and DL+UL positioning methods</a:t>
            </a:r>
            <a:endParaRPr lang="en-US" altLang="zh-CN" dirty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757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Support RAN-dependent </a:t>
            </a:r>
            <a:r>
              <a:rPr lang="en-US" altLang="zh-CN" sz="2400" dirty="0"/>
              <a:t>positioning for </a:t>
            </a:r>
            <a:r>
              <a:rPr lang="en-US" altLang="zh-CN" sz="2400" dirty="0" err="1" smtClean="0"/>
              <a:t>RedCap</a:t>
            </a:r>
            <a:r>
              <a:rPr lang="en-US" altLang="zh-CN" sz="2400" dirty="0" smtClean="0"/>
              <a:t> UEs</a:t>
            </a:r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7" y="839788"/>
            <a:ext cx="7846489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high accuracy under low bandwidth, low power consumption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low latency  under low UE processing capability, low UE complexity</a:t>
            </a:r>
          </a:p>
          <a:p>
            <a:pPr marL="914400" lvl="4" fontAlgn="auto">
              <a:defRPr/>
            </a:pPr>
            <a:r>
              <a:rPr lang="en-US" altLang="zh-CN" noProof="1"/>
              <a:t>Probably looser </a:t>
            </a:r>
            <a:r>
              <a:rPr lang="en-US" altLang="zh-CN" noProof="1" smtClean="0"/>
              <a:t>targets of </a:t>
            </a:r>
            <a:r>
              <a:rPr lang="en-US" altLang="zh-CN" noProof="1"/>
              <a:t>accuracy and latency should be defined compared with Rel-17 </a:t>
            </a:r>
            <a:endParaRPr lang="en-US" altLang="zh-CN" dirty="0" smtClean="0"/>
          </a:p>
          <a:p>
            <a:pPr marL="457200" lvl="3" fontAlgn="auto">
              <a:defRPr/>
            </a:pPr>
            <a:r>
              <a:rPr lang="en-US" altLang="zh-CN" dirty="0" smtClean="0"/>
              <a:t>Large capacity, i.e. Large number </a:t>
            </a:r>
            <a:r>
              <a:rPr lang="en-US" altLang="zh-CN" dirty="0"/>
              <a:t>of </a:t>
            </a:r>
            <a:r>
              <a:rPr lang="en-US" altLang="zh-CN" dirty="0" smtClean="0"/>
              <a:t>devices for positioning</a:t>
            </a:r>
          </a:p>
          <a:p>
            <a:pPr marL="0" lvl="2" fontAlgn="auto">
              <a:defRPr/>
            </a:pPr>
            <a:r>
              <a:rPr lang="en-US" altLang="zh-CN" dirty="0" smtClean="0"/>
              <a:t>Potential enhancement for </a:t>
            </a:r>
            <a:r>
              <a:rPr lang="en-US" altLang="zh-CN" dirty="0" err="1" smtClean="0"/>
              <a:t>RedCap</a:t>
            </a:r>
            <a:r>
              <a:rPr lang="en-US" altLang="zh-CN" dirty="0" smtClean="0"/>
              <a:t> UEs[RAN4, RAN1]</a:t>
            </a:r>
            <a:endParaRPr lang="en-US" altLang="zh-CN" sz="2400" noProof="1"/>
          </a:p>
          <a:p>
            <a:pPr marL="457200" lvl="3" fontAlgn="auto">
              <a:defRPr/>
            </a:pPr>
            <a:r>
              <a:rPr lang="en-US" altLang="zh-CN" noProof="1" smtClean="0"/>
              <a:t>Define new positioning requirement/capability, e.g.</a:t>
            </a:r>
          </a:p>
          <a:p>
            <a:pPr marL="914400" lvl="4" fontAlgn="auto">
              <a:defRPr/>
            </a:pPr>
            <a:r>
              <a:rPr lang="en-GB" altLang="zh-CN" dirty="0" smtClean="0"/>
              <a:t>New PRS processing capability including PRS buffering capability</a:t>
            </a:r>
          </a:p>
          <a:p>
            <a:pPr marL="914400" lvl="4" fontAlgn="auto">
              <a:defRPr/>
            </a:pPr>
            <a:r>
              <a:rPr lang="en-GB" altLang="zh-CN" noProof="1" smtClean="0"/>
              <a:t>New </a:t>
            </a:r>
            <a:r>
              <a:rPr lang="en-US" altLang="zh-CN" dirty="0" smtClean="0"/>
              <a:t>Measurements </a:t>
            </a:r>
            <a:r>
              <a:rPr lang="en-US" altLang="zh-CN" dirty="0"/>
              <a:t>Period </a:t>
            </a:r>
            <a:r>
              <a:rPr lang="en-US" altLang="zh-CN" dirty="0" smtClean="0"/>
              <a:t>Requirements</a:t>
            </a:r>
          </a:p>
          <a:p>
            <a:pPr marL="457200" lvl="3" fontAlgn="auto">
              <a:defRPr/>
            </a:pPr>
            <a:r>
              <a:rPr lang="en-US" altLang="zh-CN" noProof="1" smtClean="0"/>
              <a:t>Study and specifiy if need new positioning methods, </a:t>
            </a:r>
            <a:r>
              <a:rPr lang="en-US" altLang="zh-CN" noProof="1"/>
              <a:t>positioning RS, </a:t>
            </a:r>
            <a:r>
              <a:rPr lang="en-US" altLang="zh-CN" noProof="1" smtClean="0"/>
              <a:t>signaling and </a:t>
            </a:r>
            <a:r>
              <a:rPr lang="en-US" altLang="zh-CN" noProof="1"/>
              <a:t>procedures </a:t>
            </a:r>
            <a:r>
              <a:rPr lang="en-US" altLang="zh-CN" dirty="0"/>
              <a:t>to improve capacity, </a:t>
            </a:r>
            <a:r>
              <a:rPr lang="en-US" altLang="zh-CN" dirty="0" smtClean="0"/>
              <a:t>latency reduction and </a:t>
            </a:r>
            <a:r>
              <a:rPr lang="en-US" altLang="zh-CN" dirty="0"/>
              <a:t>positioning accuracy</a:t>
            </a:r>
            <a:endParaRPr lang="en-US" altLang="zh-CN" noProof="1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395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Overall proposal for Rel-18 positioning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7" y="492651"/>
            <a:ext cx="8486775" cy="4262232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Support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</a:t>
            </a:r>
            <a:r>
              <a:rPr lang="en-US" altLang="zh-CN" dirty="0"/>
              <a:t>positioning </a:t>
            </a:r>
          </a:p>
          <a:p>
            <a:pPr marL="457200" lvl="3" fontAlgn="auto">
              <a:defRPr/>
            </a:pPr>
            <a:r>
              <a:rPr lang="en-US" altLang="zh-CN" noProof="1" smtClean="0"/>
              <a:t>Enhancement on positioning accuracy, integrity and power efficiency</a:t>
            </a:r>
          </a:p>
          <a:p>
            <a:pPr marL="457200" lvl="3" fontAlgn="auto">
              <a:defRPr/>
            </a:pPr>
            <a:r>
              <a:rPr lang="en-US" altLang="zh-CN" noProof="1"/>
              <a:t>Define new positioning requirement/capability </a:t>
            </a:r>
            <a:r>
              <a:rPr lang="en-US" altLang="zh-CN" noProof="1" smtClean="0"/>
              <a:t>for RedCap UEs</a:t>
            </a:r>
            <a:endParaRPr lang="en-US" altLang="zh-CN" dirty="0" smtClean="0"/>
          </a:p>
          <a:p>
            <a:pPr marL="0" lvl="2" fontAlgn="auto">
              <a:defRPr/>
            </a:pPr>
            <a:r>
              <a:rPr lang="en-US" altLang="zh-CN" dirty="0" smtClean="0"/>
              <a:t>A work item with study phase can be considered:</a:t>
            </a:r>
            <a:endParaRPr lang="en-US" altLang="zh-CN" strike="sngStrike" dirty="0" smtClean="0"/>
          </a:p>
          <a:p>
            <a:pPr marL="457200" lvl="3" fontAlgn="auto">
              <a:defRPr/>
            </a:pPr>
            <a:r>
              <a:rPr lang="en-US" altLang="zh-CN" noProof="1"/>
              <a:t>Study and if needed, specify the functional components, procedures, signaling, etc. </a:t>
            </a:r>
            <a:r>
              <a:rPr lang="en-US" altLang="zh-CN" dirty="0"/>
              <a:t>to enable </a:t>
            </a:r>
            <a:r>
              <a:rPr lang="en-US" altLang="zh-CN" dirty="0" smtClean="0"/>
              <a:t>positioning </a:t>
            </a:r>
            <a:r>
              <a:rPr lang="en-US" altLang="zh-CN" dirty="0"/>
              <a:t>in </a:t>
            </a:r>
            <a:r>
              <a:rPr lang="en-US" altLang="zh-CN" dirty="0" smtClean="0">
                <a:cs typeface="+mn-ea"/>
                <a:sym typeface="+mn-ea"/>
              </a:rPr>
              <a:t>out-of-coverage, in-coverage and partial coverage scenarios</a:t>
            </a:r>
            <a:r>
              <a:rPr lang="en-US" altLang="zh-CN" dirty="0" smtClean="0"/>
              <a:t> </a:t>
            </a:r>
            <a:r>
              <a:rPr lang="en-US" altLang="zh-CN" dirty="0"/>
              <a:t>for </a:t>
            </a:r>
            <a:r>
              <a:rPr lang="en-US" altLang="zh-CN" dirty="0" err="1"/>
              <a:t>Sidelink</a:t>
            </a:r>
            <a:r>
              <a:rPr lang="en-US" altLang="zh-CN" dirty="0"/>
              <a:t> [RAN1, </a:t>
            </a:r>
            <a:r>
              <a:rPr lang="en-US" altLang="zh-CN" dirty="0" smtClean="0"/>
              <a:t>RAN2]</a:t>
            </a:r>
            <a:endParaRPr lang="en-US" altLang="zh-CN" dirty="0"/>
          </a:p>
          <a:p>
            <a:pPr marL="914400" lvl="4" fontAlgn="auto">
              <a:defRPr/>
            </a:pPr>
            <a:r>
              <a:rPr lang="en-US" altLang="zh-CN" dirty="0" smtClean="0">
                <a:sym typeface="+mn-ea"/>
              </a:rPr>
              <a:t>Support </a:t>
            </a:r>
            <a:r>
              <a:rPr lang="en-US" altLang="zh-CN" dirty="0">
                <a:sym typeface="+mn-ea"/>
              </a:rPr>
              <a:t>absolute positioning and relative positioning</a:t>
            </a:r>
            <a:endParaRPr lang="en-US" altLang="zh-CN" dirty="0"/>
          </a:p>
          <a:p>
            <a:pPr marL="457200" lvl="3" fontAlgn="auto">
              <a:defRPr/>
            </a:pPr>
            <a:r>
              <a:rPr lang="en-US" altLang="zh-CN" dirty="0" smtClean="0"/>
              <a:t>Specify multiple PFLs aggregation for joint DL PRS transmission/reception and specify multiple carriers aggregation for joint UL SRS transmission/reception [RAN1, RAN4]</a:t>
            </a:r>
          </a:p>
          <a:p>
            <a:pPr marL="457200" lvl="3" fontAlgn="auto">
              <a:defRPr/>
            </a:pPr>
            <a:r>
              <a:rPr lang="en-US" altLang="zh-CN" dirty="0" smtClean="0"/>
              <a:t>Specify </a:t>
            </a:r>
            <a:r>
              <a:rPr lang="en-US" altLang="zh-CN" dirty="0"/>
              <a:t>positioning integrity </a:t>
            </a:r>
            <a:r>
              <a:rPr lang="en-US" altLang="zh-CN" dirty="0" smtClean="0"/>
              <a:t>for RAT-dependent positioning methods [RAN2]</a:t>
            </a:r>
          </a:p>
          <a:p>
            <a:pPr marL="457200" lvl="3" fontAlgn="auto">
              <a:defRPr/>
            </a:pPr>
            <a:r>
              <a:rPr lang="en-US" altLang="zh-CN" dirty="0" smtClean="0"/>
              <a:t>Specify positioning procedures and signaling </a:t>
            </a:r>
            <a:r>
              <a:rPr lang="en-US" altLang="zh-CN" dirty="0"/>
              <a:t>for UE in RRC inactive state when network initiates location service </a:t>
            </a:r>
            <a:r>
              <a:rPr lang="en-US" altLang="zh-CN" dirty="0" smtClean="0"/>
              <a:t>[RAN2]</a:t>
            </a:r>
          </a:p>
          <a:p>
            <a:pPr marL="457200" lvl="3" fontAlgn="auto">
              <a:defRPr/>
            </a:pPr>
            <a:r>
              <a:rPr lang="en-US" altLang="zh-CN" noProof="1" smtClean="0"/>
              <a:t>For </a:t>
            </a:r>
            <a:r>
              <a:rPr lang="en-US" altLang="zh-CN" noProof="1"/>
              <a:t>RedCap </a:t>
            </a:r>
            <a:r>
              <a:rPr lang="en-US" altLang="zh-CN" noProof="1" smtClean="0"/>
              <a:t>UEs, define </a:t>
            </a:r>
            <a:r>
              <a:rPr lang="en-US" altLang="zh-CN" noProof="1"/>
              <a:t>new positioning </a:t>
            </a:r>
            <a:r>
              <a:rPr lang="en-US" altLang="zh-CN" noProof="1" smtClean="0"/>
              <a:t>requirement/capability</a:t>
            </a:r>
            <a:r>
              <a:rPr lang="en-US" altLang="zh-CN" noProof="1"/>
              <a:t> </a:t>
            </a:r>
            <a:r>
              <a:rPr lang="en-US" altLang="zh-CN" noProof="1" smtClean="0"/>
              <a:t>and study new </a:t>
            </a:r>
            <a:r>
              <a:rPr lang="en-US" altLang="zh-CN" noProof="1"/>
              <a:t>positioning methods, </a:t>
            </a:r>
            <a:r>
              <a:rPr lang="en-US" altLang="zh-CN" noProof="1" smtClean="0"/>
              <a:t>RS</a:t>
            </a:r>
            <a:r>
              <a:rPr lang="en-US" altLang="zh-CN" noProof="1"/>
              <a:t>, signaling and procedures </a:t>
            </a:r>
            <a:r>
              <a:rPr lang="en-US" altLang="zh-CN" dirty="0"/>
              <a:t>to improve capacity, latency reduction and positioning </a:t>
            </a:r>
            <a:r>
              <a:rPr lang="en-US" altLang="zh-CN" dirty="0" smtClean="0"/>
              <a:t>accuracy</a:t>
            </a:r>
            <a:r>
              <a:rPr lang="en-US" altLang="zh-CN" noProof="1" smtClean="0"/>
              <a:t>  [RAN4, RAN1]</a:t>
            </a:r>
            <a:endParaRPr lang="en-US" altLang="zh-CN" dirty="0"/>
          </a:p>
          <a:p>
            <a:pPr marL="457200" lvl="3" fontAlgn="auto">
              <a:defRPr/>
            </a:pPr>
            <a:endParaRPr lang="en-US" altLang="zh-CN" sz="1400" dirty="0" smtClean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altLang="zh-CN" smtClean="0"/>
              <a:t>Thanks</a:t>
            </a:r>
            <a:endParaRPr 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133254" y="174609"/>
            <a:ext cx="8512175" cy="534987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Overview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8" y="839096"/>
            <a:ext cx="8470900" cy="3808207"/>
          </a:xfrm>
        </p:spPr>
        <p:txBody>
          <a:bodyPr/>
          <a:lstStyle/>
          <a:p>
            <a:pPr marL="57150" lvl="2" indent="-285750" fontAlgn="auto">
              <a:buFont typeface="Arial" panose="020B0604020202020204" pitchFamily="34" charset="0"/>
              <a:buChar char="•"/>
              <a:defRPr/>
            </a:pPr>
            <a:r>
              <a:rPr lang="en-US" altLang="zh-CN" sz="2000" dirty="0" err="1" smtClean="0">
                <a:sym typeface="+mn-ea"/>
              </a:rPr>
              <a:t>Sidelink</a:t>
            </a:r>
            <a:r>
              <a:rPr lang="en-US" altLang="zh-CN" sz="2000" dirty="0" smtClean="0">
                <a:sym typeface="+mn-ea"/>
              </a:rPr>
              <a:t> </a:t>
            </a:r>
            <a:r>
              <a:rPr lang="en-US" altLang="zh-CN" sz="2000" dirty="0">
                <a:sym typeface="+mn-ea"/>
              </a:rPr>
              <a:t>positioning in Rel-18</a:t>
            </a:r>
            <a:endParaRPr lang="en-US" altLang="zh-CN" sz="2055" dirty="0" smtClean="0"/>
          </a:p>
          <a:p>
            <a:pPr marL="457200" lvl="3" fontAlgn="auto">
              <a:defRPr/>
            </a:pPr>
            <a:r>
              <a:rPr lang="en-US" altLang="zh-CN" sz="1800" dirty="0" smtClean="0">
                <a:cs typeface="+mn-ea"/>
                <a:sym typeface="+mn-ea"/>
              </a:rPr>
              <a:t>Enable </a:t>
            </a:r>
            <a:r>
              <a:rPr lang="en-US" altLang="zh-CN" sz="1800" dirty="0" err="1" smtClean="0">
                <a:cs typeface="+mn-ea"/>
                <a:sym typeface="+mn-ea"/>
              </a:rPr>
              <a:t>sidelink</a:t>
            </a:r>
            <a:r>
              <a:rPr lang="en-US" altLang="zh-CN" sz="1800" dirty="0" smtClean="0">
                <a:cs typeface="+mn-ea"/>
                <a:sym typeface="+mn-ea"/>
              </a:rPr>
              <a:t> positioning in out-of-coverage, partial-coverage and </a:t>
            </a:r>
            <a:r>
              <a:rPr lang="en-US" altLang="zh-CN" sz="1800" dirty="0">
                <a:cs typeface="+mn-ea"/>
                <a:sym typeface="+mn-ea"/>
              </a:rPr>
              <a:t>i</a:t>
            </a:r>
            <a:r>
              <a:rPr lang="en-US" altLang="zh-CN" sz="1800" dirty="0" smtClean="0">
                <a:cs typeface="+mn-ea"/>
                <a:sym typeface="+mn-ea"/>
              </a:rPr>
              <a:t>n-coverage  scenarios</a:t>
            </a:r>
          </a:p>
          <a:p>
            <a:pPr marL="0" lvl="2" fontAlgn="auto">
              <a:defRPr/>
            </a:pPr>
            <a:r>
              <a:rPr lang="en-US" altLang="zh-CN" sz="2000" dirty="0" smtClean="0"/>
              <a:t>Further enhancements on accuracy, integrity, and power efficiency</a:t>
            </a:r>
          </a:p>
          <a:p>
            <a:pPr marL="457200" lvl="3" fontAlgn="auto">
              <a:defRPr/>
            </a:pPr>
            <a:r>
              <a:rPr lang="en-US" altLang="zh-CN" sz="1800" noProof="1"/>
              <a:t>A</a:t>
            </a:r>
            <a:r>
              <a:rPr lang="en-US" altLang="zh-CN" sz="1800" noProof="1" smtClean="0"/>
              <a:t>ccuracy </a:t>
            </a:r>
            <a:r>
              <a:rPr lang="en-US" altLang="zh-CN" sz="1800" noProof="1"/>
              <a:t>enhancement for general use </a:t>
            </a:r>
            <a:r>
              <a:rPr lang="en-US" altLang="zh-CN" sz="1800" noProof="1" smtClean="0"/>
              <a:t>cases, mainly focus on multiple frequency layers/carriers aggregation</a:t>
            </a:r>
            <a:endParaRPr lang="en-US" altLang="zh-CN" sz="1800" noProof="1"/>
          </a:p>
          <a:p>
            <a:pPr marL="457200" lvl="3" fontAlgn="auto">
              <a:defRPr/>
            </a:pPr>
            <a:r>
              <a:rPr lang="en-US" altLang="zh-CN" sz="1800" noProof="1" smtClean="0"/>
              <a:t>Extend </a:t>
            </a:r>
            <a:r>
              <a:rPr lang="en-US" altLang="zh-CN" sz="1800" noProof="1"/>
              <a:t>positioning integrity for more positioning </a:t>
            </a:r>
            <a:r>
              <a:rPr lang="en-US" altLang="zh-CN" sz="1800" noProof="1" smtClean="0"/>
              <a:t>methods</a:t>
            </a:r>
          </a:p>
          <a:p>
            <a:pPr marL="457200" lvl="3" fontAlgn="auto">
              <a:defRPr/>
            </a:pPr>
            <a:r>
              <a:rPr lang="en-US" altLang="zh-CN" sz="1800" noProof="1" smtClean="0"/>
              <a:t>Power efficiency enhancement to support positioning in RRC inactive sate(when network triggering location service)</a:t>
            </a:r>
          </a:p>
          <a:p>
            <a:pPr marL="0" lvl="2" fontAlgn="auto">
              <a:defRPr/>
            </a:pPr>
            <a:r>
              <a:rPr lang="en-US" altLang="zh-CN" sz="2000" noProof="1" smtClean="0"/>
              <a:t>RedCap positioning</a:t>
            </a:r>
            <a:endParaRPr lang="en-US" altLang="zh-CN" sz="2000" noProof="1"/>
          </a:p>
          <a:p>
            <a:pPr marL="457200" lvl="3" fontAlgn="auto">
              <a:defRPr/>
            </a:pPr>
            <a:endParaRPr lang="en-US" altLang="zh-CN" sz="1800" noProof="1" smtClean="0">
              <a:cs typeface="+mn-ea"/>
            </a:endParaRPr>
          </a:p>
          <a:p>
            <a:pPr marL="457200" lvl="3" fontAlgn="auto">
              <a:defRPr/>
            </a:pPr>
            <a:endParaRPr lang="en-US" altLang="zh-CN" sz="18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noProof="1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zh-CN" sz="1800" noProof="1" smtClean="0"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SL Positioning – Scenarios and Requirements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6" y="534987"/>
            <a:ext cx="8486776" cy="3947365"/>
          </a:xfrm>
        </p:spPr>
        <p:txBody>
          <a:bodyPr/>
          <a:lstStyle/>
          <a:p>
            <a:pPr marL="685800" lvl="4" indent="0" fontAlgn="auto">
              <a:buNone/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0" lvl="2" fontAlgn="auto">
              <a:buNone/>
              <a:defRPr/>
            </a:pPr>
            <a:endParaRPr lang="en-US" altLang="zh-CN" dirty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  <p:sp>
        <p:nvSpPr>
          <p:cNvPr id="4" name="TextBox 5"/>
          <p:cNvSpPr txBox="1"/>
          <p:nvPr/>
        </p:nvSpPr>
        <p:spPr>
          <a:xfrm>
            <a:off x="350835" y="3448889"/>
            <a:ext cx="8631799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R</a:t>
            </a:r>
            <a:r>
              <a:rPr lang="en-US" altLang="zh-CN" sz="1200" dirty="0" smtClean="0"/>
              <a:t>equirements based on TR38.845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V2X:  </a:t>
            </a:r>
          </a:p>
          <a:p>
            <a:pPr indent="307340"/>
            <a:r>
              <a:rPr lang="en-US" altLang="zh-CN" sz="900" dirty="0" smtClean="0"/>
              <a:t>-	Set 1: 10 – 50 m with 68 – 95 % confidence level. This includes Group 1 in 3GPP RP-210040(Source 5GAA) and Service level 1 in TS22.261</a:t>
            </a:r>
          </a:p>
          <a:p>
            <a:pPr indent="307340"/>
            <a:r>
              <a:rPr lang="en-US" altLang="zh-CN" sz="900" dirty="0" smtClean="0"/>
              <a:t>-	Set 2: 1 – 3 m with 95 – 99 % confidence level. This includes Group 2 in 3GPP RP-210040(Source 5GAA), Service level 2, 3, 4 in TS22.261.</a:t>
            </a:r>
          </a:p>
          <a:p>
            <a:pPr indent="307340"/>
            <a:r>
              <a:rPr lang="en-US" altLang="zh-CN" sz="900" dirty="0" smtClean="0"/>
              <a:t>-	Set 3: 0.1 – 0.5 m with 95 – 99 % confidence level. This includes Group 3 in 3GPP RP-210040(Source 5GAA), Service level 5, 6, 7 in TS22.261, the requirements in TS22.186.</a:t>
            </a:r>
            <a:endParaRPr lang="en-US" altLang="zh-CN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Public Safety:</a:t>
            </a:r>
          </a:p>
          <a:p>
            <a:pPr indent="264795"/>
            <a:r>
              <a:rPr lang="en-US" altLang="zh-CN" sz="1200" dirty="0" smtClean="0"/>
              <a:t> </a:t>
            </a:r>
            <a:r>
              <a:rPr lang="en-US" altLang="zh-CN" sz="1000" dirty="0" smtClean="0"/>
              <a:t> </a:t>
            </a:r>
            <a:r>
              <a:rPr lang="en-US" altLang="zh-CN" sz="1000" dirty="0" smtClean="0">
                <a:sym typeface="+mn-ea"/>
              </a:rPr>
              <a:t>-	</a:t>
            </a:r>
            <a:r>
              <a:rPr lang="en-US" altLang="zh-CN" sz="1000" dirty="0" smtClean="0"/>
              <a:t>2 – 3 m (absolute) or 0.2 m (relative) vertical accuracy, 95 – 99.9% positioning service availability, 10 ms – 1 s positioning service latency.</a:t>
            </a:r>
            <a:endParaRPr lang="en-US" altLang="zh-CN" sz="1200" dirty="0" smtClean="0"/>
          </a:p>
          <a:p>
            <a:endParaRPr lang="zh-CN" altLang="en-US" sz="12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2566" y="574086"/>
            <a:ext cx="6072505" cy="260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00527" y="1265813"/>
            <a:ext cx="108074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 smtClean="0">
                <a:sym typeface="+mn-ea"/>
              </a:rPr>
              <a:t>Scenarios</a:t>
            </a:r>
            <a:endParaRPr lang="en-US" altLang="zh-CN" dirty="0" smtClean="0">
              <a:solidFill>
                <a:schemeClr val="bg2"/>
              </a:solidFill>
            </a:endParaRPr>
          </a:p>
          <a:p>
            <a:endParaRPr lang="en-US" altLang="zh-CN" sz="2000" b="1" dirty="0" smtClean="0">
              <a:solidFill>
                <a:schemeClr val="bg2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657139" y="2904565"/>
            <a:ext cx="871369" cy="276831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782279" y="2918549"/>
            <a:ext cx="871369" cy="276831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6778439" y="2899896"/>
            <a:ext cx="871369" cy="276831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8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SL Positioning – Positioning methods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6" y="427411"/>
            <a:ext cx="8486776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>
                <a:sym typeface="+mn-ea"/>
              </a:rPr>
              <a:t>Support absolute positioning and relative positioning </a:t>
            </a:r>
            <a:endParaRPr lang="en-US" altLang="zh-CN" dirty="0" smtClean="0">
              <a:sym typeface="+mn-ea"/>
            </a:endParaRPr>
          </a:p>
          <a:p>
            <a:pPr marL="457200" lvl="3" fontAlgn="auto">
              <a:defRPr/>
            </a:pPr>
            <a:r>
              <a:rPr lang="en-US" altLang="zh-CN" noProof="1" smtClean="0"/>
              <a:t>Strive to resue Rel-16/17 NR positioning methods (Probabaly with slight modification) including RTT(multi-RTT), OTDOA, etc.</a:t>
            </a:r>
          </a:p>
          <a:p>
            <a:pPr marL="914400" lvl="4" fontAlgn="auto">
              <a:defRPr/>
            </a:pPr>
            <a:r>
              <a:rPr lang="en-US" altLang="zh-CN" noProof="1"/>
              <a:t>A</a:t>
            </a:r>
            <a:r>
              <a:rPr lang="en-US" altLang="zh-CN" noProof="1" smtClean="0"/>
              <a:t>bsolute positioning</a:t>
            </a:r>
          </a:p>
          <a:p>
            <a:pPr marL="1371600" lvl="5" fontAlgn="auto">
              <a:defRPr/>
            </a:pPr>
            <a:r>
              <a:rPr lang="en-US" altLang="zh-CN" noProof="1"/>
              <a:t>S</a:t>
            </a:r>
            <a:r>
              <a:rPr lang="en-US" altLang="zh-CN" noProof="1" smtClean="0"/>
              <a:t>hould be applicable for in-coverage and partial-coverage scenarios</a:t>
            </a:r>
            <a:endParaRPr lang="en-US" altLang="zh-CN" noProof="1"/>
          </a:p>
          <a:p>
            <a:pPr marL="1371600" lvl="5" fontAlgn="auto">
              <a:defRPr/>
            </a:pPr>
            <a:r>
              <a:rPr lang="en-US" altLang="zh-CN" dirty="0" smtClean="0"/>
              <a:t>SL positioning measurement can complement to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</a:t>
            </a:r>
            <a:r>
              <a:rPr lang="en-US" altLang="zh-CN" dirty="0"/>
              <a:t>positioning for better accuracy/low latency absolute </a:t>
            </a:r>
            <a:r>
              <a:rPr lang="en-US" altLang="zh-CN" dirty="0" smtClean="0"/>
              <a:t>positioning</a:t>
            </a:r>
          </a:p>
          <a:p>
            <a:pPr marL="914400" lvl="4" fontAlgn="auto">
              <a:defRPr/>
            </a:pPr>
            <a:r>
              <a:rPr lang="en-US" altLang="zh-CN" dirty="0" smtClean="0"/>
              <a:t>Relative positioning</a:t>
            </a:r>
          </a:p>
          <a:p>
            <a:pPr marL="1371600" lvl="5" fontAlgn="auto">
              <a:defRPr/>
            </a:pPr>
            <a:r>
              <a:rPr lang="en-US" altLang="zh-CN" dirty="0" smtClean="0"/>
              <a:t>Should be applicable for all of in-coverage, partial-coverage and out-of-coverage scenarios</a:t>
            </a:r>
            <a:endParaRPr lang="en-US" altLang="zh-CN" dirty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0" lvl="2" fontAlgn="auto">
              <a:buNone/>
              <a:defRPr/>
            </a:pPr>
            <a:endParaRPr lang="en-US" altLang="zh-CN" dirty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311" y="2748262"/>
            <a:ext cx="6252042" cy="21727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062" y="3362221"/>
            <a:ext cx="1549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RTT for relative positioning</a:t>
            </a:r>
            <a:endParaRPr lang="zh-CN" altLang="en-US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7190975" y="3283788"/>
            <a:ext cx="1848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OTDOA for SL positioning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690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SL Positioning – Signaling design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5" y="649471"/>
            <a:ext cx="6738453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noProof="1" smtClean="0"/>
              <a:t>Strive to resue Rel-16/17 NR RS design with necessary adpation</a:t>
            </a:r>
          </a:p>
          <a:p>
            <a:pPr marL="457200" lvl="3" fontAlgn="auto">
              <a:defRPr/>
            </a:pPr>
            <a:r>
              <a:rPr lang="en-US" altLang="zh-CN" noProof="1" smtClean="0"/>
              <a:t> </a:t>
            </a:r>
            <a:r>
              <a:rPr lang="en-US" altLang="zh-CN" dirty="0"/>
              <a:t>Staggering Pattern and Comb Structure </a:t>
            </a:r>
            <a:r>
              <a:rPr lang="en-US" altLang="zh-CN" dirty="0" smtClean="0"/>
              <a:t>with AGC symbol </a:t>
            </a:r>
          </a:p>
          <a:p>
            <a:pPr marL="457200" lvl="3" fontAlgn="auto">
              <a:defRPr/>
            </a:pPr>
            <a:r>
              <a:rPr lang="en-US" altLang="zh-CN" dirty="0"/>
              <a:t> PN sequence (</a:t>
            </a:r>
            <a:r>
              <a:rPr lang="en-US" altLang="zh-CN" dirty="0" err="1"/>
              <a:t>Sidelink</a:t>
            </a:r>
            <a:r>
              <a:rPr lang="en-US" altLang="zh-CN" dirty="0"/>
              <a:t> info. </a:t>
            </a:r>
            <a:r>
              <a:rPr lang="en-US" altLang="zh-CN" dirty="0" smtClean="0"/>
              <a:t>e.g</a:t>
            </a:r>
            <a:r>
              <a:rPr lang="en-US" altLang="zh-CN" dirty="0"/>
              <a:t>. source ID for </a:t>
            </a:r>
            <a:r>
              <a:rPr lang="en-US" altLang="zh-CN" dirty="0" smtClean="0"/>
              <a:t>initialization)</a:t>
            </a:r>
          </a:p>
          <a:p>
            <a:pPr marL="685800" lvl="4" indent="0" fontAlgn="auto">
              <a:buNone/>
              <a:defRPr/>
            </a:pPr>
            <a:r>
              <a:rPr lang="en-US" altLang="zh-CN" noProof="1"/>
              <a:t>	</a:t>
            </a:r>
          </a:p>
          <a:p>
            <a:pPr marL="685800" lvl="4" indent="0" fontAlgn="auto">
              <a:buNone/>
              <a:defRPr/>
            </a:pPr>
            <a:endParaRPr lang="en-US" altLang="zh-CN" noProof="1" smtClean="0"/>
          </a:p>
          <a:p>
            <a:pPr marL="685800" lvl="4" indent="0" fontAlgn="auto">
              <a:buNone/>
              <a:defRPr/>
            </a:pPr>
            <a:endParaRPr lang="en-US" altLang="zh-CN" dirty="0" smtClean="0"/>
          </a:p>
          <a:p>
            <a:pPr marL="0" lvl="2" fontAlgn="auto">
              <a:defRPr/>
            </a:pPr>
            <a:r>
              <a:rPr lang="en-US" altLang="zh-CN" noProof="1" smtClean="0"/>
              <a:t>Considering separate PRS resource pool from the existing SL resource pool</a:t>
            </a:r>
          </a:p>
          <a:p>
            <a:pPr marL="457200" lvl="3" fontAlgn="auto">
              <a:defRPr/>
            </a:pPr>
            <a:r>
              <a:rPr lang="en-US" altLang="zh-CN" noProof="1" smtClean="0"/>
              <a:t>Larger PRS bandwidth than PSSCH is supported for more positioning accuracy</a:t>
            </a:r>
          </a:p>
          <a:p>
            <a:pPr marL="457200" lvl="3" fontAlgn="auto">
              <a:defRPr/>
            </a:pPr>
            <a:r>
              <a:rPr lang="en-US" altLang="zh-CN" noProof="1"/>
              <a:t>S</a:t>
            </a:r>
            <a:r>
              <a:rPr lang="en-US" altLang="zh-CN" noProof="1" smtClean="0"/>
              <a:t>upport SCI triggered PRS transmission</a:t>
            </a:r>
          </a:p>
          <a:p>
            <a:pPr marL="914400" lvl="4" fontAlgn="auto">
              <a:defRPr/>
            </a:pPr>
            <a:r>
              <a:rPr lang="en-US" altLang="zh-CN" noProof="1" smtClean="0"/>
              <a:t>Rel-16/17 SL signaling/configuration should be the starting point</a:t>
            </a:r>
            <a:endParaRPr lang="en-US" altLang="zh-CN" dirty="0" smtClean="0"/>
          </a:p>
          <a:p>
            <a:pPr marL="0" lvl="2" fontAlgn="auto">
              <a:buNone/>
              <a:defRPr/>
            </a:pPr>
            <a:endParaRPr lang="en-US" altLang="zh-CN" dirty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  <p:grpSp>
        <p:nvGrpSpPr>
          <p:cNvPr id="9" name="组合 8"/>
          <p:cNvGrpSpPr/>
          <p:nvPr/>
        </p:nvGrpSpPr>
        <p:grpSpPr>
          <a:xfrm>
            <a:off x="5521261" y="71916"/>
            <a:ext cx="1888172" cy="2154383"/>
            <a:chOff x="6400800" y="128137"/>
            <a:chExt cx="1888172" cy="215438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6150" y="128137"/>
              <a:ext cx="982041" cy="189660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400800" y="2005521"/>
              <a:ext cx="18881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PRS symbol #0     #1    # 2</a:t>
              </a:r>
              <a:endParaRPr lang="zh-CN" altLang="en-US" sz="1200" dirty="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678" y="2226299"/>
            <a:ext cx="2293905" cy="265085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 bwMode="auto">
          <a:xfrm>
            <a:off x="815320" y="3657156"/>
            <a:ext cx="4549386" cy="104511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just"/>
            <a:r>
              <a:rPr lang="en-US" altLang="zh-CN" sz="1200" dirty="0"/>
              <a:t>Because the existing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specification cannot support beam management in FR2 and unlicensed spectrum well (Rel-18 V2X may have the corresponding enhancement), we propose to deprioritize(or not support)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positioning in FR2 and in unlicensed spectrum in </a:t>
            </a:r>
            <a:r>
              <a:rPr lang="en-US" altLang="zh-CN" sz="1200" dirty="0" smtClean="0"/>
              <a:t>Rel-18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5290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SL Positioning – </a:t>
            </a:r>
            <a:r>
              <a:rPr lang="en-US" altLang="zh-CN" sz="2400" noProof="1" smtClean="0"/>
              <a:t>Initial </a:t>
            </a:r>
            <a:r>
              <a:rPr lang="en-US" altLang="zh-CN" sz="2400" noProof="1" smtClean="0"/>
              <a:t>simulation results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6" y="510578"/>
            <a:ext cx="8486776" cy="2189746"/>
          </a:xfrm>
        </p:spPr>
        <p:txBody>
          <a:bodyPr/>
          <a:lstStyle/>
          <a:p>
            <a:pPr marL="685800" lvl="4" indent="0" fontAlgn="auto">
              <a:buNone/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0" lvl="2" fontAlgn="auto">
              <a:buNone/>
              <a:defRPr/>
            </a:pPr>
            <a:endParaRPr lang="en-US" altLang="zh-CN" dirty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733848" y="388289"/>
            <a:ext cx="7085848" cy="2292996"/>
            <a:chOff x="733848" y="388289"/>
            <a:chExt cx="7085848" cy="2292996"/>
          </a:xfrm>
        </p:grpSpPr>
        <p:pic>
          <p:nvPicPr>
            <p:cNvPr id="4" name="图片 3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848" y="388289"/>
              <a:ext cx="3054539" cy="22929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图片 4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0506" y="388289"/>
              <a:ext cx="3379190" cy="2276083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918463"/>
              </p:ext>
            </p:extLst>
          </p:nvPr>
        </p:nvGraphicFramePr>
        <p:xfrm>
          <a:off x="798816" y="2897355"/>
          <a:ext cx="7236575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046"/>
                <a:gridCol w="5761529"/>
              </a:tblGrid>
              <a:tr h="704512"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UE drop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1803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Option A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-127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 smtClean="0">
                          <a:solidFill>
                            <a:schemeClr val="tx1"/>
                          </a:solidFill>
                          <a:effectLst/>
                        </a:rPr>
                        <a:t>-Vehicle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type distribution: 100% vehicle type 2.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-127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 smtClean="0">
                          <a:solidFill>
                            <a:schemeClr val="tx1"/>
                          </a:solidFill>
                          <a:effectLst/>
                        </a:rPr>
                        <a:t>-Clustered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dropping is not used.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-127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 smtClean="0">
                          <a:solidFill>
                            <a:schemeClr val="tx1"/>
                          </a:solidFill>
                          <a:effectLst/>
                        </a:rPr>
                        <a:t>-Vehicle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speed is 140 km/h in all the lanes for the highway scenario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-127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 smtClean="0">
                          <a:solidFill>
                            <a:schemeClr val="tx1"/>
                          </a:solidFill>
                          <a:effectLst/>
                        </a:rPr>
                        <a:t>-Vehicle </a:t>
                      </a: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speed is 60 km/h in all the lanes for the urban grid scenario: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0902"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</a:rPr>
                        <a:t>Carrier frequency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 smtClean="0">
                          <a:solidFill>
                            <a:schemeClr val="tx1"/>
                          </a:solidFill>
                          <a:effectLst/>
                        </a:rPr>
                        <a:t>6GHz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0902"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</a:rPr>
                        <a:t>Bandwidth 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</a:rPr>
                        <a:t>20MHz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0902"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</a:rPr>
                        <a:t>Subcarrier spacing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>
                          <a:solidFill>
                            <a:schemeClr val="tx1"/>
                          </a:solidFill>
                          <a:effectLst/>
                        </a:rPr>
                        <a:t>15KHz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0902"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Channel model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254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0" dirty="0">
                          <a:solidFill>
                            <a:schemeClr val="tx1"/>
                          </a:solidFill>
                          <a:effectLst/>
                        </a:rPr>
                        <a:t>As defined in 37.885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2707">
                <a:tc>
                  <a:txBody>
                    <a:bodyPr/>
                    <a:lstStyle/>
                    <a:p>
                      <a:pPr marL="0" marR="0" indent="-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transmitter-receiver association</a:t>
                      </a:r>
                    </a:p>
                    <a:p>
                      <a:pPr marL="0" indent="-25400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sz="1000" b="0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each transmitter, the target receiver is randomly selected among the UEs within X=150 meters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23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SL Positioning – Proposals 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6" y="534987"/>
            <a:ext cx="8486776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Positioning in three scenarios: </a:t>
            </a:r>
            <a:endParaRPr lang="en-US" altLang="zh-CN" dirty="0"/>
          </a:p>
          <a:p>
            <a:pPr marL="914400" lvl="4" fontAlgn="auto">
              <a:defRPr/>
            </a:pPr>
            <a:r>
              <a:rPr lang="en-US" altLang="zh-CN" dirty="0"/>
              <a:t>Positioning in </a:t>
            </a:r>
            <a:r>
              <a:rPr lang="en-US" altLang="zh-CN" dirty="0" smtClean="0"/>
              <a:t>out-of-coverage </a:t>
            </a:r>
            <a:r>
              <a:rPr lang="en-US" altLang="zh-CN" dirty="0"/>
              <a:t>: Network independent, </a:t>
            </a:r>
            <a:r>
              <a:rPr lang="en-US" altLang="zh-CN" dirty="0">
                <a:sym typeface="+mn-ea"/>
              </a:rPr>
              <a:t>GNSS is not reliable in some cases</a:t>
            </a:r>
            <a:endParaRPr lang="en-US" altLang="zh-CN" dirty="0"/>
          </a:p>
          <a:p>
            <a:pPr marL="914400" lvl="4" fontAlgn="auto">
              <a:defRPr/>
            </a:pPr>
            <a:r>
              <a:rPr lang="en-US" altLang="zh-CN" dirty="0"/>
              <a:t>Positioning in </a:t>
            </a:r>
            <a:r>
              <a:rPr lang="en-US" altLang="zh-CN" dirty="0" smtClean="0"/>
              <a:t>in-coverage </a:t>
            </a:r>
            <a:r>
              <a:rPr lang="en-US" altLang="zh-CN" dirty="0"/>
              <a:t>: Complement to </a:t>
            </a:r>
            <a:r>
              <a:rPr lang="en-US" altLang="zh-CN" dirty="0" err="1"/>
              <a:t>Uu</a:t>
            </a:r>
            <a:r>
              <a:rPr lang="en-US" altLang="zh-CN" dirty="0"/>
              <a:t> positioning for better accuracy/low latency absolute </a:t>
            </a:r>
            <a:r>
              <a:rPr lang="en-US" altLang="zh-CN" dirty="0" smtClean="0"/>
              <a:t>positioning</a:t>
            </a:r>
          </a:p>
          <a:p>
            <a:pPr marL="914400" lvl="4" fontAlgn="auto">
              <a:defRPr/>
            </a:pPr>
            <a:r>
              <a:rPr lang="en-US" altLang="zh-CN" dirty="0" smtClean="0"/>
              <a:t>Positioning in partial-overage</a:t>
            </a:r>
          </a:p>
          <a:p>
            <a:pPr marL="457200" lvl="3" fontAlgn="auto">
              <a:defRPr/>
            </a:pPr>
            <a:r>
              <a:rPr lang="en-US" altLang="zh-CN" dirty="0" smtClean="0"/>
              <a:t>Low </a:t>
            </a:r>
            <a:r>
              <a:rPr lang="en-US" altLang="zh-CN" dirty="0"/>
              <a:t>latency/high accuracy relative positioning for </a:t>
            </a:r>
            <a:r>
              <a:rPr lang="en-US" altLang="zh-CN" dirty="0" smtClean="0"/>
              <a:t>all scenarios</a:t>
            </a:r>
          </a:p>
          <a:p>
            <a:pPr marL="457200" lvl="3" fontAlgn="auto">
              <a:defRPr/>
            </a:pPr>
            <a:r>
              <a:rPr lang="en-US" altLang="zh-CN" dirty="0" smtClean="0"/>
              <a:t>Lowe latency/high accuracy absolute positioning for in-coverage and partial coverage scenarios</a:t>
            </a:r>
            <a:endParaRPr lang="en-US" altLang="zh-CN" dirty="0"/>
          </a:p>
          <a:p>
            <a:pPr marL="0" lvl="2" fontAlgn="auto">
              <a:defRPr/>
            </a:pPr>
            <a:r>
              <a:rPr lang="en-US" altLang="zh-CN" dirty="0" smtClean="0"/>
              <a:t>Potential Further Study and Normative Work [ RAN1, RAN2]</a:t>
            </a:r>
          </a:p>
          <a:p>
            <a:pPr marL="457200" lvl="3" fontAlgn="auto">
              <a:defRPr/>
            </a:pPr>
            <a:r>
              <a:rPr lang="en-US" altLang="zh-CN" dirty="0"/>
              <a:t>Study evaluation methodology </a:t>
            </a:r>
            <a:r>
              <a:rPr lang="en-US" altLang="zh-CN" dirty="0" smtClean="0"/>
              <a:t>and evaluate SL positioning and SL assisted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positioning</a:t>
            </a:r>
          </a:p>
          <a:p>
            <a:pPr marL="457200" lvl="3" fontAlgn="auto">
              <a:defRPr/>
            </a:pPr>
            <a:r>
              <a:rPr lang="en-US" altLang="zh-CN" dirty="0" smtClean="0"/>
              <a:t>Target to fulfill at least some of requirements captured in TR 38.845</a:t>
            </a:r>
          </a:p>
          <a:p>
            <a:pPr marL="914400" lvl="4" fontAlgn="auto">
              <a:defRPr/>
            </a:pPr>
            <a:r>
              <a:rPr lang="en-US" altLang="zh-CN" dirty="0">
                <a:sym typeface="+mn-ea"/>
              </a:rPr>
              <a:t>Support absolute positioning and relative positioning</a:t>
            </a:r>
            <a:r>
              <a:rPr lang="en-US" altLang="zh-CN" dirty="0" smtClean="0">
                <a:sym typeface="+mn-ea"/>
              </a:rPr>
              <a:t>.</a:t>
            </a:r>
            <a:endParaRPr lang="en-US" altLang="zh-CN" dirty="0"/>
          </a:p>
          <a:p>
            <a:pPr marL="914400" lvl="4" fontAlgn="auto">
              <a:defRPr/>
            </a:pPr>
            <a:r>
              <a:rPr lang="en-US" altLang="zh-CN" dirty="0" smtClean="0"/>
              <a:t>Specify SL RS/channel </a:t>
            </a:r>
          </a:p>
          <a:p>
            <a:pPr marL="914400" lvl="4" fontAlgn="auto">
              <a:defRPr/>
            </a:pPr>
            <a:r>
              <a:rPr lang="en-US" altLang="zh-CN" dirty="0" smtClean="0">
                <a:sym typeface="+mn-ea"/>
              </a:rPr>
              <a:t>Specify SL signaling including SL PRS configuration, SL location request, measurement report, etc.</a:t>
            </a:r>
          </a:p>
          <a:p>
            <a:pPr marL="914400" lvl="4" fontAlgn="auto">
              <a:defRPr/>
            </a:pPr>
            <a:r>
              <a:rPr lang="en-US" altLang="zh-CN" dirty="0" smtClean="0">
                <a:sym typeface="+mn-ea"/>
              </a:rPr>
              <a:t>Support </a:t>
            </a:r>
            <a:r>
              <a:rPr lang="en-US" altLang="zh-CN" dirty="0" err="1" smtClean="0">
                <a:sym typeface="+mn-ea"/>
              </a:rPr>
              <a:t>Uu</a:t>
            </a:r>
            <a:r>
              <a:rPr lang="en-US" altLang="zh-CN" dirty="0" smtClean="0">
                <a:sym typeface="+mn-ea"/>
              </a:rPr>
              <a:t> positioning solutions + </a:t>
            </a:r>
            <a:r>
              <a:rPr lang="en-US" altLang="zh-CN" dirty="0" err="1" smtClean="0">
                <a:sym typeface="+mn-ea"/>
              </a:rPr>
              <a:t>sidelink</a:t>
            </a:r>
            <a:r>
              <a:rPr lang="en-US" altLang="zh-CN" dirty="0" smtClean="0">
                <a:sym typeface="+mn-ea"/>
              </a:rPr>
              <a:t> positioning solutions for </a:t>
            </a:r>
            <a:r>
              <a:rPr lang="en-US" altLang="zh-CN" dirty="0"/>
              <a:t>in-coverage and partial coverage </a:t>
            </a:r>
            <a:r>
              <a:rPr lang="en-US" altLang="zh-CN" dirty="0" smtClean="0"/>
              <a:t>scenarios</a:t>
            </a:r>
          </a:p>
          <a:p>
            <a:pPr marL="1371600" lvl="5" fontAlgn="auto">
              <a:defRPr/>
            </a:pPr>
            <a:r>
              <a:rPr lang="en-US" altLang="zh-CN" dirty="0" smtClean="0"/>
              <a:t>Enhance LPP and </a:t>
            </a:r>
            <a:r>
              <a:rPr lang="en-US" altLang="zh-CN" dirty="0" err="1" smtClean="0"/>
              <a:t>NRPPa</a:t>
            </a:r>
            <a:r>
              <a:rPr lang="en-US" altLang="zh-CN" dirty="0" smtClean="0"/>
              <a:t> protocol</a:t>
            </a:r>
          </a:p>
          <a:p>
            <a:pPr marL="914400" lvl="4" fontAlgn="auto">
              <a:defRPr/>
            </a:pPr>
            <a:endParaRPr lang="en-US" altLang="zh-CN" dirty="0" smtClean="0"/>
          </a:p>
          <a:p>
            <a:pPr marL="914400" lvl="4" fontAlgn="auto">
              <a:defRPr/>
            </a:pPr>
            <a:endParaRPr lang="en-US" altLang="zh-CN" dirty="0" smtClean="0"/>
          </a:p>
          <a:p>
            <a:pPr marL="0" lvl="2" fontAlgn="auto">
              <a:buNone/>
              <a:defRPr/>
            </a:pPr>
            <a:endParaRPr lang="en-US" altLang="zh-CN" dirty="0"/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3536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512175" cy="534987"/>
          </a:xfrm>
        </p:spPr>
        <p:txBody>
          <a:bodyPr/>
          <a:lstStyle/>
          <a:p>
            <a:r>
              <a:rPr lang="en-US" altLang="zh-CN" sz="2400" noProof="1"/>
              <a:t>Further accuracy enhancement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1155" y="775557"/>
            <a:ext cx="7799070" cy="3947160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Pursue higher positioning accuracy for UEs supporting multiple positioning frequency layers (PFLs) or carriers</a:t>
            </a:r>
          </a:p>
          <a:p>
            <a:pPr marL="914400" lvl="4" fontAlgn="auto">
              <a:defRPr/>
            </a:pPr>
            <a:r>
              <a:rPr lang="en-US" altLang="zh-CN" dirty="0" smtClean="0"/>
              <a:t>For example, in China, band n41 (160MHz bandwidth ) and band n78 (two chunks of 100MHz bandwidth) are very promising to be deployed with </a:t>
            </a:r>
            <a:r>
              <a:rPr lang="en-US" altLang="zh-CN" dirty="0"/>
              <a:t>intra-band CC/PFLs </a:t>
            </a:r>
            <a:r>
              <a:rPr lang="en-US" altLang="zh-CN" dirty="0" smtClean="0"/>
              <a:t>aggregation</a:t>
            </a:r>
          </a:p>
          <a:p>
            <a:pPr marL="0" lvl="2" fontAlgn="auto">
              <a:defRPr/>
            </a:pPr>
            <a:r>
              <a:rPr lang="en-US" altLang="zh-CN" dirty="0" smtClean="0"/>
              <a:t>Potential enhancements [RAN1, RAN4]</a:t>
            </a:r>
          </a:p>
          <a:p>
            <a:pPr marL="457200" lvl="3" fontAlgn="auto">
              <a:defRPr/>
            </a:pPr>
            <a:r>
              <a:rPr lang="en-US" altLang="zh-CN" dirty="0" smtClean="0"/>
              <a:t>Prioritize intra-band PFLs/CCs aggregation over </a:t>
            </a:r>
            <a:r>
              <a:rPr lang="en-US" altLang="zh-CN" dirty="0"/>
              <a:t>inter-band </a:t>
            </a:r>
            <a:r>
              <a:rPr lang="en-US" altLang="zh-CN" dirty="0" smtClean="0"/>
              <a:t>PFLs/CCs </a:t>
            </a:r>
            <a:r>
              <a:rPr lang="en-US" altLang="zh-CN" dirty="0"/>
              <a:t>aggregation </a:t>
            </a:r>
            <a:endParaRPr lang="en-US" altLang="zh-CN" dirty="0" smtClean="0"/>
          </a:p>
          <a:p>
            <a:pPr marL="457200" lvl="3" fontAlgn="auto">
              <a:defRPr/>
            </a:pPr>
            <a:r>
              <a:rPr lang="en-US" altLang="zh-CN" dirty="0" smtClean="0"/>
              <a:t>Study the solutions to mitigate the impact of timing error delay and phase offset</a:t>
            </a:r>
          </a:p>
          <a:p>
            <a:pPr marL="457200" lvl="3" fontAlgn="auto">
              <a:defRPr/>
            </a:pPr>
            <a:r>
              <a:rPr lang="en-US" altLang="zh-CN" dirty="0" smtClean="0"/>
              <a:t>Coherent transmission &amp; reception for DL PRS from mutiple PFLs</a:t>
            </a:r>
          </a:p>
          <a:p>
            <a:pPr marL="457200" lvl="3" fontAlgn="auto">
              <a:defRPr/>
            </a:pPr>
            <a:r>
              <a:rPr lang="en-US" altLang="zh-CN" dirty="0" smtClean="0"/>
              <a:t>Coherent transmission &amp; reception for positioning SRS from multiple carriers</a:t>
            </a:r>
          </a:p>
          <a:p>
            <a:pPr marL="457200" lvl="3" fontAlgn="auto">
              <a:defRPr/>
            </a:pPr>
            <a:r>
              <a:rPr lang="en-US" altLang="zh-CN" dirty="0" smtClean="0"/>
              <a:t>Details of RS enhancements, UE and gNB masurements and physical-layer procedures</a:t>
            </a:r>
            <a:endParaRPr lang="zh-CN" altLang="en-US" sz="2400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4"/>
          <p:cNvSpPr>
            <a:spLocks noGrp="1" noChangeArrowheads="1"/>
          </p:cNvSpPr>
          <p:nvPr>
            <p:ph type="title"/>
          </p:nvPr>
        </p:nvSpPr>
        <p:spPr>
          <a:xfrm>
            <a:off x="0" y="9392"/>
            <a:ext cx="8837612" cy="534987"/>
          </a:xfrm>
        </p:spPr>
        <p:txBody>
          <a:bodyPr/>
          <a:lstStyle/>
          <a:p>
            <a:r>
              <a:rPr lang="en-US" altLang="zh-CN" sz="2400" noProof="1" smtClean="0"/>
              <a:t>Extend integrity for more positioning methods</a:t>
            </a:r>
            <a:endParaRPr lang="en-US" altLang="zh-CN" sz="2400" dirty="0" smtClean="0"/>
          </a:p>
        </p:txBody>
      </p:sp>
      <p:sp>
        <p:nvSpPr>
          <p:cNvPr id="71" name="内容占位符 2"/>
          <p:cNvSpPr>
            <a:spLocks noGrp="1"/>
          </p:cNvSpPr>
          <p:nvPr>
            <p:ph sz="half" idx="4294967295"/>
          </p:nvPr>
        </p:nvSpPr>
        <p:spPr>
          <a:xfrm>
            <a:off x="350837" y="839788"/>
            <a:ext cx="7846489" cy="3947365"/>
          </a:xfrm>
        </p:spPr>
        <p:txBody>
          <a:bodyPr/>
          <a:lstStyle/>
          <a:p>
            <a:pPr marL="0" lvl="2" fontAlgn="auto">
              <a:defRPr/>
            </a:pPr>
            <a:r>
              <a:rPr lang="en-US" altLang="zh-CN" dirty="0" smtClean="0"/>
              <a:t>Status</a:t>
            </a:r>
          </a:p>
          <a:p>
            <a:pPr marL="457200" lvl="3" fontAlgn="auto">
              <a:defRPr/>
            </a:pPr>
            <a:r>
              <a:rPr lang="en-US" altLang="zh-CN" dirty="0" smtClean="0"/>
              <a:t>Positioning integrity is supported  only for A-GNSS </a:t>
            </a:r>
            <a:r>
              <a:rPr lang="en-US" altLang="zh-CN" dirty="0" smtClean="0">
                <a:sym typeface="+mn-ea"/>
              </a:rPr>
              <a:t>in Rel-17 </a:t>
            </a:r>
          </a:p>
          <a:p>
            <a:pPr marL="457200" lvl="3" fontAlgn="auto">
              <a:defRPr/>
            </a:pPr>
            <a:r>
              <a:rPr lang="en-US" altLang="zh-CN" dirty="0" smtClean="0">
                <a:sym typeface="+mn-ea"/>
              </a:rPr>
              <a:t>Positioning integrity for RAT-dependent is not included in Rel-17 WI</a:t>
            </a:r>
          </a:p>
          <a:p>
            <a:pPr marL="0" lvl="2" fontAlgn="auto">
              <a:defRPr/>
            </a:pPr>
            <a:r>
              <a:rPr lang="en-US" altLang="zh-CN" dirty="0" smtClean="0"/>
              <a:t>Motivation</a:t>
            </a:r>
          </a:p>
          <a:p>
            <a:pPr marL="457200" lvl="3" fontAlgn="auto">
              <a:defRPr/>
            </a:pPr>
            <a:r>
              <a:rPr lang="en-US" altLang="zh-CN" dirty="0" smtClean="0"/>
              <a:t>Specify the positioning integrity for other positioning solutions, e.g.</a:t>
            </a:r>
          </a:p>
          <a:p>
            <a:pPr marL="914400" lvl="4" fontAlgn="auto">
              <a:defRPr/>
            </a:pPr>
            <a:r>
              <a:rPr lang="en-US" altLang="zh-CN" sz="1200" dirty="0" smtClean="0"/>
              <a:t>RAT-dependent: DL-TDOA, UL-TDOA, DL-AoD, UL-AoA, multi-RTT</a:t>
            </a:r>
            <a:endParaRPr lang="en-US" altLang="zh-CN" dirty="0" smtClean="0"/>
          </a:p>
          <a:p>
            <a:pPr marL="0" lvl="2" fontAlgn="auto">
              <a:defRPr/>
            </a:pPr>
            <a:r>
              <a:rPr lang="en-US" altLang="zh-CN" dirty="0"/>
              <a:t>Potential Further Study and Normative </a:t>
            </a:r>
            <a:r>
              <a:rPr lang="en-US" altLang="zh-CN" dirty="0" smtClean="0"/>
              <a:t>Work [RAN2]</a:t>
            </a:r>
            <a:endParaRPr lang="en-US" altLang="zh-CN" dirty="0"/>
          </a:p>
          <a:p>
            <a:pPr marL="457200" lvl="3" fontAlgn="auto">
              <a:defRPr/>
            </a:pPr>
            <a:r>
              <a:rPr lang="en-US" altLang="zh-CN" dirty="0" smtClean="0"/>
              <a:t>Strive to reuse procedures </a:t>
            </a:r>
            <a:r>
              <a:rPr lang="en-US" altLang="zh-CN" dirty="0"/>
              <a:t>and </a:t>
            </a:r>
            <a:r>
              <a:rPr lang="en-US" altLang="zh-CN" dirty="0" smtClean="0"/>
              <a:t>signaling </a:t>
            </a:r>
            <a:r>
              <a:rPr lang="en-US" altLang="zh-CN" dirty="0"/>
              <a:t>for Rel-17 defined </a:t>
            </a:r>
            <a:r>
              <a:rPr lang="en-US" altLang="zh-CN" dirty="0" smtClean="0"/>
              <a:t>integrity</a:t>
            </a:r>
          </a:p>
          <a:p>
            <a:pPr marL="457200" lvl="3" fontAlgn="auto">
              <a:defRPr/>
            </a:pPr>
            <a:r>
              <a:rPr lang="en-US" altLang="zh-CN" dirty="0" smtClean="0"/>
              <a:t>Study </a:t>
            </a:r>
            <a:r>
              <a:rPr lang="en-US" altLang="zh-CN" dirty="0"/>
              <a:t>whether new requirements are needed</a:t>
            </a:r>
          </a:p>
          <a:p>
            <a:pPr marL="457200" lvl="3" fontAlgn="auto">
              <a:defRPr/>
            </a:pPr>
            <a:r>
              <a:rPr lang="en-US" altLang="zh-CN" dirty="0"/>
              <a:t>Introduce new feared events for new involved positioning solutions</a:t>
            </a:r>
          </a:p>
          <a:p>
            <a:pPr marL="457200" lvl="3" fontAlgn="auto">
              <a:defRPr/>
            </a:pPr>
            <a:endParaRPr lang="en-US" altLang="zh-CN" dirty="0" smtClean="0"/>
          </a:p>
          <a:p>
            <a:pPr marL="228600" lvl="3" indent="0" fontAlgn="auto">
              <a:buNone/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130</TotalTime>
  <Words>1050</Words>
  <Application>Microsoft Office PowerPoint</Application>
  <PresentationFormat>全屏显示(16:9)</PresentationFormat>
  <Paragraphs>166</Paragraphs>
  <Slides>13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13</vt:i4>
      </vt:variant>
      <vt:variant>
        <vt:lpstr>自定义放映</vt:lpstr>
      </vt:variant>
      <vt:variant>
        <vt:i4>1</vt:i4>
      </vt:variant>
    </vt:vector>
  </HeadingPairs>
  <TitlesOfParts>
    <vt:vector size="35" baseType="lpstr">
      <vt:lpstr>Heiti SC Light</vt:lpstr>
      <vt:lpstr>Microsoft YaHei Bold</vt:lpstr>
      <vt:lpstr>MS PGothic</vt:lpstr>
      <vt:lpstr>黑体</vt:lpstr>
      <vt:lpstr>宋体</vt:lpstr>
      <vt:lpstr>微软雅黑</vt:lpstr>
      <vt:lpstr>Arial</vt:lpstr>
      <vt:lpstr>Calibri</vt:lpstr>
      <vt:lpstr>Impact</vt:lpstr>
      <vt:lpstr>Times</vt:lpstr>
      <vt:lpstr>Times New Roman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Evolution of NR positioning in Rel-18 </vt:lpstr>
      <vt:lpstr>Overview</vt:lpstr>
      <vt:lpstr>SL Positioning – Scenarios and Requirements</vt:lpstr>
      <vt:lpstr>SL Positioning – Positioning methods</vt:lpstr>
      <vt:lpstr>SL Positioning – Signaling design</vt:lpstr>
      <vt:lpstr>SL Positioning – Initial simulation results</vt:lpstr>
      <vt:lpstr>SL Positioning – Proposals </vt:lpstr>
      <vt:lpstr>Further accuracy enhancement</vt:lpstr>
      <vt:lpstr>Extend integrity for more positioning methods</vt:lpstr>
      <vt:lpstr>Power efficiency enhancement </vt:lpstr>
      <vt:lpstr>Support RAN-dependent positioning for RedCap UEs</vt:lpstr>
      <vt:lpstr>Overall proposal for Rel-18 positioning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ZTE</dc:title>
  <dc:creator>ZTE</dc:creator>
  <cp:keywords>ZTE</cp:keywords>
  <cp:lastModifiedBy>ZTE</cp:lastModifiedBy>
  <cp:revision>1480</cp:revision>
  <dcterms:created xsi:type="dcterms:W3CDTF">2015-07-14T07:21:00Z</dcterms:created>
  <dcterms:modified xsi:type="dcterms:W3CDTF">2021-09-06T19:46:04Z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