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5"/>
  </p:notesMasterIdLst>
  <p:handoutMasterIdLst>
    <p:handoutMasterId r:id="rId16"/>
  </p:handoutMasterIdLst>
  <p:sldIdLst>
    <p:sldId id="373" r:id="rId3"/>
    <p:sldId id="374" r:id="rId4"/>
    <p:sldId id="399" r:id="rId5"/>
    <p:sldId id="401" r:id="rId6"/>
    <p:sldId id="402" r:id="rId7"/>
    <p:sldId id="403" r:id="rId8"/>
    <p:sldId id="404" r:id="rId9"/>
    <p:sldId id="405" r:id="rId10"/>
    <p:sldId id="406" r:id="rId11"/>
    <p:sldId id="409" r:id="rId12"/>
    <p:sldId id="408" r:id="rId13"/>
    <p:sldId id="352" r:id="rId14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96625" autoAdjust="0"/>
  </p:normalViewPr>
  <p:slideViewPr>
    <p:cSldViewPr>
      <p:cViewPr>
        <p:scale>
          <a:sx n="66" d="100"/>
          <a:sy n="66" d="100"/>
        </p:scale>
        <p:origin x="-3558" y="-16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9/6/2021,Mon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Views on </a:t>
            </a:r>
            <a:r>
              <a:rPr lang="en-US" altLang="zh-CN" sz="2800" dirty="0" err="1" smtClean="0">
                <a:latin typeface="Arial" pitchFamily="34" charset="0"/>
                <a:cs typeface="Arial" pitchFamily="34" charset="0"/>
              </a:rPr>
              <a:t>Rel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-18 </a:t>
            </a:r>
            <a:r>
              <a:rPr lang="en-US" altLang="zh-CN" sz="2800" dirty="0" err="1" smtClean="0">
                <a:latin typeface="Arial" pitchFamily="34" charset="0"/>
                <a:cs typeface="Arial" pitchFamily="34" charset="0"/>
              </a:rPr>
              <a:t>Sidelink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 Relay Enhancements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503853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RP-212248</a:t>
            </a:r>
            <a:endParaRPr lang="zh-CN" alt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671" y="573832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WG Meeting #93-e</a:t>
            </a:r>
          </a:p>
          <a:p>
            <a:r>
              <a:rPr lang="en-US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Electronic Meeting, September 13 - 17, 2021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‎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  <a:endParaRPr lang="en-US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9.0.3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Multi-paths (cont.)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789552"/>
            <a:ext cx="8640960" cy="3942438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pitchFamily="2" charset="2"/>
              <a:buChar char="q"/>
            </a:pPr>
            <a:r>
              <a:rPr lang="en-US" sz="1800" b="1" dirty="0" smtClean="0">
                <a:solidFill>
                  <a:schemeClr val="tx1"/>
                </a:solidFill>
                <a:cs typeface="Arial" pitchFamily="34" charset="0"/>
              </a:rPr>
              <a:t>Which kind(s) of multi-paths should be considered?</a:t>
            </a:r>
            <a:endParaRPr lang="en-US" sz="1800" b="1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I</a:t>
            </a:r>
            <a:r>
              <a:rPr lang="en-US" altLang="zh-CN" sz="1400" dirty="0" smtClean="0">
                <a:solidFill>
                  <a:schemeClr val="tx1"/>
                </a:solidFill>
                <a:cs typeface="Arial" pitchFamily="34" charset="0"/>
              </a:rPr>
              <a:t>ndirect/direct </a:t>
            </a:r>
            <a:r>
              <a:rPr lang="en-US" altLang="zh-CN" sz="1400" dirty="0" smtClean="0">
                <a:solidFill>
                  <a:schemeClr val="tx1"/>
                </a:solidFill>
                <a:cs typeface="Arial" pitchFamily="34" charset="0"/>
              </a:rPr>
              <a:t>multi-paths </a:t>
            </a:r>
            <a:r>
              <a:rPr lang="en-US" altLang="zh-CN" sz="1400" dirty="0" smtClean="0">
                <a:solidFill>
                  <a:schemeClr val="tx1"/>
                </a:solidFill>
                <a:cs typeface="Arial" pitchFamily="34" charset="0"/>
              </a:rPr>
              <a:t>should </a:t>
            </a:r>
            <a:r>
              <a:rPr lang="en-US" altLang="zh-CN" sz="1400" dirty="0" smtClean="0">
                <a:solidFill>
                  <a:schemeClr val="tx1"/>
                </a:solidFill>
                <a:cs typeface="Arial" pitchFamily="34" charset="0"/>
              </a:rPr>
              <a:t>be studied with higher priority.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Indirect/indirect multi-paths, due to its complexity, could be put to lower priority.</a:t>
            </a: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sz="19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751997"/>
              </p:ext>
            </p:extLst>
          </p:nvPr>
        </p:nvGraphicFramePr>
        <p:xfrm>
          <a:off x="971600" y="1347614"/>
          <a:ext cx="2952328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0" name="Visio" r:id="rId3" imgW="5381318" imgH="1895130" progId="Visio.Drawing.11">
                  <p:embed/>
                </p:oleObj>
              </mc:Choice>
              <mc:Fallback>
                <p:oleObj name="Visio" r:id="rId3" imgW="5381318" imgH="1895130" progId="Visio.Drawing.11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347614"/>
                        <a:ext cx="2952328" cy="13681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539908"/>
              </p:ext>
            </p:extLst>
          </p:nvPr>
        </p:nvGraphicFramePr>
        <p:xfrm>
          <a:off x="4427985" y="1347615"/>
          <a:ext cx="3168352" cy="1296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1" name="Visio" r:id="rId5" imgW="5381318" imgH="1895130" progId="Visio.Drawing.11">
                  <p:embed/>
                </p:oleObj>
              </mc:Choice>
              <mc:Fallback>
                <p:oleObj name="Visio" r:id="rId5" imgW="5381318" imgH="1895130" progId="Visio.Drawing.11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5" y="1347615"/>
                        <a:ext cx="3168352" cy="12961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520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Summary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771550"/>
            <a:ext cx="8424936" cy="3618402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GB" altLang="zh-CN" sz="1800" dirty="0" smtClean="0">
                <a:solidFill>
                  <a:schemeClr val="tx1"/>
                </a:solidFill>
                <a:cs typeface="Arial" pitchFamily="34" charset="0"/>
              </a:rPr>
              <a:t>This document present CATT’s views on some open questions based on the previous email discussions on SL relay enhancements. 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GB" altLang="zh-CN" sz="1800" dirty="0" smtClean="0">
                <a:solidFill>
                  <a:schemeClr val="tx1"/>
                </a:solidFill>
                <a:cs typeface="Arial" pitchFamily="34" charset="0"/>
              </a:rPr>
              <a:t>It is suggested to include multi-paths into Rel-18 SL relay enhancement work scope. 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GB" altLang="zh-CN" sz="1800" dirty="0" smtClean="0">
                <a:solidFill>
                  <a:schemeClr val="tx1"/>
                </a:solidFill>
                <a:cs typeface="Arial" pitchFamily="34" charset="0"/>
              </a:rPr>
              <a:t>A WID is provided in [5], as an input to RAN’s further discussions on the topic.  </a:t>
            </a:r>
            <a:endParaRPr lang="en-GB" altLang="zh-CN" sz="18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504056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3548" y="3723878"/>
            <a:ext cx="8136904" cy="43088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100" dirty="0"/>
              <a:t>Reference:</a:t>
            </a:r>
          </a:p>
          <a:p>
            <a:pPr marL="5715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100" dirty="0" smtClean="0"/>
              <a:t>[5</a:t>
            </a:r>
            <a:r>
              <a:rPr lang="en-US" altLang="zh-CN" sz="1100" dirty="0"/>
              <a:t>] RP-212249</a:t>
            </a:r>
            <a:r>
              <a:rPr lang="en-US" altLang="zh-CN" sz="1100" dirty="0" smtClean="0"/>
              <a:t>‎, </a:t>
            </a:r>
            <a:r>
              <a:rPr lang="en-GB" sz="1100" dirty="0"/>
              <a:t>New WID: </a:t>
            </a:r>
            <a:r>
              <a:rPr lang="en-GB" sz="1100" dirty="0" err="1"/>
              <a:t>Sidelink</a:t>
            </a:r>
            <a:r>
              <a:rPr lang="en-GB" sz="1100" dirty="0"/>
              <a:t> Relay </a:t>
            </a:r>
            <a:r>
              <a:rPr lang="en-GB" sz="1100" dirty="0" smtClean="0"/>
              <a:t>Enhancements, CATT</a:t>
            </a: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24905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15566"/>
            <a:ext cx="8712968" cy="25922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1400" b="1" dirty="0" err="1">
                <a:solidFill>
                  <a:schemeClr val="tx1"/>
                </a:solidFill>
                <a:cs typeface="Arial" pitchFamily="34" charset="0"/>
              </a:rPr>
              <a:t>Sidelink</a:t>
            </a:r>
            <a:r>
              <a:rPr lang="en-US" altLang="zh-CN" sz="1400" b="1" dirty="0">
                <a:solidFill>
                  <a:schemeClr val="tx1"/>
                </a:solidFill>
                <a:cs typeface="Arial" pitchFamily="34" charset="0"/>
              </a:rPr>
              <a:t> relay </a:t>
            </a:r>
            <a:r>
              <a:rPr lang="en-US" altLang="zh-CN" sz="1400" b="1" dirty="0" smtClean="0">
                <a:solidFill>
                  <a:schemeClr val="tx1"/>
                </a:solidFill>
                <a:cs typeface="Arial" pitchFamily="34" charset="0"/>
              </a:rPr>
              <a:t>enhancements got wide interests as one potential area fo</a:t>
            </a:r>
            <a:r>
              <a:rPr lang="en-US" altLang="zh-CN" sz="1400" b="1" dirty="0" smtClean="0">
                <a:solidFill>
                  <a:schemeClr val="tx1"/>
                </a:solidFill>
                <a:cs typeface="Arial" pitchFamily="34" charset="0"/>
              </a:rPr>
              <a:t>r Rel-18 </a:t>
            </a:r>
            <a:r>
              <a:rPr lang="en-US" altLang="zh-CN" sz="1400" b="1" dirty="0" err="1" smtClean="0">
                <a:solidFill>
                  <a:schemeClr val="tx1"/>
                </a:solidFill>
                <a:cs typeface="Arial" pitchFamily="34" charset="0"/>
              </a:rPr>
              <a:t>evoluation</a:t>
            </a:r>
            <a:endParaRPr lang="en-US" altLang="zh-CN" sz="1400" b="1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cs typeface="Arial" pitchFamily="34" charset="0"/>
              </a:rPr>
              <a:t>During the pre-meeting email discussion ([RAN93e-R18Prep-06]), 30 companies expressed 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interests </a:t>
            </a:r>
            <a:r>
              <a:rPr lang="en-US" altLang="zh-CN" sz="1200" dirty="0">
                <a:solidFill>
                  <a:schemeClr val="tx1"/>
                </a:solidFill>
                <a:cs typeface="Arial" pitchFamily="34" charset="0"/>
              </a:rPr>
              <a:t>in 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this area.</a:t>
            </a:r>
            <a:endParaRPr lang="en-US" altLang="zh-CN" sz="1200" dirty="0">
              <a:solidFill>
                <a:schemeClr val="tx1"/>
              </a:solidFill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1400" b="1" dirty="0" smtClean="0">
                <a:solidFill>
                  <a:schemeClr val="tx1"/>
                </a:solidFill>
                <a:cs typeface="Arial" pitchFamily="34" charset="0"/>
              </a:rPr>
              <a:t>Related Progresses are being made in other TSGs/WGs, e.g., </a:t>
            </a:r>
            <a:endParaRPr lang="en-US" altLang="zh-CN" sz="1400" b="1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Char char="-"/>
            </a:pP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In SA2,  </a:t>
            </a:r>
            <a:r>
              <a:rPr lang="en-US" altLang="zh-CN" sz="1200" dirty="0">
                <a:solidFill>
                  <a:schemeClr val="tx1"/>
                </a:solidFill>
                <a:cs typeface="Arial" pitchFamily="34" charset="0"/>
              </a:rPr>
              <a:t>[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1] </a:t>
            </a:r>
            <a:r>
              <a:rPr lang="en-US" altLang="zh-CN" sz="1200" dirty="0">
                <a:solidFill>
                  <a:schemeClr val="tx1"/>
                </a:solidFill>
                <a:cs typeface="Arial" pitchFamily="34" charset="0"/>
              </a:rPr>
              <a:t>was agreed to 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server as </a:t>
            </a:r>
            <a:r>
              <a:rPr lang="en-US" altLang="zh-CN" sz="1200" dirty="0">
                <a:solidFill>
                  <a:schemeClr val="tx1"/>
                </a:solidFill>
                <a:cs typeface="Arial" pitchFamily="34" charset="0"/>
              </a:rPr>
              <a:t>a basis for further discussion of Rel-18 </a:t>
            </a:r>
            <a:r>
              <a:rPr lang="en-US" altLang="zh-CN" sz="1200" dirty="0" err="1">
                <a:solidFill>
                  <a:schemeClr val="tx1"/>
                </a:solidFill>
                <a:cs typeface="Arial" pitchFamily="34" charset="0"/>
              </a:rPr>
              <a:t>ProSe</a:t>
            </a:r>
            <a:r>
              <a:rPr lang="en-US" altLang="zh-CN" sz="1200" dirty="0">
                <a:solidFill>
                  <a:schemeClr val="tx1"/>
                </a:solidFill>
                <a:cs typeface="Arial" pitchFamily="34" charset="0"/>
              </a:rPr>
              <a:t>;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Char char="-"/>
            </a:pP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In [2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], SA3 already started the study of </a:t>
            </a:r>
            <a:r>
              <a:rPr lang="en-US" altLang="zh-CN" sz="1200" dirty="0" err="1" smtClean="0">
                <a:solidFill>
                  <a:schemeClr val="tx1"/>
                </a:solidFill>
                <a:cs typeface="Arial" pitchFamily="34" charset="0"/>
              </a:rPr>
              <a:t>sidelink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 relay security issues;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Char char="-"/>
            </a:pP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In [3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], SA5 is studying the charging aspect of </a:t>
            </a:r>
            <a:r>
              <a:rPr lang="en-US" altLang="zh-CN" sz="1200" dirty="0" err="1" smtClean="0">
                <a:solidFill>
                  <a:schemeClr val="tx1"/>
                </a:solidFill>
                <a:cs typeface="Arial" pitchFamily="34" charset="0"/>
              </a:rPr>
              <a:t>sidelink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 relay;</a:t>
            </a:r>
            <a:endParaRPr lang="en-US" altLang="zh-CN" sz="1200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Char char="-"/>
            </a:pP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In 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[4], CT groups </a:t>
            </a:r>
            <a:r>
              <a:rPr lang="en-US" altLang="zh-CN" sz="1200" dirty="0" smtClean="0">
                <a:solidFill>
                  <a:schemeClr val="tx1"/>
                </a:solidFill>
                <a:cs typeface="Arial" pitchFamily="34" charset="0"/>
              </a:rPr>
              <a:t>agreed </a:t>
            </a:r>
            <a:r>
              <a:rPr lang="en-US" altLang="zh-CN" sz="1200" dirty="0">
                <a:solidFill>
                  <a:schemeClr val="tx1"/>
                </a:solidFill>
                <a:cs typeface="Arial" pitchFamily="34" charset="0"/>
              </a:rPr>
              <a:t>to study the </a:t>
            </a:r>
            <a:r>
              <a:rPr lang="en-GB" altLang="zh-CN" sz="1200" dirty="0">
                <a:solidFill>
                  <a:schemeClr val="tx1"/>
                </a:solidFill>
                <a:cs typeface="Arial" pitchFamily="34" charset="0"/>
              </a:rPr>
              <a:t>support of UE-to-Network relay for proximity based services</a:t>
            </a:r>
            <a:r>
              <a:rPr lang="en-GB" altLang="zh-CN" sz="1200" dirty="0" smtClean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7966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b="1" dirty="0" smtClean="0">
                <a:latin typeface="+mj-lt"/>
                <a:cs typeface="Arial" pitchFamily="34" charset="0"/>
              </a:rPr>
              <a:t>Background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3548" y="3723878"/>
            <a:ext cx="8136904" cy="93871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100" dirty="0"/>
              <a:t>Reference:</a:t>
            </a:r>
          </a:p>
          <a:p>
            <a:pPr marL="5715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100" dirty="0"/>
              <a:t>[1]   S2-2106806  </a:t>
            </a:r>
            <a:r>
              <a:rPr lang="en-GB" altLang="zh-CN" sz="1100" dirty="0"/>
              <a:t>New SID on Study on Proximity based Services in 5GS – Phase 2                                   </a:t>
            </a:r>
            <a:r>
              <a:rPr lang="en-GB" altLang="zh-CN" sz="1100" dirty="0" smtClean="0"/>
              <a:t> CATT</a:t>
            </a:r>
            <a:r>
              <a:rPr lang="en-GB" altLang="zh-CN" sz="1100" dirty="0"/>
              <a:t>, OPPO</a:t>
            </a:r>
          </a:p>
          <a:p>
            <a:pPr marL="5715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altLang="zh-CN" sz="1100" dirty="0"/>
              <a:t>[2]   S3-213236  Study on Security Aspects of Enhancement for Proximity Based Services in 5GS          </a:t>
            </a:r>
            <a:r>
              <a:rPr lang="en-US" altLang="zh-CN" sz="1100" dirty="0" smtClean="0"/>
              <a:t>CATT</a:t>
            </a:r>
            <a:r>
              <a:rPr lang="en-US" altLang="zh-CN" sz="1100" dirty="0"/>
              <a:t>, China Unicom</a:t>
            </a:r>
          </a:p>
          <a:p>
            <a:pPr marL="5715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100" dirty="0"/>
              <a:t>[3]   </a:t>
            </a:r>
            <a:r>
              <a:rPr lang="en-GB" altLang="zh-CN" sz="1100" dirty="0"/>
              <a:t>S5-205468</a:t>
            </a:r>
            <a:r>
              <a:rPr lang="en-US" altLang="zh-CN" sz="1100" dirty="0"/>
              <a:t>  </a:t>
            </a:r>
            <a:r>
              <a:rPr lang="en-GB" altLang="zh-CN" sz="1100" dirty="0"/>
              <a:t>Revised SID on charging aspects of Proximity-based Services in 5GC</a:t>
            </a:r>
            <a:r>
              <a:rPr lang="en-US" altLang="zh-CN" sz="1100" dirty="0"/>
              <a:t>                               </a:t>
            </a:r>
            <a:r>
              <a:rPr lang="en-US" altLang="zh-CN" sz="1100" dirty="0" smtClean="0"/>
              <a:t>CATT</a:t>
            </a:r>
            <a:endParaRPr lang="zh-CN" altLang="zh-CN" sz="1100" dirty="0"/>
          </a:p>
          <a:p>
            <a:pPr marL="5715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altLang="zh-CN" sz="1100" dirty="0"/>
              <a:t>[4]   C1-214476/C4-214568  Revised WID on CT aspects of proximity based services in 5GS                   </a:t>
            </a:r>
            <a:r>
              <a:rPr lang="en-GB" altLang="zh-CN" sz="1100" dirty="0" smtClean="0"/>
              <a:t> CATT</a:t>
            </a:r>
            <a:r>
              <a:rPr lang="en-GB" altLang="zh-CN" sz="1100" dirty="0"/>
              <a:t>, </a:t>
            </a:r>
            <a:r>
              <a:rPr lang="en-GB" altLang="zh-CN" sz="1100" dirty="0" smtClean="0"/>
              <a:t>OPPO</a:t>
            </a: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2432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sz="3300" b="1" dirty="0">
                <a:latin typeface="+mj-lt"/>
                <a:cs typeface="Arial" pitchFamily="34" charset="0"/>
              </a:rPr>
              <a:t>Overview of the </a:t>
            </a:r>
            <a:r>
              <a:rPr lang="en-US" altLang="zh-CN" sz="3300" b="1" dirty="0" smtClean="0">
                <a:latin typeface="+mj-lt"/>
                <a:cs typeface="Arial" pitchFamily="34" charset="0"/>
              </a:rPr>
              <a:t>previous discussion</a:t>
            </a:r>
            <a:endParaRPr lang="en-US" sz="3300" b="1" dirty="0">
              <a:latin typeface="+mj-lt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680692"/>
              </p:ext>
            </p:extLst>
          </p:nvPr>
        </p:nvGraphicFramePr>
        <p:xfrm>
          <a:off x="755576" y="1203598"/>
          <a:ext cx="7560840" cy="2953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339"/>
                <a:gridCol w="940140"/>
                <a:gridCol w="2448471"/>
                <a:gridCol w="2710890"/>
              </a:tblGrid>
              <a:tr h="472409">
                <a:tc>
                  <a:txBody>
                    <a:bodyPr/>
                    <a:lstStyle/>
                    <a:p>
                      <a:pPr algn="ctr"/>
                      <a:endParaRPr lang="zh-CN" altLang="en-US" sz="1100" b="1" dirty="0"/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Topic</a:t>
                      </a:r>
                      <a:endParaRPr lang="zh-CN" alt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Majority</a:t>
                      </a:r>
                      <a:r>
                        <a:rPr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view on the scope</a:t>
                      </a:r>
                      <a:endParaRPr lang="zh-CN" alt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Further</a:t>
                      </a:r>
                      <a:r>
                        <a:rPr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questions to discuss</a:t>
                      </a:r>
                      <a:endParaRPr lang="zh-CN" alt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44817">
                <a:tc rowSpan="2">
                  <a:txBody>
                    <a:bodyPr/>
                    <a:lstStyle/>
                    <a:p>
                      <a:pPr algn="l"/>
                      <a:r>
                        <a:rPr lang="en-US" altLang="zh-CN" sz="1100" b="1" dirty="0" smtClean="0"/>
                        <a:t>Non-controversial</a:t>
                      </a:r>
                      <a:endParaRPr lang="zh-CN" altLang="en-US" sz="11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50" dirty="0" err="1" smtClean="0"/>
                        <a:t>U2U</a:t>
                      </a:r>
                      <a:endParaRPr lang="zh-CN" altLang="en-US" sz="105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p"/>
                      </a:pPr>
                      <a:r>
                        <a:rPr lang="en-US" altLang="zh-CN" sz="1050" dirty="0" smtClean="0"/>
                        <a:t>Single</a:t>
                      </a:r>
                      <a:r>
                        <a:rPr lang="en-US" altLang="zh-CN" sz="1050" baseline="0" dirty="0" smtClean="0"/>
                        <a:t> hop </a:t>
                      </a:r>
                      <a:r>
                        <a:rPr lang="en-US" altLang="zh-CN" sz="1050" baseline="0" dirty="0" err="1" smtClean="0"/>
                        <a:t>U2U</a:t>
                      </a:r>
                      <a:r>
                        <a:rPr lang="en-US" altLang="zh-CN" sz="1050" baseline="0" dirty="0" smtClean="0"/>
                        <a:t> relay</a:t>
                      </a:r>
                      <a:endParaRPr lang="zh-CN" altLang="en-US" sz="105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>
                        <a:lnSpc>
                          <a:spcPct val="150000"/>
                        </a:lnSpc>
                        <a:buFont typeface="Wingdings" panose="05000000000000000000" pitchFamily="2" charset="2"/>
                        <a:buChar char="p"/>
                      </a:pPr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Both</a:t>
                      </a:r>
                      <a:r>
                        <a:rPr lang="en-US" altLang="zh-CN" sz="1050" baseline="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 </a:t>
                      </a:r>
                      <a:r>
                        <a:rPr lang="en-US" altLang="zh-CN" sz="1050" dirty="0" err="1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L2</a:t>
                      </a:r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 and </a:t>
                      </a:r>
                      <a:r>
                        <a:rPr lang="en-US" altLang="zh-CN" sz="1050" dirty="0" err="1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L3</a:t>
                      </a:r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?</a:t>
                      </a:r>
                    </a:p>
                    <a:p>
                      <a:pPr marL="285750" lvl="0" indent="-285750" algn="l">
                        <a:lnSpc>
                          <a:spcPct val="150000"/>
                        </a:lnSpc>
                        <a:buFont typeface="Wingdings" panose="05000000000000000000" pitchFamily="2" charset="2"/>
                        <a:buChar char="p"/>
                      </a:pPr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Limited</a:t>
                      </a:r>
                      <a:r>
                        <a:rPr lang="en-US" altLang="zh-CN" sz="1050" baseline="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 to unicast?</a:t>
                      </a:r>
                      <a:endParaRPr lang="en-US" altLang="zh-CN" sz="1050" dirty="0" smtClean="0">
                        <a:solidFill>
                          <a:srgbClr val="FF0000"/>
                        </a:solidFill>
                        <a:cs typeface="Arial" pitchFamily="34" charset="0"/>
                      </a:endParaRPr>
                    </a:p>
                    <a:p>
                      <a:pPr marL="285750" lvl="0" indent="-285750" algn="l">
                        <a:lnSpc>
                          <a:spcPct val="150000"/>
                        </a:lnSpc>
                        <a:buFont typeface="Wingdings" panose="05000000000000000000" pitchFamily="2" charset="2"/>
                        <a:buChar char="p"/>
                      </a:pPr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Secondary</a:t>
                      </a:r>
                      <a:r>
                        <a:rPr lang="en-US" altLang="zh-CN" sz="1050" baseline="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 </a:t>
                      </a:r>
                      <a:r>
                        <a:rPr lang="en-US" altLang="zh-CN" sz="1050" baseline="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WG to involve</a:t>
                      </a:r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  <a:cs typeface="Arial" pitchFamily="34" charset="0"/>
                        </a:rPr>
                        <a:t>?</a:t>
                      </a:r>
                      <a:endParaRPr lang="zh-CN" altLang="en-US" sz="105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85766">
                <a:tc v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50" dirty="0" smtClean="0"/>
                        <a:t>Service</a:t>
                      </a:r>
                      <a:r>
                        <a:rPr lang="en-US" altLang="zh-CN" sz="1050" baseline="0" dirty="0" smtClean="0"/>
                        <a:t> continuity</a:t>
                      </a:r>
                      <a:endParaRPr lang="zh-CN" altLang="en-US" sz="105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p"/>
                      </a:pP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Inter-</a:t>
                      </a:r>
                      <a:r>
                        <a:rPr lang="en-US" altLang="zh-CN" sz="105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gNB</a:t>
                      </a: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mobility</a:t>
                      </a:r>
                    </a:p>
                    <a:p>
                      <a:pPr marL="285750" lvl="0" indent="-285750" algn="l" defTabSz="914400" rtl="0" eaLnBrk="1" latinLnBrk="0" hangingPunct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p"/>
                      </a:pP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Indirect/indirect path switching</a:t>
                      </a:r>
                      <a:endParaRPr lang="zh-CN" alt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p"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Indirect/indirect</a:t>
                      </a:r>
                      <a:r>
                        <a:rPr lang="en-US" altLang="zh-CN" sz="105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path switching includes the inter-</a:t>
                      </a:r>
                      <a:r>
                        <a:rPr lang="en-US" altLang="zh-CN" sz="1050" kern="1200" baseline="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gNB</a:t>
                      </a:r>
                      <a:r>
                        <a:rPr lang="en-US" altLang="zh-CN" sz="105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case?</a:t>
                      </a:r>
                      <a:endParaRPr lang="zh-CN" altLang="en-US" sz="105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5059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b="1" dirty="0" smtClean="0"/>
                        <a:t>Controversial</a:t>
                      </a:r>
                      <a:endParaRPr lang="zh-CN" altLang="en-US" sz="11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50" dirty="0" smtClean="0"/>
                        <a:t>Multi-path</a:t>
                      </a:r>
                      <a:endParaRPr lang="zh-CN" altLang="en-US" sz="105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en-US" altLang="zh-CN" sz="105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Direct + indirect</a:t>
                      </a:r>
                      <a:endParaRPr lang="zh-CN" altLang="en-US" sz="105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p"/>
                        <a:tabLst/>
                        <a:defRPr/>
                      </a:pPr>
                      <a:r>
                        <a:rPr lang="en-US" altLang="zh-CN" sz="105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Limited to intra-cell?</a:t>
                      </a:r>
                      <a:endParaRPr lang="zh-CN" altLang="en-US" sz="105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7544" y="4299942"/>
            <a:ext cx="8136904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b="1" dirty="0" smtClean="0">
                <a:solidFill>
                  <a:srgbClr val="C00000"/>
                </a:solidFill>
              </a:rPr>
              <a:t>We will discuss on these questions and present our views in the reminder of this document. </a:t>
            </a:r>
            <a:endParaRPr lang="en-GB" altLang="zh-CN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3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Single-hop U2U </a:t>
            </a:r>
            <a:r>
              <a:rPr lang="en-US" sz="3600" b="1" dirty="0" smtClean="0">
                <a:latin typeface="+mn-lt"/>
                <a:cs typeface="Arial" pitchFamily="34" charset="0"/>
              </a:rPr>
              <a:t>relay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35546"/>
            <a:ext cx="8640960" cy="3618402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pitchFamily="2" charset="2"/>
              <a:buChar char="q"/>
            </a:pPr>
            <a:r>
              <a:rPr lang="en-US" sz="1400" b="1" dirty="0">
                <a:solidFill>
                  <a:schemeClr val="tx1"/>
                </a:solidFill>
                <a:cs typeface="Arial" pitchFamily="34" charset="0"/>
              </a:rPr>
              <a:t>Motivation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Meet the requirements of various uses </a:t>
            </a: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cases, e.g., </a:t>
            </a:r>
            <a:endParaRPr lang="en-US" sz="1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sz="1400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itchFamily="2" charset="2"/>
              <a:buChar char="q"/>
            </a:pPr>
            <a:endParaRPr lang="en-US" sz="1800" b="1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cs typeface="Arial" pitchFamily="34" charset="0"/>
              </a:rPr>
              <a:t>Views on the </a:t>
            </a:r>
            <a:r>
              <a:rPr lang="en-US" sz="1400" b="1" dirty="0" err="1" smtClean="0">
                <a:solidFill>
                  <a:schemeClr val="tx1"/>
                </a:solidFill>
                <a:cs typeface="Arial" pitchFamily="34" charset="0"/>
              </a:rPr>
              <a:t>FFS</a:t>
            </a:r>
            <a:r>
              <a:rPr lang="en-US" sz="1400" b="1" dirty="0" smtClean="0">
                <a:solidFill>
                  <a:schemeClr val="tx1"/>
                </a:solidFill>
                <a:cs typeface="Arial" pitchFamily="34" charset="0"/>
              </a:rPr>
              <a:t> issues</a:t>
            </a:r>
            <a:endParaRPr lang="en-US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986553"/>
              </p:ext>
            </p:extLst>
          </p:nvPr>
        </p:nvGraphicFramePr>
        <p:xfrm>
          <a:off x="1115619" y="1541080"/>
          <a:ext cx="5981465" cy="397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1">
                  <a:extLst>
                    <a:ext uri="{9D8B030D-6E8A-4147-A177-3AD203B41FA5}">
                      <a16:colId xmlns:a16="http://schemas.microsoft.com/office/drawing/2014/main" xmlns="" val="835546759"/>
                    </a:ext>
                  </a:extLst>
                </a:gridCol>
                <a:gridCol w="2813114">
                  <a:extLst>
                    <a:ext uri="{9D8B030D-6E8A-4147-A177-3AD203B41FA5}">
                      <a16:colId xmlns:a16="http://schemas.microsoft.com/office/drawing/2014/main" xmlns="" val="3603375187"/>
                    </a:ext>
                  </a:extLst>
                </a:gridCol>
              </a:tblGrid>
              <a:tr h="397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</a:rPr>
                        <a:t>V2X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 use case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Public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 safety use case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1972956"/>
                  </a:ext>
                </a:extLst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813" y="1941680"/>
            <a:ext cx="3173155" cy="99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img2.baidu.com/it/u=2486162004,3475915188&amp;fm=26&amp;fmt=auto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41680"/>
            <a:ext cx="2808312" cy="99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646126"/>
              </p:ext>
            </p:extLst>
          </p:nvPr>
        </p:nvGraphicFramePr>
        <p:xfrm>
          <a:off x="539552" y="3435750"/>
          <a:ext cx="8064896" cy="1227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025"/>
                <a:gridCol w="1479517"/>
                <a:gridCol w="5125354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Our view</a:t>
                      </a:r>
                      <a:endParaRPr lang="zh-CN" alt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Reasoning</a:t>
                      </a:r>
                      <a:endParaRPr lang="zh-CN" alt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93673">
                <a:tc>
                  <a:txBody>
                    <a:bodyPr/>
                    <a:lstStyle/>
                    <a:p>
                      <a:r>
                        <a:rPr lang="en-US" altLang="zh-CN" sz="1050" b="1" dirty="0" smtClean="0">
                          <a:latin typeface="+mn-lt"/>
                        </a:rPr>
                        <a:t>Both</a:t>
                      </a:r>
                      <a:r>
                        <a:rPr lang="en-US" altLang="zh-CN" sz="1050" b="1" baseline="0" dirty="0" smtClean="0">
                          <a:latin typeface="+mn-lt"/>
                        </a:rPr>
                        <a:t> </a:t>
                      </a:r>
                      <a:r>
                        <a:rPr lang="en-US" altLang="zh-CN" sz="1050" b="1" baseline="0" dirty="0" err="1" smtClean="0">
                          <a:latin typeface="+mn-lt"/>
                        </a:rPr>
                        <a:t>L2</a:t>
                      </a:r>
                      <a:r>
                        <a:rPr lang="en-US" altLang="zh-CN" sz="1050" b="1" baseline="0" dirty="0" smtClean="0">
                          <a:latin typeface="+mn-lt"/>
                        </a:rPr>
                        <a:t> and </a:t>
                      </a:r>
                      <a:r>
                        <a:rPr lang="en-US" altLang="zh-CN" sz="1050" b="1" baseline="0" dirty="0" err="1" smtClean="0">
                          <a:latin typeface="+mn-lt"/>
                        </a:rPr>
                        <a:t>L3</a:t>
                      </a:r>
                      <a:r>
                        <a:rPr lang="en-US" altLang="zh-CN" sz="1050" b="1" baseline="0" dirty="0" smtClean="0">
                          <a:latin typeface="+mn-lt"/>
                        </a:rPr>
                        <a:t>?</a:t>
                      </a:r>
                      <a:endParaRPr lang="zh-CN" altLang="en-US" sz="1050" b="1" dirty="0">
                        <a:latin typeface="+mn-lt"/>
                      </a:endParaRP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050" b="0" dirty="0" smtClean="0">
                          <a:latin typeface="+mn-lt"/>
                        </a:rPr>
                        <a:t>Yes</a:t>
                      </a: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buFont typeface="Calibri" panose="020F0502020204030204" pitchFamily="34" charset="0"/>
                        <a:buNone/>
                      </a:pP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Relay discovery/(re-)selection procedures are common for </a:t>
                      </a:r>
                      <a:r>
                        <a:rPr lang="en-US" altLang="zh-CN" sz="1050" b="0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L2</a:t>
                      </a: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and </a:t>
                      </a:r>
                      <a:r>
                        <a:rPr lang="en-US" altLang="zh-CN" sz="1050" b="0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L3</a:t>
                      </a: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zh-CN" sz="1050" b="0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U2U</a:t>
                      </a: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relay.</a:t>
                      </a:r>
                      <a:endParaRPr lang="zh-CN" altLang="en-US" sz="105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3673">
                <a:tc>
                  <a:txBody>
                    <a:bodyPr/>
                    <a:lstStyle/>
                    <a:p>
                      <a:r>
                        <a:rPr lang="en-US" altLang="zh-CN" sz="1050" b="1" dirty="0" smtClean="0">
                          <a:latin typeface="+mn-lt"/>
                        </a:rPr>
                        <a:t>Limited</a:t>
                      </a:r>
                      <a:r>
                        <a:rPr lang="en-US" altLang="zh-CN" sz="1050" b="1" baseline="0" dirty="0" smtClean="0">
                          <a:latin typeface="+mn-lt"/>
                        </a:rPr>
                        <a:t> to unicast?</a:t>
                      </a:r>
                      <a:endParaRPr lang="zh-CN" altLang="en-US" sz="1050" b="1" dirty="0">
                        <a:latin typeface="+mn-lt"/>
                      </a:endParaRP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No, for all cast types</a:t>
                      </a:r>
                      <a:endParaRPr lang="zh-CN" altLang="en-US" sz="105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zh-CN" sz="105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BC/GC is important for both </a:t>
                      </a:r>
                      <a:r>
                        <a:rPr lang="en-US" altLang="zh-CN" sz="1050" b="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V2X</a:t>
                      </a:r>
                      <a:r>
                        <a:rPr lang="en-US" altLang="zh-CN" sz="105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and public safety services.</a:t>
                      </a:r>
                      <a:endParaRPr lang="zh-CN" altLang="en-US" sz="105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3418">
                <a:tc>
                  <a:txBody>
                    <a:bodyPr/>
                    <a:lstStyle/>
                    <a:p>
                      <a:r>
                        <a:rPr lang="en-US" altLang="zh-CN" sz="1050" b="1" dirty="0" smtClean="0">
                          <a:latin typeface="+mn-lt"/>
                        </a:rPr>
                        <a:t>Secondary</a:t>
                      </a:r>
                      <a:r>
                        <a:rPr lang="en-US" altLang="zh-CN" sz="1050" b="1" baseline="0" dirty="0" smtClean="0">
                          <a:latin typeface="+mn-lt"/>
                        </a:rPr>
                        <a:t> </a:t>
                      </a:r>
                      <a:r>
                        <a:rPr lang="en-US" altLang="zh-CN" sz="1050" b="1" baseline="0" dirty="0" smtClean="0">
                          <a:latin typeface="+mn-lt"/>
                        </a:rPr>
                        <a:t>group to involve?</a:t>
                      </a:r>
                      <a:endParaRPr lang="zh-CN" altLang="en-US" sz="1050" b="1" dirty="0">
                        <a:latin typeface="+mn-lt"/>
                      </a:endParaRP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sz="105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RAN3</a:t>
                      </a:r>
                      <a:endParaRPr lang="zh-CN" altLang="en-US" sz="105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zh-CN" sz="1050" b="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RAN3</a:t>
                      </a:r>
                      <a:r>
                        <a:rPr lang="en-US" altLang="zh-CN" sz="105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should be involved for relay/remote </a:t>
                      </a:r>
                      <a:r>
                        <a:rPr lang="en-US" altLang="zh-CN" sz="1050" b="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UE</a:t>
                      </a:r>
                      <a:r>
                        <a:rPr lang="en-US" altLang="zh-CN" sz="105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authorization.</a:t>
                      </a:r>
                      <a:endParaRPr lang="zh-CN" altLang="en-US" sz="105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8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Single-hop U2U </a:t>
            </a:r>
            <a:r>
              <a:rPr lang="en-US" sz="3600" b="1" dirty="0" smtClean="0">
                <a:latin typeface="+mn-lt"/>
                <a:cs typeface="Arial" pitchFamily="34" charset="0"/>
              </a:rPr>
              <a:t>relay (cont.)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0"/>
            <a:ext cx="8424936" cy="3618402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pitchFamily="2" charset="2"/>
              <a:buChar char="q"/>
            </a:pPr>
            <a:r>
              <a:rPr lang="en-US" sz="1800" b="1" dirty="0" smtClean="0">
                <a:solidFill>
                  <a:schemeClr val="tx1"/>
                </a:solidFill>
                <a:cs typeface="Arial" pitchFamily="34" charset="0"/>
              </a:rPr>
              <a:t>Potential scopes</a:t>
            </a:r>
            <a:endParaRPr lang="en-US" sz="1800" b="1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err="1">
                <a:solidFill>
                  <a:schemeClr val="tx1"/>
                </a:solidFill>
                <a:cs typeface="Arial" pitchFamily="34" charset="0"/>
              </a:rPr>
              <a:t>U2U</a:t>
            </a: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 relay discovery and (re-)</a:t>
            </a: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selection;</a:t>
            </a:r>
            <a:endParaRPr lang="en-US" sz="1600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Relay and Remote </a:t>
            </a:r>
            <a:r>
              <a:rPr lang="en-US" sz="1600" dirty="0" err="1">
                <a:solidFill>
                  <a:schemeClr val="tx1"/>
                </a:solidFill>
                <a:cs typeface="Arial" pitchFamily="34" charset="0"/>
              </a:rPr>
              <a:t>UE</a:t>
            </a: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authorization;</a:t>
            </a:r>
            <a:endParaRPr lang="en-US" sz="1600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err="1">
                <a:solidFill>
                  <a:schemeClr val="tx1"/>
                </a:solidFill>
                <a:cs typeface="Arial" pitchFamily="34" charset="0"/>
              </a:rPr>
              <a:t>PC5</a:t>
            </a: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 adaption layer design for </a:t>
            </a:r>
            <a:r>
              <a:rPr lang="en-US" sz="1600" dirty="0" err="1">
                <a:solidFill>
                  <a:schemeClr val="tx1"/>
                </a:solidFill>
                <a:cs typeface="Arial" pitchFamily="34" charset="0"/>
              </a:rPr>
              <a:t>L2</a:t>
            </a: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cs typeface="Arial" pitchFamily="34" charset="0"/>
              </a:rPr>
              <a:t>U2U</a:t>
            </a: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relay;</a:t>
            </a:r>
            <a:endParaRPr lang="en-US" sz="1600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Control plane </a:t>
            </a: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procedures;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User plane procedures (e.g., resource allocation).</a:t>
            </a:r>
            <a:endParaRPr lang="en-US" sz="16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35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Service continuity enhancements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43558"/>
            <a:ext cx="8424936" cy="3510390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pitchFamily="2" charset="2"/>
              <a:buChar char="q"/>
            </a:pPr>
            <a:r>
              <a:rPr lang="en-US" sz="1400" b="1" dirty="0">
                <a:solidFill>
                  <a:schemeClr val="tx1"/>
                </a:solidFill>
                <a:cs typeface="Arial" pitchFamily="34" charset="0"/>
              </a:rPr>
              <a:t>Motivation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Meet the all the possible mobility requirements in real deployment.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sz="1600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itchFamily="2" charset="2"/>
              <a:buChar char="q"/>
            </a:pPr>
            <a:endParaRPr lang="en-US" sz="1800" b="1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cs typeface="Arial" pitchFamily="34" charset="0"/>
              </a:rPr>
              <a:t>Views on the </a:t>
            </a:r>
            <a:r>
              <a:rPr lang="en-US" sz="1400" b="1" dirty="0" err="1" smtClean="0">
                <a:solidFill>
                  <a:schemeClr val="tx1"/>
                </a:solidFill>
                <a:cs typeface="Arial" pitchFamily="34" charset="0"/>
              </a:rPr>
              <a:t>FFS</a:t>
            </a:r>
            <a:r>
              <a:rPr lang="en-US" sz="1400" b="1" dirty="0" smtClean="0">
                <a:solidFill>
                  <a:schemeClr val="tx1"/>
                </a:solidFill>
                <a:cs typeface="Arial" pitchFamily="34" charset="0"/>
              </a:rPr>
              <a:t> issues</a:t>
            </a:r>
            <a:endParaRPr lang="en-US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364562"/>
              </p:ext>
            </p:extLst>
          </p:nvPr>
        </p:nvGraphicFramePr>
        <p:xfrm>
          <a:off x="755577" y="3507854"/>
          <a:ext cx="7560840" cy="106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9632"/>
                <a:gridCol w="998719"/>
                <a:gridCol w="4392489"/>
              </a:tblGrid>
              <a:tr h="2743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Our view</a:t>
                      </a:r>
                      <a:endParaRPr lang="zh-CN" alt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Reasoning</a:t>
                      </a:r>
                      <a:endParaRPr lang="zh-CN" alt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88670">
                <a:tc>
                  <a:txBody>
                    <a:bodyPr/>
                    <a:lstStyle/>
                    <a:p>
                      <a:r>
                        <a:rPr lang="en-US" altLang="zh-CN" sz="1050" b="1" dirty="0" smtClean="0"/>
                        <a:t>Whether</a:t>
                      </a:r>
                      <a:r>
                        <a:rPr lang="en-US" altLang="zh-CN" sz="1050" b="1" baseline="0" dirty="0" smtClean="0"/>
                        <a:t> indirect/indirect path switching includes the inter-</a:t>
                      </a:r>
                      <a:r>
                        <a:rPr lang="en-US" altLang="zh-CN" sz="1050" b="1" baseline="0" dirty="0" err="1" smtClean="0"/>
                        <a:t>gNB</a:t>
                      </a:r>
                      <a:r>
                        <a:rPr lang="en-US" altLang="zh-CN" sz="1050" b="1" baseline="0" dirty="0" smtClean="0"/>
                        <a:t> case?</a:t>
                      </a:r>
                      <a:endParaRPr lang="zh-CN" altLang="en-US" sz="1050" b="1" dirty="0"/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050" b="0" dirty="0" smtClean="0"/>
                        <a:t>Yes</a:t>
                      </a: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buFont typeface="Calibri" panose="020F0502020204030204" pitchFamily="34" charset="0"/>
                        <a:buNone/>
                      </a:pPr>
                      <a:r>
                        <a:rPr lang="en-US" altLang="zh-CN" sz="1050" b="0" dirty="0" smtClean="0">
                          <a:solidFill>
                            <a:schemeClr val="tx1"/>
                          </a:solidFill>
                        </a:rPr>
                        <a:t>This</a:t>
                      </a: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</a:rPr>
                        <a:t> scenarios is </a:t>
                      </a: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</a:rPr>
                        <a:t>valid in </a:t>
                      </a: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</a:rPr>
                        <a:t>relay deployment.</a:t>
                      </a:r>
                    </a:p>
                    <a:p>
                      <a:pPr marL="0" lvl="0" indent="0">
                        <a:lnSpc>
                          <a:spcPct val="150000"/>
                        </a:lnSpc>
                        <a:buFont typeface="Calibri" panose="020F0502020204030204" pitchFamily="34" charset="0"/>
                        <a:buNone/>
                      </a:pP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</a:rPr>
                        <a:t>Compared with intra-</a:t>
                      </a:r>
                      <a:r>
                        <a:rPr lang="en-US" altLang="zh-CN" sz="1050" b="0" baseline="0" dirty="0" err="1" smtClean="0">
                          <a:solidFill>
                            <a:schemeClr val="tx1"/>
                          </a:solidFill>
                        </a:rPr>
                        <a:t>gNB</a:t>
                      </a: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</a:rPr>
                        <a:t> case, the additional specification effort is </a:t>
                      </a:r>
                      <a:r>
                        <a:rPr lang="en-US" altLang="zh-CN" sz="1050" b="0" baseline="0" dirty="0" smtClean="0">
                          <a:solidFill>
                            <a:schemeClr val="tx1"/>
                          </a:solidFill>
                        </a:rPr>
                        <a:t>not much.</a:t>
                      </a:r>
                      <a:endParaRPr lang="zh-CN" alt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800043"/>
              </p:ext>
            </p:extLst>
          </p:nvPr>
        </p:nvGraphicFramePr>
        <p:xfrm>
          <a:off x="1187626" y="1721100"/>
          <a:ext cx="6408710" cy="38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154">
                  <a:extLst>
                    <a:ext uri="{9D8B030D-6E8A-4147-A177-3AD203B41FA5}">
                      <a16:colId xmlns:a16="http://schemas.microsoft.com/office/drawing/2014/main" xmlns="" val="835546759"/>
                    </a:ext>
                  </a:extLst>
                </a:gridCol>
                <a:gridCol w="2297332">
                  <a:extLst>
                    <a:ext uri="{9D8B030D-6E8A-4147-A177-3AD203B41FA5}">
                      <a16:colId xmlns:a16="http://schemas.microsoft.com/office/drawing/2014/main" xmlns="" val="3603375187"/>
                    </a:ext>
                  </a:extLst>
                </a:gridCol>
                <a:gridCol w="2016224"/>
              </a:tblGrid>
              <a:tr h="3886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Indirect/direct path switch</a:t>
                      </a:r>
                    </a:p>
                    <a:p>
                      <a:pPr algn="ctr"/>
                      <a:r>
                        <a:rPr lang="en-US" altLang="zh-CN" sz="105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(inter-</a:t>
                      </a:r>
                      <a:r>
                        <a:rPr lang="en-US" altLang="zh-CN" sz="105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altLang="zh-CN" sz="105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05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Direct/indirect path switch</a:t>
                      </a:r>
                    </a:p>
                    <a:p>
                      <a:pPr algn="ctr"/>
                      <a:r>
                        <a:rPr lang="en-US" altLang="zh-CN" sz="105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(inter-</a:t>
                      </a:r>
                      <a:r>
                        <a:rPr lang="en-US" altLang="zh-CN" sz="105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altLang="zh-CN" sz="105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05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Indirect/indirect path switch</a:t>
                      </a:r>
                    </a:p>
                  </a:txBody>
                  <a:tcPr marT="34290" marB="3429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1972956"/>
                  </a:ext>
                </a:extLst>
              </a:tr>
            </a:tbl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486030"/>
              </p:ext>
            </p:extLst>
          </p:nvPr>
        </p:nvGraphicFramePr>
        <p:xfrm>
          <a:off x="1187624" y="2157705"/>
          <a:ext cx="2088232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8" name="Visio" r:id="rId3" imgW="5237337" imgH="1906470" progId="Visio.Drawing.11">
                  <p:embed/>
                </p:oleObj>
              </mc:Choice>
              <mc:Fallback>
                <p:oleObj name="Visio" r:id="rId3" imgW="5237337" imgH="19064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157705"/>
                        <a:ext cx="2088232" cy="917972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35576"/>
              </p:ext>
            </p:extLst>
          </p:nvPr>
        </p:nvGraphicFramePr>
        <p:xfrm>
          <a:off x="5580111" y="2157704"/>
          <a:ext cx="2016225" cy="918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" name="Visio" r:id="rId5" imgW="5237337" imgH="1973970" progId="Visio.Drawing.11">
                  <p:embed/>
                </p:oleObj>
              </mc:Choice>
              <mc:Fallback>
                <p:oleObj name="Visio" r:id="rId5" imgW="5237337" imgH="19739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1" y="2157704"/>
                        <a:ext cx="2016225" cy="918102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352552"/>
              </p:ext>
            </p:extLst>
          </p:nvPr>
        </p:nvGraphicFramePr>
        <p:xfrm>
          <a:off x="3313977" y="2157705"/>
          <a:ext cx="2194127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" name="Visio" r:id="rId7" imgW="5237337" imgH="1906470" progId="Visio.Drawing.11">
                  <p:embed/>
                </p:oleObj>
              </mc:Choice>
              <mc:Fallback>
                <p:oleObj name="Visio" r:id="rId7" imgW="5237337" imgH="19064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3977" y="2157705"/>
                        <a:ext cx="2194127" cy="917972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354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>
                <a:latin typeface="+mn-lt"/>
                <a:cs typeface="Arial" pitchFamily="34" charset="0"/>
              </a:rPr>
              <a:t>Service continuity </a:t>
            </a:r>
            <a:r>
              <a:rPr lang="en-US" altLang="zh-CN" sz="3600" b="1" dirty="0" smtClean="0">
                <a:latin typeface="+mn-lt"/>
                <a:cs typeface="Arial" pitchFamily="34" charset="0"/>
              </a:rPr>
              <a:t>enhancements (cont.)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97564"/>
            <a:ext cx="8784976" cy="4050450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pitchFamily="2" charset="2"/>
              <a:buChar char="q"/>
            </a:pPr>
            <a:r>
              <a:rPr lang="en-US" sz="1800" b="1" dirty="0" smtClean="0">
                <a:solidFill>
                  <a:schemeClr val="tx1"/>
                </a:solidFill>
                <a:cs typeface="Arial" pitchFamily="34" charset="0"/>
              </a:rPr>
              <a:t>Potential scopes</a:t>
            </a:r>
            <a:endParaRPr lang="en-US" sz="1800" b="1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Service continuity </a:t>
            </a:r>
            <a:r>
              <a:rPr lang="en-US" altLang="zh-CN" sz="1600" dirty="0" smtClean="0">
                <a:solidFill>
                  <a:schemeClr val="tx1"/>
                </a:solidFill>
                <a:cs typeface="Arial" pitchFamily="34" charset="0"/>
              </a:rPr>
              <a:t>enhancements</a:t>
            </a: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 for inter-</a:t>
            </a:r>
            <a:r>
              <a:rPr lang="en-US" sz="1600" dirty="0" err="1" smtClean="0">
                <a:solidFill>
                  <a:schemeClr val="tx1"/>
                </a:solidFill>
                <a:cs typeface="Arial" pitchFamily="34" charset="0"/>
              </a:rPr>
              <a:t>gNB</a:t>
            </a: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 case:</a:t>
            </a:r>
          </a:p>
          <a:p>
            <a:pPr lvl="2">
              <a:lnSpc>
                <a:spcPct val="130000"/>
              </a:lnSpc>
              <a:buFont typeface="Calibri" panose="020F0502020204030204" pitchFamily="34" charset="0"/>
              <a:buChar char="-"/>
            </a:pP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e.g., direct/indirect, indirect/indirect  and indirect/indirect path </a:t>
            </a: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switching.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cs typeface="Arial" pitchFamily="34" charset="0"/>
              </a:rPr>
              <a:t>Service continuity enhancements for intra-</a:t>
            </a:r>
            <a:r>
              <a:rPr lang="en-US" altLang="zh-CN" sz="1600" dirty="0" err="1">
                <a:solidFill>
                  <a:schemeClr val="tx1"/>
                </a:solidFill>
                <a:cs typeface="Arial" pitchFamily="34" charset="0"/>
              </a:rPr>
              <a:t>gNB</a:t>
            </a:r>
            <a:r>
              <a:rPr lang="en-US" altLang="zh-CN" sz="16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zh-CN" sz="1600" dirty="0" smtClean="0">
                <a:solidFill>
                  <a:schemeClr val="tx1"/>
                </a:solidFill>
                <a:cs typeface="Arial" pitchFamily="34" charset="0"/>
              </a:rPr>
              <a:t>case:</a:t>
            </a:r>
            <a:endParaRPr lang="en-US" altLang="zh-CN" sz="1600" dirty="0">
              <a:solidFill>
                <a:schemeClr val="tx1"/>
              </a:solidFill>
              <a:cs typeface="Arial" pitchFamily="34" charset="0"/>
            </a:endParaRPr>
          </a:p>
          <a:p>
            <a:pPr lvl="2">
              <a:lnSpc>
                <a:spcPct val="130000"/>
              </a:lnSpc>
              <a:buFont typeface="Calibri" panose="020F0502020204030204" pitchFamily="34" charset="0"/>
              <a:buChar char="-"/>
            </a:pPr>
            <a:r>
              <a:rPr lang="en-US" altLang="zh-CN" sz="1600" dirty="0">
                <a:solidFill>
                  <a:schemeClr val="tx1"/>
                </a:solidFill>
                <a:cs typeface="Arial" pitchFamily="34" charset="0"/>
              </a:rPr>
              <a:t>e.g., indirect/indirect path </a:t>
            </a:r>
            <a:r>
              <a:rPr lang="en-US" altLang="zh-CN" sz="1600" dirty="0" smtClean="0">
                <a:solidFill>
                  <a:schemeClr val="tx1"/>
                </a:solidFill>
                <a:cs typeface="Arial" pitchFamily="34" charset="0"/>
              </a:rPr>
              <a:t>switching.</a:t>
            </a:r>
            <a:endParaRPr lang="en-US" altLang="zh-CN" sz="1600" dirty="0">
              <a:solidFill>
                <a:schemeClr val="tx1"/>
              </a:solidFill>
              <a:cs typeface="Arial" pitchFamily="34" charset="0"/>
            </a:endParaRPr>
          </a:p>
          <a:p>
            <a:pPr marL="914400" lvl="2" indent="0">
              <a:lnSpc>
                <a:spcPct val="130000"/>
              </a:lnSpc>
              <a:buNone/>
            </a:pPr>
            <a:endParaRPr lang="en-US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56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Multi-paths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789552"/>
            <a:ext cx="8640960" cy="3942438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pitchFamily="2" charset="2"/>
              <a:buChar char="q"/>
            </a:pPr>
            <a:r>
              <a:rPr lang="en-US" sz="1800" b="1" dirty="0" smtClean="0">
                <a:solidFill>
                  <a:schemeClr val="tx1"/>
                </a:solidFill>
                <a:cs typeface="Arial" pitchFamily="34" charset="0"/>
              </a:rPr>
              <a:t>Benefits </a:t>
            </a:r>
            <a:r>
              <a:rPr lang="en-US" sz="1800" b="1" dirty="0" err="1" smtClean="0">
                <a:solidFill>
                  <a:schemeClr val="tx1"/>
                </a:solidFill>
                <a:cs typeface="Arial" pitchFamily="34" charset="0"/>
              </a:rPr>
              <a:t>vs</a:t>
            </a:r>
            <a:r>
              <a:rPr lang="en-US" sz="1800" b="1" dirty="0" smtClean="0">
                <a:solidFill>
                  <a:schemeClr val="tx1"/>
                </a:solidFill>
                <a:cs typeface="Arial" pitchFamily="34" charset="0"/>
              </a:rPr>
              <a:t> effort</a:t>
            </a:r>
            <a:endParaRPr lang="en-US" sz="1800" b="1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From </a:t>
            </a: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the performance improvement aspects, introducing multi-paths can improve the reliability and peak data rate especially for cell edge UE,  which is </a:t>
            </a: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meaningful for the </a:t>
            </a: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user experience;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solidFill>
                  <a:schemeClr val="tx1"/>
                </a:solidFill>
                <a:cs typeface="Arial" pitchFamily="34" charset="0"/>
              </a:rPr>
              <a:t>The work load should be manageable based on further discussions on the exact scenarios to cover in this release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1600" dirty="0" smtClean="0">
                <a:solidFill>
                  <a:schemeClr val="tx1"/>
                </a:solidFill>
                <a:cs typeface="Arial" pitchFamily="34" charset="0"/>
              </a:rPr>
              <a:t>It is therefore suggested to include multi-paths as part of Rel-18 work scope.</a:t>
            </a:r>
            <a:endParaRPr lang="en-US" altLang="zh-CN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sz="19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27989"/>
              </p:ext>
            </p:extLst>
          </p:nvPr>
        </p:nvGraphicFramePr>
        <p:xfrm>
          <a:off x="5940152" y="3363838"/>
          <a:ext cx="2393132" cy="91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" name="Visio" r:id="rId3" imgW="5237337" imgH="1973970" progId="Visio.Drawing.11">
                  <p:embed/>
                </p:oleObj>
              </mc:Choice>
              <mc:Fallback>
                <p:oleObj name="Visio" r:id="rId3" imgW="5237337" imgH="19739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3363838"/>
                        <a:ext cx="2393132" cy="917972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531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Multi-paths (cont.)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789552"/>
            <a:ext cx="8640960" cy="3942438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schemeClr val="tx1"/>
                </a:solidFill>
                <a:cs typeface="Arial" pitchFamily="34" charset="0"/>
              </a:rPr>
              <a:t>Whether multi-paths should be restricted within one cell?</a:t>
            </a:r>
          </a:p>
          <a:p>
            <a:pPr marL="0" indent="0">
              <a:lnSpc>
                <a:spcPct val="140000"/>
              </a:lnSpc>
              <a:buNone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Both intra-cell multi-paths and inter-cell multi-paths can be considered:</a:t>
            </a:r>
          </a:p>
          <a:p>
            <a:pPr marL="1085850" lvl="2">
              <a:lnSpc>
                <a:spcPct val="130000"/>
              </a:lnSpc>
              <a:buFont typeface="Calibri" panose="020F0502020204030204" pitchFamily="34" charset="0"/>
              <a:buChar char="-"/>
            </a:pPr>
            <a:r>
              <a:rPr lang="en-US" altLang="zh-CN" dirty="0">
                <a:solidFill>
                  <a:schemeClr val="tx1"/>
                </a:solidFill>
                <a:cs typeface="Arial" pitchFamily="34" charset="0"/>
              </a:rPr>
              <a:t>Relay </a:t>
            </a:r>
            <a:r>
              <a:rPr lang="en-US" altLang="zh-CN" dirty="0" err="1">
                <a:solidFill>
                  <a:schemeClr val="tx1"/>
                </a:solidFill>
                <a:cs typeface="Arial" pitchFamily="34" charset="0"/>
              </a:rPr>
              <a:t>UE</a:t>
            </a:r>
            <a:r>
              <a:rPr lang="en-US" altLang="zh-CN" dirty="0">
                <a:solidFill>
                  <a:schemeClr val="tx1"/>
                </a:solidFill>
                <a:cs typeface="Arial" pitchFamily="34" charset="0"/>
              </a:rPr>
              <a:t> and remote </a:t>
            </a:r>
            <a:r>
              <a:rPr lang="en-US" altLang="zh-CN" dirty="0" err="1">
                <a:solidFill>
                  <a:schemeClr val="tx1"/>
                </a:solidFill>
                <a:cs typeface="Arial" pitchFamily="34" charset="0"/>
              </a:rPr>
              <a:t>UE</a:t>
            </a:r>
            <a:r>
              <a:rPr lang="en-US" altLang="zh-CN" dirty="0">
                <a:solidFill>
                  <a:schemeClr val="tx1"/>
                </a:solidFill>
                <a:cs typeface="Arial" pitchFamily="34" charset="0"/>
              </a:rPr>
              <a:t> may in the coverage of different cells, hence it is natural to support multi-paths  across different cells.</a:t>
            </a:r>
          </a:p>
          <a:p>
            <a:pPr marL="1085850" lvl="2">
              <a:lnSpc>
                <a:spcPct val="130000"/>
              </a:lnSpc>
              <a:buFont typeface="Calibri" panose="020F0502020204030204" pitchFamily="34" charset="0"/>
              <a:buChar char="-"/>
            </a:pPr>
            <a:r>
              <a:rPr lang="en-US" altLang="zh-CN" dirty="0">
                <a:solidFill>
                  <a:schemeClr val="tx1"/>
                </a:solidFill>
                <a:cs typeface="Arial" pitchFamily="34" charset="0"/>
              </a:rPr>
              <a:t>In </a:t>
            </a:r>
            <a:r>
              <a:rPr lang="en-US" altLang="zh-CN" dirty="0" err="1">
                <a:solidFill>
                  <a:schemeClr val="tx1"/>
                </a:solidFill>
                <a:cs typeface="Arial" pitchFamily="34" charset="0"/>
              </a:rPr>
              <a:t>Uu</a:t>
            </a:r>
            <a:r>
              <a:rPr lang="en-US" altLang="zh-CN" dirty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en-US" altLang="zh-CN" dirty="0" err="1">
                <a:solidFill>
                  <a:schemeClr val="tx1"/>
                </a:solidFill>
                <a:cs typeface="Arial" pitchFamily="34" charset="0"/>
              </a:rPr>
              <a:t>UE</a:t>
            </a:r>
            <a:r>
              <a:rPr lang="en-US" altLang="zh-CN" dirty="0">
                <a:solidFill>
                  <a:schemeClr val="tx1"/>
                </a:solidFill>
                <a:cs typeface="Arial" pitchFamily="34" charset="0"/>
              </a:rPr>
              <a:t> can aggregate multiple serving cells. Hence, there is no strong motivation to exclude </a:t>
            </a:r>
            <a:r>
              <a:rPr lang="en-US" altLang="zh-CN" dirty="0" smtClean="0">
                <a:solidFill>
                  <a:schemeClr val="tx1"/>
                </a:solidFill>
                <a:cs typeface="Arial" pitchFamily="34" charset="0"/>
              </a:rPr>
              <a:t>it with </a:t>
            </a:r>
            <a:r>
              <a:rPr lang="en-US" altLang="zh-CN" dirty="0">
                <a:solidFill>
                  <a:schemeClr val="tx1"/>
                </a:solidFill>
                <a:cs typeface="Arial" pitchFamily="34" charset="0"/>
              </a:rPr>
              <a:t>the introduction of </a:t>
            </a:r>
            <a:r>
              <a:rPr lang="en-US" altLang="zh-CN" dirty="0" err="1">
                <a:solidFill>
                  <a:schemeClr val="tx1"/>
                </a:solidFill>
                <a:cs typeface="Arial" pitchFamily="34" charset="0"/>
              </a:rPr>
              <a:t>sidelink</a:t>
            </a:r>
            <a:r>
              <a:rPr lang="en-US" altLang="zh-CN" dirty="0">
                <a:solidFill>
                  <a:schemeClr val="tx1"/>
                </a:solidFill>
                <a:cs typeface="Arial" pitchFamily="34" charset="0"/>
              </a:rPr>
              <a:t> relay. </a:t>
            </a:r>
            <a:endParaRPr lang="en-US" altLang="zh-CN" dirty="0" smtClean="0">
              <a:solidFill>
                <a:schemeClr val="tx1"/>
              </a:solidFill>
              <a:cs typeface="Arial" pitchFamily="34" charset="0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sz="19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16736"/>
              </p:ext>
            </p:extLst>
          </p:nvPr>
        </p:nvGraphicFramePr>
        <p:xfrm>
          <a:off x="1180045" y="1419622"/>
          <a:ext cx="2743883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2" name="Visio" r:id="rId3" imgW="5237337" imgH="1973970" progId="Visio.Drawing.11">
                  <p:embed/>
                </p:oleObj>
              </mc:Choice>
              <mc:Fallback>
                <p:oleObj name="Visio" r:id="rId3" imgW="5237337" imgH="19739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0045" y="1419622"/>
                        <a:ext cx="2743883" cy="1296144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574189"/>
              </p:ext>
            </p:extLst>
          </p:nvPr>
        </p:nvGraphicFramePr>
        <p:xfrm>
          <a:off x="4355976" y="1419622"/>
          <a:ext cx="3128027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3" name="Visio" r:id="rId5" imgW="5381318" imgH="1588950" progId="Visio.Drawing.11">
                  <p:embed/>
                </p:oleObj>
              </mc:Choice>
              <mc:Fallback>
                <p:oleObj name="Visio" r:id="rId5" imgW="5381318" imgH="158895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1419622"/>
                        <a:ext cx="3128027" cy="1296144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793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9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800</Words>
  <Application>Microsoft Office PowerPoint</Application>
  <PresentationFormat>全屏显示(16:9)</PresentationFormat>
  <Paragraphs>136</Paragraphs>
  <Slides>12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1_Office 主题</vt:lpstr>
      <vt:lpstr>Office 主题</vt:lpstr>
      <vt:lpstr>Visio</vt:lpstr>
      <vt:lpstr>Views on Rel-18 Sidelink Relay Enhancements</vt:lpstr>
      <vt:lpstr>PowerPoint 演示文稿</vt:lpstr>
      <vt:lpstr>Overview of the previous discussion</vt:lpstr>
      <vt:lpstr>Single-hop U2U relay</vt:lpstr>
      <vt:lpstr>Single-hop U2U relay (cont.)</vt:lpstr>
      <vt:lpstr>Service continuity enhancements</vt:lpstr>
      <vt:lpstr>Service continuity enhancements (cont.)</vt:lpstr>
      <vt:lpstr>Multi-paths</vt:lpstr>
      <vt:lpstr>Multi-paths (cont.)</vt:lpstr>
      <vt:lpstr>Multi-paths (cont.)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2021-09-06T12:02:58Z</dcterms:modified>
</cp:coreProperties>
</file>