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2" r:id="rId1"/>
  </p:sldMasterIdLst>
  <p:notesMasterIdLst>
    <p:notesMasterId r:id="rId7"/>
  </p:notesMasterIdLst>
  <p:sldIdLst>
    <p:sldId id="340" r:id="rId2"/>
    <p:sldId id="341" r:id="rId3"/>
    <p:sldId id="342" r:id="rId4"/>
    <p:sldId id="343" r:id="rId5"/>
    <p:sldId id="339" r:id="rId6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C6C6CD4B-7291-094A-B136-129CBA320EF6}">
          <p14:sldIdLst>
            <p14:sldId id="340"/>
            <p14:sldId id="341"/>
            <p14:sldId id="342"/>
            <p14:sldId id="343"/>
            <p14:sldId id="3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FF"/>
    <a:srgbClr val="FF00FF"/>
    <a:srgbClr val="FFCCFF"/>
    <a:srgbClr val="76D6FF"/>
    <a:srgbClr val="00B0F0"/>
    <a:srgbClr val="FF6600"/>
    <a:srgbClr val="CCECFF"/>
    <a:srgbClr val="FFFFCC"/>
    <a:srgbClr val="92D050"/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淡色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1E171933-4619-4E11-9A3F-F7608DF75F80}" styleName="中間 1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CAF9ED-07DC-4A11-8D7F-57B35C25682E}" styleName="中間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73A0DAA-6AF3-43AB-8588-CEC1D06C72B9}" styleName="中間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スタイルなし/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0A1B5D5-9B99-4C35-A422-299274C87663}" styleName="中間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2C8C85-51F0-491E-9774-3900AFEF0FD7}" styleName="淡色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1E4AEA4-8DFA-4A89-87EB-49C32662AFE0}" styleName="中間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79"/>
    <p:restoredTop sz="98490" autoAdjust="0"/>
  </p:normalViewPr>
  <p:slideViewPr>
    <p:cSldViewPr snapToGrid="0" snapToObjects="1">
      <p:cViewPr varScale="1">
        <p:scale>
          <a:sx n="102" d="100"/>
          <a:sy n="102" d="100"/>
        </p:scale>
        <p:origin x="112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707F95-2F62-3946-A417-B56DBDA66AF1}" type="datetimeFigureOut">
              <a:t>2021/9/6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ACD5-9B95-DE47-B8D9-B85FEB2268E3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9476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oftBank_ppt_C-コピ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9819" y="5894457"/>
            <a:ext cx="257028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94"/>
            <a:ext cx="7772400" cy="2005874"/>
          </a:xfrm>
        </p:spPr>
        <p:txBody>
          <a:bodyPr tIns="45720" bIns="45720"/>
          <a:lstStyle>
            <a:lvl1pPr algn="ctr">
              <a:defRPr sz="40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136368"/>
            <a:ext cx="6400800" cy="999263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2400"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758573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1463" indent="-271463">
              <a:tabLst/>
              <a:defRPr sz="2800">
                <a:solidFill>
                  <a:srgbClr val="0432FF"/>
                </a:solidFill>
              </a:defRPr>
            </a:lvl1pPr>
            <a:lvl2pPr marL="635000" indent="-273050">
              <a:tabLst/>
              <a:defRPr sz="2400"/>
            </a:lvl2pPr>
            <a:lvl3pPr marL="1022350" indent="-222250">
              <a:tabLst/>
              <a:defRPr sz="2400"/>
            </a:lvl3pPr>
            <a:lvl4pPr marL="1470025" indent="-303213">
              <a:tabLst/>
              <a:defRPr sz="2200"/>
            </a:lvl4pPr>
            <a:lvl5pPr marL="1787525" indent="-260350">
              <a:tabLst/>
              <a:defRPr sz="2000"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270283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115616" y="3068960"/>
            <a:ext cx="7510988" cy="894254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grpSp>
        <p:nvGrpSpPr>
          <p:cNvPr id="4" name="図形グループ 3"/>
          <p:cNvGrpSpPr/>
          <p:nvPr userDrawn="1"/>
        </p:nvGrpSpPr>
        <p:grpSpPr>
          <a:xfrm>
            <a:off x="516227" y="3068960"/>
            <a:ext cx="8110377" cy="930315"/>
            <a:chOff x="416496" y="1706741"/>
            <a:chExt cx="8786242" cy="930315"/>
          </a:xfrm>
        </p:grpSpPr>
        <p:sp>
          <p:nvSpPr>
            <p:cNvPr id="5" name="正方形/長方形 4"/>
            <p:cNvSpPr/>
            <p:nvPr userDrawn="1"/>
          </p:nvSpPr>
          <p:spPr>
            <a:xfrm>
              <a:off x="416496" y="1706741"/>
              <a:ext cx="446810" cy="93031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2400">
                <a:solidFill>
                  <a:srgbClr val="FFFFFF"/>
                </a:solidFill>
                <a:latin typeface="HGP創英角ｺﾞｼｯｸUB"/>
                <a:ea typeface="HGP創英角ｺﾞｼｯｸUB"/>
              </a:endParaRPr>
            </a:p>
          </p:txBody>
        </p:sp>
        <p:cxnSp>
          <p:nvCxnSpPr>
            <p:cNvPr id="6" name="直線コネクタ 5"/>
            <p:cNvCxnSpPr/>
            <p:nvPr userDrawn="1"/>
          </p:nvCxnSpPr>
          <p:spPr>
            <a:xfrm>
              <a:off x="416496" y="2636912"/>
              <a:ext cx="878624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83963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4927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435" y="440698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345212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294111" y="6553200"/>
            <a:ext cx="66528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9pPr>
          </a:lstStyle>
          <a:p>
            <a:pPr algn="r" defTabSz="9144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0182A538-3E18-3940-86F9-080C2C29BB6C}" type="slidenum">
              <a:rPr lang="ja-JP" altLang="en-US" sz="1200" smtClean="0">
                <a:solidFill>
                  <a:srgbClr val="000000"/>
                </a:solidFill>
                <a:latin typeface="HGP創英角ｺﾞｼｯｸUB" charset="-128"/>
              </a:rPr>
              <a:pPr algn="r" defTabSz="914400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ja-JP" sz="1200">
              <a:solidFill>
                <a:srgbClr val="000000"/>
              </a:solidFill>
              <a:latin typeface="HGP創英角ｺﾞｼｯｸUB" charset="-128"/>
            </a:endParaRPr>
          </a:p>
        </p:txBody>
      </p:sp>
      <p:graphicFrame>
        <p:nvGraphicFramePr>
          <p:cNvPr id="1027" name="Object 16"/>
          <p:cNvGraphicFramePr>
            <a:graphicFrameLocks noChangeAspect="1"/>
          </p:cNvGraphicFramePr>
          <p:nvPr/>
        </p:nvGraphicFramePr>
        <p:xfrm>
          <a:off x="7297650" y="255588"/>
          <a:ext cx="1374531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Image" r:id="rId8" imgW="2711201" imgH="402133" progId="Photoshop.Image.9">
                  <p:embed/>
                </p:oleObj>
              </mc:Choice>
              <mc:Fallback>
                <p:oleObj name="Image" r:id="rId8" imgW="2711201" imgH="402133" progId="Photoshop.Image.9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97650" y="255588"/>
                        <a:ext cx="1374531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Line 17"/>
          <p:cNvSpPr>
            <a:spLocks noChangeShapeType="1"/>
          </p:cNvSpPr>
          <p:nvPr/>
        </p:nvSpPr>
        <p:spPr bwMode="auto">
          <a:xfrm>
            <a:off x="458666" y="692150"/>
            <a:ext cx="8233996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ja-JP" altLang="en-US" sz="2400">
              <a:solidFill>
                <a:srgbClr val="000000"/>
              </a:solidFill>
              <a:latin typeface="Verdana" charset="0"/>
              <a:ea typeface="HGP創英角ｺﾞｼｯｸUB" charset="-128"/>
            </a:endParaRPr>
          </a:p>
        </p:txBody>
      </p:sp>
      <p:sp>
        <p:nvSpPr>
          <p:cNvPr id="1029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8697" y="185807"/>
            <a:ext cx="676128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0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8700" y="788991"/>
            <a:ext cx="8226669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826765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7" r:id="rId4"/>
    <p:sldLayoutId id="2147483738" r:id="rId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n"/>
        <a:defRPr kumimoji="1"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0350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l"/>
        <a:defRPr kumimoji="1" sz="2400">
          <a:solidFill>
            <a:schemeClr val="tx1"/>
          </a:solidFill>
          <a:latin typeface="+mn-lt"/>
          <a:ea typeface="+mn-ea"/>
        </a:defRPr>
      </a:lvl2pPr>
      <a:lvl3pPr marL="982663" indent="-1746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200">
          <a:solidFill>
            <a:schemeClr val="tx1"/>
          </a:solidFill>
          <a:latin typeface="+mn-lt"/>
          <a:ea typeface="+mn-ea"/>
        </a:defRPr>
      </a:lvl3pPr>
      <a:lvl4pPr marL="1343025" indent="-17621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p"/>
        <a:defRPr kumimoji="1" sz="2000">
          <a:solidFill>
            <a:schemeClr val="tx1"/>
          </a:solidFill>
          <a:latin typeface="+mn-lt"/>
          <a:ea typeface="+mn-ea"/>
        </a:defRPr>
      </a:lvl4pPr>
      <a:lvl5pPr marL="1614488" indent="-87313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</a:defRPr>
      </a:lvl5pPr>
      <a:lvl6pPr marL="20716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6pPr>
      <a:lvl7pPr marL="25288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7pPr>
      <a:lvl8pPr marL="29860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8pPr>
      <a:lvl9pPr marL="34432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ctrTitle"/>
          </p:nvPr>
        </p:nvSpPr>
        <p:spPr>
          <a:xfrm>
            <a:off x="238572" y="2130494"/>
            <a:ext cx="8575228" cy="2005874"/>
          </a:xfrm>
        </p:spPr>
        <p:txBody>
          <a:bodyPr/>
          <a:lstStyle/>
          <a:p>
            <a:r>
              <a:rPr lang="en-US" altLang="ja-JP" sz="3600" dirty="0"/>
              <a:t>Motivation on defining 8Rx performance requirements for NR</a:t>
            </a:r>
            <a:endParaRPr kumimoji="1" lang="ja-JP" altLang="en-US" sz="3600" dirty="0"/>
          </a:p>
        </p:txBody>
      </p:sp>
      <p:sp>
        <p:nvSpPr>
          <p:cNvPr id="7" name="サブタイトル 6"/>
          <p:cNvSpPr>
            <a:spLocks noGrp="1"/>
          </p:cNvSpPr>
          <p:nvPr>
            <p:ph type="subTitle" idx="1"/>
          </p:nvPr>
        </p:nvSpPr>
        <p:spPr>
          <a:xfrm>
            <a:off x="1371600" y="4250668"/>
            <a:ext cx="6400800" cy="999263"/>
          </a:xfrm>
        </p:spPr>
        <p:txBody>
          <a:bodyPr/>
          <a:lstStyle/>
          <a:p>
            <a:r>
              <a:rPr kumimoji="1" lang="en-US" altLang="ja-JP"/>
              <a:t>SoftBank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238572" y="249158"/>
            <a:ext cx="71782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b="1" dirty="0"/>
              <a:t>3GPP TSG RAN Meeting #93-e			</a:t>
            </a:r>
          </a:p>
          <a:p>
            <a:r>
              <a:rPr lang="en-US" altLang="ja-JP" sz="1600" b="1" dirty="0"/>
              <a:t>Electronic Meeting, September 13 - 17, 2021</a:t>
            </a:r>
          </a:p>
          <a:p>
            <a:r>
              <a:rPr lang="es-ES" altLang="ja-JP" sz="1600" dirty="0">
                <a:latin typeface="HGP創英角ｺﾞｼｯｸUB"/>
                <a:ea typeface="HGP創英角ｺﾞｼｯｸUB"/>
                <a:cs typeface="HGP創英角ｺﾞｼｯｸUB"/>
              </a:rPr>
              <a:t> </a:t>
            </a:r>
            <a:endParaRPr lang="en-US" altLang="ja-JP" sz="1600" dirty="0">
              <a:latin typeface="HGP創英角ｺﾞｼｯｸUB"/>
              <a:ea typeface="HGP創英角ｺﾞｼｯｸUB"/>
              <a:cs typeface="HGP創英角ｺﾞｼｯｸUB"/>
            </a:endParaRPr>
          </a:p>
          <a:p>
            <a:r>
              <a:rPr lang="it-IT" altLang="ja-JP" sz="1600" dirty="0">
                <a:latin typeface="HGP創英角ｺﾞｼｯｸUB"/>
                <a:ea typeface="HGP創英角ｺﾞｼｯｸUB"/>
                <a:cs typeface="HGP創英角ｺﾞｼｯｸUB"/>
              </a:rPr>
              <a:t>Agenda Item:	</a:t>
            </a:r>
            <a:r>
              <a:rPr lang="en-US" altLang="ja-JP" sz="1600" dirty="0">
                <a:latin typeface="HGP創英角ｺﾞｼｯｸUB"/>
                <a:ea typeface="HGP創英角ｺﾞｼｯｸUB"/>
                <a:cs typeface="HGP創英角ｺﾞｼｯｸUB"/>
              </a:rPr>
              <a:t>9.0.5</a:t>
            </a:r>
          </a:p>
          <a:p>
            <a:r>
              <a:rPr lang="en-US" altLang="ja-JP" sz="1600" dirty="0">
                <a:latin typeface="HGP創英角ｺﾞｼｯｸUB"/>
                <a:ea typeface="HGP創英角ｺﾞｼｯｸUB"/>
                <a:cs typeface="HGP創英角ｺﾞｼｯｸUB"/>
              </a:rPr>
              <a:t>Document for:	Discussion and Decision</a:t>
            </a:r>
            <a:endParaRPr lang="ja-JP" altLang="ja-JP" sz="1600" dirty="0">
              <a:latin typeface="HGP創英角ｺﾞｼｯｸUB"/>
              <a:ea typeface="HGP創英角ｺﾞｼｯｸUB"/>
              <a:cs typeface="HGP創英角ｺﾞｼｯｸUB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7709558" y="188640"/>
            <a:ext cx="13308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4400">
              <a:defRPr/>
            </a:pPr>
            <a:r>
              <a:rPr lang="en-US" altLang="ja-JP" sz="1600" b="1" dirty="0"/>
              <a:t>RP-212094</a:t>
            </a:r>
          </a:p>
        </p:txBody>
      </p:sp>
    </p:spTree>
    <p:extLst>
      <p:ext uri="{BB962C8B-B14F-4D97-AF65-F5344CB8AC3E}">
        <p14:creationId xmlns:p14="http://schemas.microsoft.com/office/powerpoint/2010/main" val="2483304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E2C8F4C-F976-CC4D-AB25-79C6BAD11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369A253-8948-744D-BD36-8DCA0AEEC6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8700" y="788991"/>
            <a:ext cx="8226669" cy="5682929"/>
          </a:xfrm>
        </p:spPr>
        <p:txBody>
          <a:bodyPr>
            <a:normAutofit fontScale="92500"/>
          </a:bodyPr>
          <a:lstStyle/>
          <a:p>
            <a:r>
              <a:rPr kumimoji="1" lang="en-US" altLang="ja-JP" dirty="0">
                <a:solidFill>
                  <a:srgbClr val="000000"/>
                </a:solidFill>
              </a:rPr>
              <a:t>LTE has DL 8-MIMO specifications from Rel-10, and its UE requirements have been specified in Rel-15</a:t>
            </a:r>
          </a:p>
          <a:p>
            <a:r>
              <a:rPr lang="en-US" altLang="ja-JP" dirty="0">
                <a:solidFill>
                  <a:srgbClr val="000000"/>
                </a:solidFill>
              </a:rPr>
              <a:t>On the other hand, the 8-Rx UE requirements for NR has not been defined yet so far </a:t>
            </a:r>
          </a:p>
          <a:p>
            <a:endParaRPr kumimoji="1" lang="en-US" altLang="ja-JP" dirty="0">
              <a:solidFill>
                <a:srgbClr val="000000"/>
              </a:solidFill>
            </a:endParaRPr>
          </a:p>
          <a:p>
            <a:endParaRPr kumimoji="1" lang="en-US" altLang="ja-JP" dirty="0">
              <a:solidFill>
                <a:srgbClr val="000000"/>
              </a:solidFill>
            </a:endParaRPr>
          </a:p>
          <a:p>
            <a:endParaRPr kumimoji="1" lang="en-US" altLang="ja-JP" dirty="0">
              <a:solidFill>
                <a:srgbClr val="000000"/>
              </a:solidFill>
            </a:endParaRPr>
          </a:p>
          <a:p>
            <a:r>
              <a:rPr lang="en-US" altLang="ja-JP" dirty="0">
                <a:solidFill>
                  <a:srgbClr val="000000"/>
                </a:solidFill>
              </a:rPr>
              <a:t>This means that </a:t>
            </a:r>
            <a:r>
              <a:rPr lang="en-US" altLang="ja-JP" dirty="0">
                <a:solidFill>
                  <a:srgbClr val="FF0000"/>
                </a:solidFill>
              </a:rPr>
              <a:t>NR underperforms LTE</a:t>
            </a:r>
            <a:r>
              <a:rPr lang="en-US" altLang="ja-JP" dirty="0">
                <a:solidFill>
                  <a:srgbClr val="000000"/>
                </a:solidFill>
              </a:rPr>
              <a:t> in terms of MIMO performance for certain bands</a:t>
            </a:r>
          </a:p>
          <a:p>
            <a:r>
              <a:rPr lang="en-US" altLang="ja-JP" dirty="0">
                <a:solidFill>
                  <a:srgbClr val="000000"/>
                </a:solidFill>
              </a:rPr>
              <a:t>Defining UE requirements for DL 8-Rx is an urgent matter</a:t>
            </a:r>
          </a:p>
          <a:p>
            <a:pPr lvl="1"/>
            <a:r>
              <a:rPr lang="en-US" altLang="ja-JP" dirty="0"/>
              <a:t>8-Rx has already been one of the key features for CPE use cases</a:t>
            </a:r>
          </a:p>
        </p:txBody>
      </p:sp>
      <p:sp>
        <p:nvSpPr>
          <p:cNvPr id="4" name="二等辺三角形 3"/>
          <p:cNvSpPr/>
          <p:nvPr/>
        </p:nvSpPr>
        <p:spPr>
          <a:xfrm rot="10800000">
            <a:off x="2915920" y="2946400"/>
            <a:ext cx="3698240" cy="497840"/>
          </a:xfrm>
          <a:prstGeom prst="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641347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58956AA-B0E7-D947-A34B-8ADD79B91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Proposal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690F2B9-E5CE-7148-81D0-26092139E1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Approve a RAN4 new WI on </a:t>
            </a:r>
            <a:r>
              <a:rPr lang="en-GB" altLang="ja-JP" dirty="0"/>
              <a:t>UE Requirements for NR DL 8Rx Antenna Ports for FR1</a:t>
            </a:r>
            <a:r>
              <a:rPr lang="ja-JP" altLang="ja-JP" dirty="0"/>
              <a:t> </a:t>
            </a:r>
            <a:endParaRPr kumimoji="1" lang="en-US" altLang="ja-JP" dirty="0"/>
          </a:p>
          <a:p>
            <a:pPr lvl="1"/>
            <a:r>
              <a:rPr lang="en-GB" altLang="ja-JP" dirty="0"/>
              <a:t>See Annex for more details on the scope</a:t>
            </a:r>
          </a:p>
          <a:p>
            <a:pPr lvl="1"/>
            <a:endParaRPr lang="en-GB" altLang="ja-JP" dirty="0"/>
          </a:p>
          <a:p>
            <a:r>
              <a:rPr lang="en-GB" altLang="ja-JP" dirty="0"/>
              <a:t>It is requested to finish this WI as early as possible</a:t>
            </a:r>
          </a:p>
          <a:p>
            <a:pPr lvl="1"/>
            <a:r>
              <a:rPr lang="en-GB" altLang="ja-JP" dirty="0"/>
              <a:t>Rel-17 is most preferable given the market </a:t>
            </a:r>
            <a:r>
              <a:rPr lang="en-GB" altLang="ja-JP" dirty="0" err="1"/>
              <a:t>demend</a:t>
            </a:r>
            <a:r>
              <a:rPr lang="en-GB" altLang="ja-JP" dirty="0"/>
              <a:t>. However, given the overload situation in RAN4, Rel-18 is also acceptable</a:t>
            </a:r>
          </a:p>
          <a:p>
            <a:pPr lvl="1"/>
            <a:r>
              <a:rPr lang="en-GB" altLang="ja-JP" dirty="0"/>
              <a:t>If Rel-18, this WI should be finished earlier than Rel-18 closure timing in order to allow early implementation</a:t>
            </a:r>
          </a:p>
        </p:txBody>
      </p:sp>
    </p:spTree>
    <p:extLst>
      <p:ext uri="{BB962C8B-B14F-4D97-AF65-F5344CB8AC3E}">
        <p14:creationId xmlns:p14="http://schemas.microsoft.com/office/powerpoint/2010/main" val="1095937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DCF009A-70C5-4B7A-856F-72AD129C1B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Annex: proposed scope of this WI(</a:t>
            </a:r>
            <a:r>
              <a:rPr lang="en-GB" altLang="ja-JP" dirty="0"/>
              <a:t>RP-202802)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9D4ED22-8DDA-4AAD-98E1-9ED45CF72B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en-GB" altLang="ja-JP" b="1" dirty="0">
                <a:solidFill>
                  <a:schemeClr val="tx1"/>
                </a:solidFill>
              </a:rPr>
              <a:t>4.1	Objective of SI or Core part WI or Testing part WI</a:t>
            </a:r>
            <a:endParaRPr lang="ja-JP" altLang="ja-JP" b="1" dirty="0">
              <a:solidFill>
                <a:schemeClr val="tx1"/>
              </a:solidFill>
            </a:endParaRPr>
          </a:p>
          <a:p>
            <a:r>
              <a:rPr lang="en-US" altLang="ja-JP" dirty="0">
                <a:solidFill>
                  <a:schemeClr val="tx1"/>
                </a:solidFill>
              </a:rPr>
              <a:t>The work item has the following objectives for core requirements of downlink 8Rx antennas:</a:t>
            </a:r>
            <a:endParaRPr lang="ja-JP" altLang="ja-JP" dirty="0">
              <a:solidFill>
                <a:schemeClr val="tx1"/>
              </a:solidFill>
            </a:endParaRPr>
          </a:p>
          <a:p>
            <a:pPr lvl="0"/>
            <a:r>
              <a:rPr lang="en-US" altLang="ja-JP" dirty="0">
                <a:solidFill>
                  <a:schemeClr val="tx1"/>
                </a:solidFill>
              </a:rPr>
              <a:t>Define the UE Rx RF requirements for 8Rx in single carrier and CA.</a:t>
            </a:r>
            <a:endParaRPr lang="ja-JP" altLang="ja-JP" dirty="0">
              <a:solidFill>
                <a:schemeClr val="tx1"/>
              </a:solidFill>
            </a:endParaRPr>
          </a:p>
          <a:p>
            <a:pPr lvl="1"/>
            <a:r>
              <a:rPr lang="en-US" altLang="ja-JP" dirty="0"/>
              <a:t>Phase I: focus on the single carrier scenario</a:t>
            </a:r>
            <a:endParaRPr lang="ja-JP" altLang="ja-JP" dirty="0"/>
          </a:p>
          <a:p>
            <a:pPr lvl="1"/>
            <a:r>
              <a:rPr lang="en-US" altLang="ja-JP" dirty="0"/>
              <a:t>Phase II: After finalizing the single carrier requirements, the following CA scenarios will be studied and specified, if feasible:</a:t>
            </a:r>
            <a:endParaRPr lang="ja-JP" altLang="ja-JP" dirty="0"/>
          </a:p>
          <a:p>
            <a:pPr lvl="2"/>
            <a:r>
              <a:rPr lang="en-US" altLang="ja-JP" dirty="0"/>
              <a:t>Intra-band contiguous and non-contiguous CA with 2CC and 8Rx with up to 8-layers supported per CC </a:t>
            </a:r>
            <a:endParaRPr lang="ja-JP" altLang="ja-JP" dirty="0"/>
          </a:p>
          <a:p>
            <a:pPr lvl="2"/>
            <a:r>
              <a:rPr lang="en-US" altLang="ja-JP" dirty="0"/>
              <a:t>Inter-band CA with 8Rx/8-layers supported on one or two contiguous CCs on the identified operating bands in this work item, and with 2Rx or 4Rx supported on the other CC(s).</a:t>
            </a:r>
            <a:endParaRPr lang="ja-JP" altLang="ja-JP" dirty="0"/>
          </a:p>
          <a:p>
            <a:pPr lvl="0"/>
            <a:r>
              <a:rPr lang="en-US" altLang="ja-JP" dirty="0">
                <a:solidFill>
                  <a:schemeClr val="tx1"/>
                </a:solidFill>
              </a:rPr>
              <a:t>No new Tx requirement is expected.</a:t>
            </a:r>
            <a:endParaRPr lang="ja-JP" altLang="ja-JP" dirty="0">
              <a:solidFill>
                <a:schemeClr val="tx1"/>
              </a:solidFill>
            </a:endParaRPr>
          </a:p>
          <a:p>
            <a:pPr lvl="0"/>
            <a:r>
              <a:rPr lang="en-US" altLang="ja-JP" dirty="0">
                <a:solidFill>
                  <a:schemeClr val="tx1"/>
                </a:solidFill>
              </a:rPr>
              <a:t>Introduce operating bands to support 8Rx antennas. Define reference sensitivity for the bands supporting 8Rx antennas.</a:t>
            </a:r>
            <a:endParaRPr lang="ja-JP" altLang="ja-JP" dirty="0">
              <a:solidFill>
                <a:schemeClr val="tx1"/>
              </a:solidFill>
            </a:endParaRPr>
          </a:p>
          <a:p>
            <a:pPr lvl="1"/>
            <a:r>
              <a:rPr lang="en-US" altLang="ja-JP" dirty="0"/>
              <a:t>Define support for Bands n41, n48, n77, n78 and n79</a:t>
            </a:r>
            <a:endParaRPr lang="ja-JP" altLang="ja-JP" dirty="0"/>
          </a:p>
          <a:p>
            <a:pPr lvl="0"/>
            <a:r>
              <a:rPr lang="en-US" altLang="ja-JP" dirty="0">
                <a:solidFill>
                  <a:schemeClr val="tx1"/>
                </a:solidFill>
              </a:rPr>
              <a:t>No new RRM/RLM core requirement is expected for 8Rx.</a:t>
            </a:r>
            <a:endParaRPr lang="ja-JP" altLang="ja-JP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altLang="ja-JP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ja-JP" dirty="0">
                <a:solidFill>
                  <a:schemeClr val="tx1"/>
                </a:solidFill>
              </a:rPr>
              <a:t> </a:t>
            </a:r>
            <a:endParaRPr lang="ja-JP" altLang="ja-JP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GB" altLang="ja-JP" b="1" dirty="0">
                <a:solidFill>
                  <a:schemeClr val="tx1"/>
                </a:solidFill>
              </a:rPr>
              <a:t>4.2	Objective of Performance part WI</a:t>
            </a:r>
            <a:endParaRPr lang="ja-JP" altLang="ja-JP" b="1" dirty="0">
              <a:solidFill>
                <a:schemeClr val="tx1"/>
              </a:solidFill>
            </a:endParaRPr>
          </a:p>
          <a:p>
            <a:r>
              <a:rPr lang="en-US" altLang="ja-JP" dirty="0">
                <a:solidFill>
                  <a:schemeClr val="tx1"/>
                </a:solidFill>
              </a:rPr>
              <a:t>NOTE:	Leave empty if the WI proposal does not contain a RAN performance part.</a:t>
            </a:r>
            <a:endParaRPr lang="ja-JP" altLang="ja-JP" dirty="0">
              <a:solidFill>
                <a:schemeClr val="tx1"/>
              </a:solidFill>
            </a:endParaRPr>
          </a:p>
          <a:p>
            <a:r>
              <a:rPr lang="en-US" altLang="ja-JP" dirty="0">
                <a:solidFill>
                  <a:schemeClr val="tx1"/>
                </a:solidFill>
              </a:rPr>
              <a:t>The work item has the following performance objectives for downlink 8Rx antennas:</a:t>
            </a:r>
            <a:endParaRPr lang="ja-JP" altLang="ja-JP" dirty="0">
              <a:solidFill>
                <a:schemeClr val="tx1"/>
              </a:solidFill>
            </a:endParaRPr>
          </a:p>
          <a:p>
            <a:pPr lvl="0"/>
            <a:r>
              <a:rPr lang="en-US" altLang="ja-JP" dirty="0">
                <a:solidFill>
                  <a:schemeClr val="tx1"/>
                </a:solidFill>
              </a:rPr>
              <a:t>For UE RRM performance requirements</a:t>
            </a:r>
            <a:endParaRPr lang="ja-JP" altLang="ja-JP" dirty="0">
              <a:solidFill>
                <a:schemeClr val="tx1"/>
              </a:solidFill>
            </a:endParaRPr>
          </a:p>
          <a:p>
            <a:pPr lvl="1"/>
            <a:r>
              <a:rPr lang="en-US" altLang="ja-JP" dirty="0"/>
              <a:t>No new RRM performance requirement is expected for 8Rx</a:t>
            </a:r>
            <a:endParaRPr lang="ja-JP" altLang="ja-JP" dirty="0"/>
          </a:p>
          <a:p>
            <a:pPr lvl="1"/>
            <a:r>
              <a:rPr lang="en-US" altLang="ja-JP" dirty="0"/>
              <a:t>No new RLM performance requirement is expected for 8Rx </a:t>
            </a:r>
            <a:endParaRPr lang="ja-JP" altLang="ja-JP" dirty="0"/>
          </a:p>
          <a:p>
            <a:pPr lvl="2"/>
            <a:r>
              <a:rPr lang="en-US" altLang="ja-JP" dirty="0"/>
              <a:t>UE is only required to pass the legacy 2Rx or 4Rx RLM testing</a:t>
            </a:r>
            <a:endParaRPr lang="ja-JP" altLang="ja-JP" dirty="0"/>
          </a:p>
          <a:p>
            <a:pPr lvl="1"/>
            <a:r>
              <a:rPr lang="en-US" altLang="ja-JP" dirty="0"/>
              <a:t>In performance part, testing applicability rule will be defined for enabling 8Rx UE to pass the legacy 2Rx or 4Rx RLM test cases.</a:t>
            </a:r>
            <a:endParaRPr lang="ja-JP" altLang="ja-JP" dirty="0"/>
          </a:p>
          <a:p>
            <a:pPr lvl="0"/>
            <a:r>
              <a:rPr lang="en-US" altLang="ja-JP" dirty="0">
                <a:solidFill>
                  <a:schemeClr val="tx1"/>
                </a:solidFill>
              </a:rPr>
              <a:t>For UE demodulation/CSI requirements</a:t>
            </a:r>
            <a:endParaRPr lang="ja-JP" altLang="ja-JP" dirty="0">
              <a:solidFill>
                <a:schemeClr val="tx1"/>
              </a:solidFill>
            </a:endParaRPr>
          </a:p>
          <a:p>
            <a:pPr lvl="1"/>
            <a:r>
              <a:rPr lang="en-US" altLang="ja-JP" dirty="0"/>
              <a:t>Define channel model for downlink 8Rx antennas</a:t>
            </a:r>
            <a:endParaRPr lang="ja-JP" altLang="ja-JP" dirty="0"/>
          </a:p>
          <a:p>
            <a:pPr lvl="2"/>
            <a:r>
              <a:rPr lang="en-US" altLang="ja-JP" dirty="0"/>
              <a:t>Specify the antenna configuration and MIMO channel correlation matrices for 8Rx antennas;</a:t>
            </a:r>
            <a:endParaRPr lang="ja-JP" altLang="ja-JP" dirty="0"/>
          </a:p>
          <a:p>
            <a:pPr lvl="2"/>
            <a:r>
              <a:rPr lang="en-US" altLang="ja-JP" dirty="0"/>
              <a:t>Specify the static channel model;</a:t>
            </a:r>
            <a:endParaRPr lang="ja-JP" altLang="ja-JP" dirty="0"/>
          </a:p>
          <a:p>
            <a:pPr lvl="1"/>
            <a:r>
              <a:rPr lang="en-US" altLang="ja-JP" dirty="0"/>
              <a:t>Define test cases for the rank lower than or equal to 4.</a:t>
            </a:r>
            <a:endParaRPr lang="ja-JP" altLang="ja-JP" dirty="0"/>
          </a:p>
          <a:p>
            <a:pPr lvl="1"/>
            <a:r>
              <a:rPr lang="en-US" altLang="ja-JP" dirty="0"/>
              <a:t>Define test cases for the rank higher than 4 in fading channel.</a:t>
            </a:r>
            <a:endParaRPr lang="ja-JP" altLang="ja-JP" dirty="0"/>
          </a:p>
          <a:p>
            <a:pPr lvl="2"/>
            <a:r>
              <a:rPr lang="en-US" altLang="ja-JP" dirty="0"/>
              <a:t>Base on combinations of rank and MCS that can achieve the maximum configured throughput.</a:t>
            </a:r>
            <a:endParaRPr lang="ja-JP" altLang="ja-JP" dirty="0"/>
          </a:p>
          <a:p>
            <a:pPr lvl="1"/>
            <a:r>
              <a:rPr lang="en-US" altLang="ja-JP" dirty="0"/>
              <a:t>Define SDR test for 8Rx in WI.</a:t>
            </a:r>
            <a:endParaRPr lang="ja-JP" altLang="ja-JP" dirty="0"/>
          </a:p>
          <a:p>
            <a:pPr lvl="1"/>
            <a:r>
              <a:rPr lang="en-US" altLang="ja-JP" dirty="0"/>
              <a:t>Define CSI test for 8Rx.</a:t>
            </a:r>
            <a:endParaRPr lang="ja-JP" altLang="ja-JP" dirty="0"/>
          </a:p>
          <a:p>
            <a:pPr lvl="1"/>
            <a:r>
              <a:rPr lang="en-US" altLang="ja-JP" dirty="0"/>
              <a:t>No PDCCH/PCFICH demodulation requirement is expected for 8Rx.</a:t>
            </a:r>
            <a:endParaRPr lang="ja-JP" altLang="ja-JP" dirty="0"/>
          </a:p>
          <a:p>
            <a:pPr lvl="0"/>
            <a:r>
              <a:rPr lang="en-US" altLang="ja-JP" dirty="0">
                <a:solidFill>
                  <a:schemeClr val="tx1"/>
                </a:solidFill>
              </a:rPr>
              <a:t>Considering the test coverage of 8Rx, test applicability rule is needed to define</a:t>
            </a:r>
            <a:endParaRPr lang="ja-JP" altLang="ja-JP" dirty="0">
              <a:solidFill>
                <a:schemeClr val="tx1"/>
              </a:solidFill>
            </a:endParaRPr>
          </a:p>
          <a:p>
            <a:pPr lvl="1"/>
            <a:r>
              <a:rPr lang="en-US" altLang="ja-JP" dirty="0"/>
              <a:t>Define applicability rule of existing performance requirements for 8Rx capable UEs.</a:t>
            </a:r>
            <a:endParaRPr lang="ja-JP" altLang="ja-JP" dirty="0"/>
          </a:p>
          <a:p>
            <a:pPr lvl="0"/>
            <a:r>
              <a:rPr lang="en-US" altLang="ja-JP" dirty="0">
                <a:solidFill>
                  <a:schemeClr val="tx1"/>
                </a:solidFill>
              </a:rPr>
              <a:t>After finalizing the single carrier requirements, the following CA scenarios are included when the performance requirements are specified.</a:t>
            </a:r>
            <a:endParaRPr lang="ja-JP" altLang="ja-JP" dirty="0">
              <a:solidFill>
                <a:schemeClr val="tx1"/>
              </a:solidFill>
            </a:endParaRPr>
          </a:p>
          <a:p>
            <a:pPr lvl="1"/>
            <a:r>
              <a:rPr lang="en-US" altLang="ja-JP" dirty="0"/>
              <a:t>Phase I: focus on the single carrier scenario</a:t>
            </a:r>
            <a:endParaRPr lang="ja-JP" altLang="ja-JP" dirty="0"/>
          </a:p>
          <a:p>
            <a:pPr lvl="1"/>
            <a:r>
              <a:rPr lang="en-US" altLang="ja-JP" dirty="0"/>
              <a:t>Phase II: After finalizing the single carrier requirements, the following CA scenarios will be specified:</a:t>
            </a:r>
            <a:endParaRPr lang="ja-JP" altLang="ja-JP" dirty="0"/>
          </a:p>
          <a:p>
            <a:pPr lvl="2"/>
            <a:r>
              <a:rPr lang="en-US" altLang="ja-JP" dirty="0"/>
              <a:t>Intra-band contiguous CA with 2CC and 8Rx with up to 8-layers supported per CC </a:t>
            </a:r>
            <a:endParaRPr lang="ja-JP" altLang="ja-JP" dirty="0"/>
          </a:p>
          <a:p>
            <a:pPr lvl="2"/>
            <a:r>
              <a:rPr lang="en-US" altLang="ja-JP" dirty="0"/>
              <a:t>Inter-band CA with 8Rx/8-layers supported on one or two contiguous CCs on the identified operating bands in this work item, and with 2Rx or 4Rx supported on the other CC(s).</a:t>
            </a:r>
            <a:endParaRPr lang="ja-JP" altLang="ja-JP" dirty="0"/>
          </a:p>
          <a:p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6644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EOF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2150638"/>
      </p:ext>
    </p:extLst>
  </p:cSld>
  <p:clrMapOvr>
    <a:masterClrMapping/>
  </p:clrMapOvr>
</p:sld>
</file>

<file path=ppt/theme/theme1.xml><?xml version="1.0" encoding="utf-8"?>
<a:theme xmlns:a="http://schemas.openxmlformats.org/drawingml/2006/main" name="4_SB PPT B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パターンPPT（SoftBank）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kumimoji="1" dirty="0" err="1" smtClean="0">
            <a:latin typeface="+mj-lt"/>
          </a:defRPr>
        </a:defPPr>
      </a:lstStyle>
    </a:txDef>
  </a:objectDefaults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SB_テンプレート_B_mod.potx</Template>
  <TotalTime>21314</TotalTime>
  <Words>178</Words>
  <Application>Microsoft Office PowerPoint</Application>
  <PresentationFormat>画面に合わせる (4:3)</PresentationFormat>
  <Paragraphs>64</Paragraphs>
  <Slides>5</Slides>
  <Notes>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3" baseType="lpstr">
      <vt:lpstr>HGP創英角ｺﾞｼｯｸUB</vt:lpstr>
      <vt:lpstr>ＭＳ Ｐゴシック</vt:lpstr>
      <vt:lpstr>Arial</vt:lpstr>
      <vt:lpstr>Calibri</vt:lpstr>
      <vt:lpstr>Verdana</vt:lpstr>
      <vt:lpstr>Wingdings</vt:lpstr>
      <vt:lpstr>4_SB PPT B</vt:lpstr>
      <vt:lpstr>Image</vt:lpstr>
      <vt:lpstr>Motivation on defining 8Rx performance requirements for NR</vt:lpstr>
      <vt:lpstr>Background</vt:lpstr>
      <vt:lpstr>Proposal</vt:lpstr>
      <vt:lpstr>Annex: proposed scope of this WI(RP-202802)</vt:lpstr>
      <vt:lpstr>EOF</vt:lpstr>
    </vt:vector>
  </TitlesOfParts>
  <Manager/>
  <Company>SoftBank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>伏木 雅(SBM テクノロジーユニット)</dc:creator>
  <cp:keywords/>
  <dc:description/>
  <cp:lastModifiedBy>秋元 陽介(SB 渉外本部)</cp:lastModifiedBy>
  <cp:revision>945</cp:revision>
  <cp:lastPrinted>2016-03-03T23:05:15Z</cp:lastPrinted>
  <dcterms:created xsi:type="dcterms:W3CDTF">2015-10-29T23:05:14Z</dcterms:created>
  <dcterms:modified xsi:type="dcterms:W3CDTF">2021-09-06T07:36:59Z</dcterms:modified>
  <cp:category/>
</cp:coreProperties>
</file>