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0"/>
  </p:notesMasterIdLst>
  <p:handoutMasterIdLst>
    <p:handoutMasterId r:id="rId11"/>
  </p:handoutMasterIdLst>
  <p:sldIdLst>
    <p:sldId id="351" r:id="rId5"/>
    <p:sldId id="355" r:id="rId6"/>
    <p:sldId id="356" r:id="rId7"/>
    <p:sldId id="357" r:id="rId8"/>
    <p:sldId id="350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2562"/>
    <a:srgbClr val="E14B92"/>
    <a:srgbClr val="64B951"/>
    <a:srgbClr val="47B98E"/>
    <a:srgbClr val="4C8AC8"/>
    <a:srgbClr val="7C55A3"/>
    <a:srgbClr val="6360A8"/>
    <a:srgbClr val="6378BA"/>
    <a:srgbClr val="89529C"/>
    <a:srgbClr val="ABA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22" autoAdjust="0"/>
    <p:restoredTop sz="95291" autoAdjust="0"/>
  </p:normalViewPr>
  <p:slideViewPr>
    <p:cSldViewPr snapToGrid="0" snapToObjects="1">
      <p:cViewPr varScale="1">
        <p:scale>
          <a:sx n="67" d="100"/>
          <a:sy n="67" d="100"/>
        </p:scale>
        <p:origin x="940" y="44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86" d="100"/>
          <a:sy n="86" d="100"/>
        </p:scale>
        <p:origin x="3786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9/5/2021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9/5/2021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ED87EB-65D7-4500-873C-410831173A8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9/5/2021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5">
            <a:extLst>
              <a:ext uri="{FF2B5EF4-FFF2-40B4-BE49-F238E27FC236}">
                <a16:creationId xmlns:a16="http://schemas.microsoft.com/office/drawing/2014/main" id="{BC0D48DB-E0B1-4023-A513-72CDDFEEF102}"/>
              </a:ext>
            </a:extLst>
          </p:cNvPr>
          <p:cNvSpPr txBox="1">
            <a:spLocks/>
          </p:cNvSpPr>
          <p:nvPr/>
        </p:nvSpPr>
        <p:spPr bwMode="gray">
          <a:xfrm>
            <a:off x="548639" y="5569431"/>
            <a:ext cx="5168669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Wingdings" pitchFamily="2" charset="2"/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18987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828480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437973" indent="0" algn="ctr" defTabSz="1218987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04746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6960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6453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5947" indent="0" algn="ctr" defTabSz="1218987" rtl="0" eaLnBrk="1" latinLnBrk="0" hangingPunct="1">
              <a:spcBef>
                <a:spcPct val="20000"/>
              </a:spcBef>
              <a:buFont typeface="Arial" pitchFamily="34" charset="0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898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8246AF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5G Team / Lenovo Research / MBG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24E794F-686C-4EB0-B213-56529BF56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2558646"/>
            <a:ext cx="10368514" cy="914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4000" dirty="0"/>
              <a:t>Discussion on CA enhancement in Rel-18</a:t>
            </a:r>
            <a:endParaRPr lang="de-DE" sz="4000" spc="0" dirty="0"/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322DBFE0-FE1B-4247-B4A2-EC33E4794F94}"/>
              </a:ext>
            </a:extLst>
          </p:cNvPr>
          <p:cNvSpPr txBox="1">
            <a:spLocks/>
          </p:cNvSpPr>
          <p:nvPr/>
        </p:nvSpPr>
        <p:spPr bwMode="gray">
          <a:xfrm>
            <a:off x="678293" y="5009515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Agenda Item:		9.0.2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Source:			Lenovo, Motorola Mobility</a:t>
            </a:r>
          </a:p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0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Document  for:		Discussion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8FF7D3F-09B1-4E6A-B23F-2C54ED986DF8}"/>
              </a:ext>
            </a:extLst>
          </p:cNvPr>
          <p:cNvSpPr txBox="1">
            <a:spLocks/>
          </p:cNvSpPr>
          <p:nvPr/>
        </p:nvSpPr>
        <p:spPr bwMode="black">
          <a:xfrm>
            <a:off x="404799" y="1229335"/>
            <a:ext cx="10368513" cy="707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 marL="0" marR="0" lvl="0" indent="0" algn="l" defTabSz="121898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RAN </a:t>
            </a:r>
            <a:r>
              <a:rPr lang="en-US" alt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Meeting #93-e </a:t>
            </a: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	                  	                    RP-212058</a:t>
            </a:r>
          </a:p>
          <a:p>
            <a:pPr>
              <a:lnSpc>
                <a:spcPct val="100000"/>
              </a:lnSpc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Electronic Meeting, </a:t>
            </a:r>
            <a:r>
              <a:rPr lang="en-US" alt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September 13 - 17, 2021</a:t>
            </a:r>
            <a:endParaRPr lang="fr-FR" alt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65058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8E03EFF-1CEA-462D-A293-45F54E396918}"/>
              </a:ext>
            </a:extLst>
          </p:cNvPr>
          <p:cNvSpPr/>
          <p:nvPr/>
        </p:nvSpPr>
        <p:spPr>
          <a:xfrm>
            <a:off x="884237" y="1055810"/>
            <a:ext cx="10420350" cy="25840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t"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rPr>
              <a:t>Due to Rel-17 WID scope only focusing on two DL carriers within FR1, RAN1 did not study the potential benefits for more than 2 carriers for both UL and DL within FR1 and FR2.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rPr>
              <a:t>According to Rel-17 SI, using a single DCI to schedule 2 carriers can save control resource and reduce PDCCH blocking probability. 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  <a:cs typeface="Segoe UI Semilight" panose="020B0402040204020203" pitchFamily="34" charset="0"/>
              </a:rPr>
              <a:t>It is worth studying in Rel-18 scheduling more than 2 carriers for both UL and DL within FR1 and FR2.</a:t>
            </a:r>
            <a:endParaRPr lang="en-US" sz="1800" b="1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33C18A-A556-4F23-968F-A219F78C0167}"/>
              </a:ext>
            </a:extLst>
          </p:cNvPr>
          <p:cNvSpPr/>
          <p:nvPr/>
        </p:nvSpPr>
        <p:spPr>
          <a:xfrm>
            <a:off x="3585199" y="3691588"/>
            <a:ext cx="4660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Using a single DCI to schedule 4 carriers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536E635-B59A-4337-9E12-A2F592C3D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981" y="4102021"/>
            <a:ext cx="4048435" cy="25040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D786755-1EDA-4422-8E16-8990E72AEC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410" y="4056945"/>
            <a:ext cx="4157082" cy="257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7829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2E155-B34D-4009-875F-CD308411E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419882"/>
            <a:ext cx="11073384" cy="521208"/>
          </a:xfrm>
        </p:spPr>
        <p:txBody>
          <a:bodyPr/>
          <a:lstStyle/>
          <a:p>
            <a:r>
              <a:rPr lang="en-US" dirty="0"/>
              <a:t>Field types in DCI scheduling multiple carriers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5828C-C7B3-4C9E-8CBE-2057AA281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981C8AC-5BB6-4CDD-A6B8-FAC5358EC040}"/>
              </a:ext>
            </a:extLst>
          </p:cNvPr>
          <p:cNvSpPr/>
          <p:nvPr/>
        </p:nvSpPr>
        <p:spPr>
          <a:xfrm>
            <a:off x="6327167" y="1606781"/>
            <a:ext cx="5222912" cy="3453944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0114236-BC4C-4EC9-8D2C-E168256705E1}"/>
              </a:ext>
            </a:extLst>
          </p:cNvPr>
          <p:cNvSpPr/>
          <p:nvPr/>
        </p:nvSpPr>
        <p:spPr>
          <a:xfrm>
            <a:off x="569173" y="4148912"/>
            <a:ext cx="5221615" cy="1583264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29FF9F8-5303-486B-BD59-BCF572321062}"/>
              </a:ext>
            </a:extLst>
          </p:cNvPr>
          <p:cNvSpPr/>
          <p:nvPr/>
        </p:nvSpPr>
        <p:spPr>
          <a:xfrm>
            <a:off x="569173" y="1642514"/>
            <a:ext cx="5207316" cy="215152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8323ADA-E197-467D-BD8F-64E9CDDA8CDD}"/>
              </a:ext>
            </a:extLst>
          </p:cNvPr>
          <p:cNvSpPr/>
          <p:nvPr/>
        </p:nvSpPr>
        <p:spPr>
          <a:xfrm>
            <a:off x="1228731" y="1606782"/>
            <a:ext cx="3865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Shared for the scheduled carriers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19E024C-C537-41AE-9383-6906D7003A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616799"/>
              </p:ext>
            </p:extLst>
          </p:nvPr>
        </p:nvGraphicFramePr>
        <p:xfrm>
          <a:off x="769049" y="4520669"/>
          <a:ext cx="4821861" cy="1060428"/>
        </p:xfrm>
        <a:graphic>
          <a:graphicData uri="http://schemas.openxmlformats.org/drawingml/2006/table">
            <a:tbl>
              <a:tblPr firstRow="1" firstCol="1" bandRow="1"/>
              <a:tblGrid>
                <a:gridCol w="3568851">
                  <a:extLst>
                    <a:ext uri="{9D8B030D-6E8A-4147-A177-3AD203B41FA5}">
                      <a16:colId xmlns:a16="http://schemas.microsoft.com/office/drawing/2014/main" val="4031964120"/>
                    </a:ext>
                  </a:extLst>
                </a:gridCol>
                <a:gridCol w="1253010">
                  <a:extLst>
                    <a:ext uri="{9D8B030D-6E8A-4147-A177-3AD203B41FA5}">
                      <a16:colId xmlns:a16="http://schemas.microsoft.com/office/drawing/2014/main" val="3272414545"/>
                    </a:ext>
                  </a:extLst>
                </a:gridCol>
              </a:tblGrid>
              <a:tr h="265107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Modulation and coding scheme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6114865"/>
                  </a:ext>
                </a:extLst>
              </a:tr>
              <a:tr h="265107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New data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063766"/>
                  </a:ext>
                </a:extLst>
              </a:tr>
              <a:tr h="265107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Redundancy version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870494"/>
                  </a:ext>
                </a:extLst>
              </a:tr>
              <a:tr h="265107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HARQ process number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5518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0D1A624-8ABF-4129-8980-2654F15855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537500"/>
              </p:ext>
            </p:extLst>
          </p:nvPr>
        </p:nvGraphicFramePr>
        <p:xfrm>
          <a:off x="6527693" y="2185249"/>
          <a:ext cx="4821861" cy="2682240"/>
        </p:xfrm>
        <a:graphic>
          <a:graphicData uri="http://schemas.openxmlformats.org/drawingml/2006/table">
            <a:tbl>
              <a:tblPr firstRow="1" firstCol="1" bandRow="1"/>
              <a:tblGrid>
                <a:gridCol w="3568851">
                  <a:extLst>
                    <a:ext uri="{9D8B030D-6E8A-4147-A177-3AD203B41FA5}">
                      <a16:colId xmlns:a16="http://schemas.microsoft.com/office/drawing/2014/main" val="663998346"/>
                    </a:ext>
                  </a:extLst>
                </a:gridCol>
                <a:gridCol w="1253010">
                  <a:extLst>
                    <a:ext uri="{9D8B030D-6E8A-4147-A177-3AD203B41FA5}">
                      <a16:colId xmlns:a16="http://schemas.microsoft.com/office/drawing/2014/main" val="519552972"/>
                    </a:ext>
                  </a:extLst>
                </a:gridCol>
              </a:tblGrid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Bandwidth part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153057"/>
                  </a:ext>
                </a:extLst>
              </a:tr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Frequency domain resource assignment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444318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Time domain resource assignment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623257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VRB-to-PRB mapping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339496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PRB bundling size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630996"/>
                  </a:ext>
                </a:extLst>
              </a:tr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Rate matching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716385"/>
                  </a:ext>
                </a:extLst>
              </a:tr>
              <a:tr h="137432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ZP CSI-RS trigger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0687115"/>
                  </a:ext>
                </a:extLst>
              </a:tr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Antenna port(s)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51635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Transmission configuration indication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85982"/>
                  </a:ext>
                </a:extLst>
              </a:tr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SRS request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017893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DMRS sequence initialization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2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38966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6564740-4271-4519-8DA5-0E41A5DC4A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859388"/>
              </p:ext>
            </p:extLst>
          </p:nvPr>
        </p:nvGraphicFramePr>
        <p:xfrm>
          <a:off x="750382" y="2185249"/>
          <a:ext cx="4821861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3568851">
                  <a:extLst>
                    <a:ext uri="{9D8B030D-6E8A-4147-A177-3AD203B41FA5}">
                      <a16:colId xmlns:a16="http://schemas.microsoft.com/office/drawing/2014/main" val="1552128982"/>
                    </a:ext>
                  </a:extLst>
                </a:gridCol>
                <a:gridCol w="1253010">
                  <a:extLst>
                    <a:ext uri="{9D8B030D-6E8A-4147-A177-3AD203B41FA5}">
                      <a16:colId xmlns:a16="http://schemas.microsoft.com/office/drawing/2014/main" val="1464132576"/>
                    </a:ext>
                  </a:extLst>
                </a:gridCol>
              </a:tblGrid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Identifier for DCI formats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33767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Carrier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4712544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Downlink assignment index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191198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TPC command for scheduled PUCCH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8820383"/>
                  </a:ext>
                </a:extLst>
              </a:tr>
              <a:tr h="229018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PUCCH resource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7859196"/>
                  </a:ext>
                </a:extLst>
              </a:tr>
              <a:tr h="114509">
                <a:tc>
                  <a:txBody>
                    <a:bodyPr/>
                    <a:lstStyle/>
                    <a:p>
                      <a:pPr marL="0" marR="0" indent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HARQ timing indicator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1529" marR="515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47621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66A1799E-76C2-4D1F-8E0C-17DE7F6300E6}"/>
              </a:ext>
            </a:extLst>
          </p:cNvPr>
          <p:cNvSpPr/>
          <p:nvPr/>
        </p:nvSpPr>
        <p:spPr>
          <a:xfrm>
            <a:off x="2198489" y="1061970"/>
            <a:ext cx="82573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DCI fields/sizes of DCI format 1-1 (100 PRBs assumed)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B8FAD70-9C76-446E-A2A2-1732C4FB608B}"/>
              </a:ext>
            </a:extLst>
          </p:cNvPr>
          <p:cNvSpPr/>
          <p:nvPr/>
        </p:nvSpPr>
        <p:spPr>
          <a:xfrm>
            <a:off x="6436047" y="1568399"/>
            <a:ext cx="46632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Shared or separate up to network configuration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8C902C-A6BC-4D88-928C-CE80906E4167}"/>
              </a:ext>
            </a:extLst>
          </p:cNvPr>
          <p:cNvSpPr txBox="1"/>
          <p:nvPr/>
        </p:nvSpPr>
        <p:spPr>
          <a:xfrm>
            <a:off x="7072439" y="5323730"/>
            <a:ext cx="3732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 single 24-bit CRC for the DCI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A2EF3A-347B-4B24-A3E2-8EC2982C0E7D}"/>
              </a:ext>
            </a:extLst>
          </p:cNvPr>
          <p:cNvSpPr/>
          <p:nvPr/>
        </p:nvSpPr>
        <p:spPr>
          <a:xfrm>
            <a:off x="1100882" y="4151337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C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Separate for each scheduled carrier</a:t>
            </a:r>
          </a:p>
        </p:txBody>
      </p:sp>
    </p:spTree>
    <p:extLst>
      <p:ext uri="{BB962C8B-B14F-4D97-AF65-F5344CB8AC3E}">
        <p14:creationId xmlns:p14="http://schemas.microsoft.com/office/powerpoint/2010/main" val="398424022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4FB16-F728-4956-A89F-1D90A8F64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C60616-4E74-4430-8BD0-C493B4DD8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9E05745-0AAF-4F61-A8D7-C6F5A639D3B0}"/>
              </a:ext>
            </a:extLst>
          </p:cNvPr>
          <p:cNvSpPr/>
          <p:nvPr/>
        </p:nvSpPr>
        <p:spPr>
          <a:xfrm>
            <a:off x="379415" y="1292963"/>
            <a:ext cx="5658802" cy="359048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sz="20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Objectives in Rel-18: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Via link level simulation/system level simulation, study using a single DCI to schedule up to 4/8 carriers within FR1 and FR2. 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Both UL and DL scheduling are supported.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Both licensed and unlicensed carriers can be scheduled by a single DCI.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Both single-stage DCI and two-stage DCI are considered.</a:t>
            </a:r>
          </a:p>
          <a:p>
            <a:pPr marL="952393" lvl="1" indent="-34290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“3+1” DCI size budget is kept.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4B83F14-57DE-4FB0-BCEB-3D962E25F2F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87519" y="1327448"/>
            <a:ext cx="5658802" cy="355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DB7909C-5F61-41ED-A5BA-BEC28C54D416}"/>
              </a:ext>
            </a:extLst>
          </p:cNvPr>
          <p:cNvSpPr txBox="1"/>
          <p:nvPr/>
        </p:nvSpPr>
        <p:spPr>
          <a:xfrm>
            <a:off x="6498454" y="4234649"/>
            <a:ext cx="1710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Two-stage DCI</a:t>
            </a:r>
          </a:p>
        </p:txBody>
      </p:sp>
    </p:spTree>
    <p:extLst>
      <p:ext uri="{BB962C8B-B14F-4D97-AF65-F5344CB8AC3E}">
        <p14:creationId xmlns:p14="http://schemas.microsoft.com/office/powerpoint/2010/main" val="280739793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258257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343E24-E407-41CD-B499-ECBA4C49DBD7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cf6f596-7900-42dc-afdd-a636648ef1bd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f6f596-7900-42dc-afdd-a636648ef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6776</TotalTime>
  <Words>352</Words>
  <Application>Microsoft Office PowerPoint</Application>
  <PresentationFormat>Custom</PresentationFormat>
  <Paragraphs>90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Segoe UI Semilight</vt:lpstr>
      <vt:lpstr>Times New Roman</vt:lpstr>
      <vt:lpstr>Wingdings</vt:lpstr>
      <vt:lpstr>Lenovo Master</vt:lpstr>
      <vt:lpstr>Discussion on CA enhancement in Rel-18</vt:lpstr>
      <vt:lpstr>Motivation</vt:lpstr>
      <vt:lpstr>Field types in DCI scheduling multiple carriers</vt:lpstr>
      <vt:lpstr>Objectives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Haipeng Lei</dc:creator>
  <cp:lastModifiedBy>Haipeng HP1 Lei</cp:lastModifiedBy>
  <cp:revision>212</cp:revision>
  <dcterms:created xsi:type="dcterms:W3CDTF">2020-11-11T10:47:48Z</dcterms:created>
  <dcterms:modified xsi:type="dcterms:W3CDTF">2021-09-05T13:23:04Z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</Properties>
</file>