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595" r:id="rId2"/>
    <p:sldId id="640" r:id="rId3"/>
    <p:sldId id="641" r:id="rId4"/>
    <p:sldId id="642" r:id="rId5"/>
    <p:sldId id="643" r:id="rId6"/>
    <p:sldId id="644" r:id="rId7"/>
    <p:sldId id="647" r:id="rId8"/>
    <p:sldId id="646" r:id="rId9"/>
    <p:sldId id="617"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74"/>
    <a:srgbClr val="7E025B"/>
    <a:srgbClr val="70AC2E"/>
    <a:srgbClr val="FF6700"/>
    <a:srgbClr val="E88134"/>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20" autoAdjust="0"/>
  </p:normalViewPr>
  <p:slideViewPr>
    <p:cSldViewPr snapToGrid="0">
      <p:cViewPr varScale="1">
        <p:scale>
          <a:sx n="69" d="100"/>
          <a:sy n="69" d="100"/>
        </p:scale>
        <p:origin x="52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24ddce14-b8f7-4f54-af74-631294b67ab0" providerId="ADAL" clId="{20E202B6-9194-4A80-9703-C99DF06C52A5}"/>
    <pc:docChg chg="undo custSel modSld">
      <pc:chgData name="Shvodian, Bill" userId="24ddce14-b8f7-4f54-af74-631294b67ab0" providerId="ADAL" clId="{20E202B6-9194-4A80-9703-C99DF06C52A5}" dt="2021-08-31T16:49:35.280" v="183" actId="20577"/>
      <pc:docMkLst>
        <pc:docMk/>
      </pc:docMkLst>
      <pc:sldChg chg="modSp mod">
        <pc:chgData name="Shvodian, Bill" userId="24ddce14-b8f7-4f54-af74-631294b67ab0" providerId="ADAL" clId="{20E202B6-9194-4A80-9703-C99DF06C52A5}" dt="2021-08-31T16:49:35.280" v="183" actId="20577"/>
        <pc:sldMkLst>
          <pc:docMk/>
          <pc:sldMk cId="1819122060" sldId="595"/>
        </pc:sldMkLst>
        <pc:spChg chg="mod">
          <ac:chgData name="Shvodian, Bill" userId="24ddce14-b8f7-4f54-af74-631294b67ab0" providerId="ADAL" clId="{20E202B6-9194-4A80-9703-C99DF06C52A5}" dt="2021-08-31T16:49:35.280" v="183" actId="20577"/>
          <ac:spMkLst>
            <pc:docMk/>
            <pc:sldMk cId="1819122060" sldId="595"/>
            <ac:spMk id="3" creationId="{00000000-0000-0000-0000-000000000000}"/>
          </ac:spMkLst>
        </pc:spChg>
      </pc:sldChg>
      <pc:sldChg chg="modSp mod">
        <pc:chgData name="Shvodian, Bill" userId="24ddce14-b8f7-4f54-af74-631294b67ab0" providerId="ADAL" clId="{20E202B6-9194-4A80-9703-C99DF06C52A5}" dt="2021-08-31T16:44:27.436" v="157" actId="207"/>
        <pc:sldMkLst>
          <pc:docMk/>
          <pc:sldMk cId="2594428964" sldId="640"/>
        </pc:sldMkLst>
        <pc:spChg chg="mod">
          <ac:chgData name="Shvodian, Bill" userId="24ddce14-b8f7-4f54-af74-631294b67ab0" providerId="ADAL" clId="{20E202B6-9194-4A80-9703-C99DF06C52A5}" dt="2021-08-31T16:44:27.436" v="157" actId="207"/>
          <ac:spMkLst>
            <pc:docMk/>
            <pc:sldMk cId="2594428964" sldId="640"/>
            <ac:spMk id="3" creationId="{E98700F1-F359-4F17-8E87-0857FF8BC2CC}"/>
          </ac:spMkLst>
        </pc:spChg>
      </pc:sldChg>
      <pc:sldChg chg="modSp mod">
        <pc:chgData name="Shvodian, Bill" userId="24ddce14-b8f7-4f54-af74-631294b67ab0" providerId="ADAL" clId="{20E202B6-9194-4A80-9703-C99DF06C52A5}" dt="2021-08-31T16:45:02.074" v="158" actId="20577"/>
        <pc:sldMkLst>
          <pc:docMk/>
          <pc:sldMk cId="2805064898" sldId="641"/>
        </pc:sldMkLst>
        <pc:spChg chg="mod">
          <ac:chgData name="Shvodian, Bill" userId="24ddce14-b8f7-4f54-af74-631294b67ab0" providerId="ADAL" clId="{20E202B6-9194-4A80-9703-C99DF06C52A5}" dt="2021-08-31T16:45:02.074" v="158" actId="20577"/>
          <ac:spMkLst>
            <pc:docMk/>
            <pc:sldMk cId="2805064898" sldId="641"/>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9/3/2021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2021/9/3</a:t>
            </a:fld>
            <a:endParaRPr lang="zh-CN" altLang="en-US"/>
          </a:p>
        </p:txBody>
      </p:sp>
      <p:pic>
        <p:nvPicPr>
          <p:cNvPr id="11" name="图片 10">
            <a:extLst>
              <a:ext uri="{FF2B5EF4-FFF2-40B4-BE49-F238E27FC236}">
                <a16:creationId xmlns:a16="http://schemas.microsoft.com/office/drawing/2014/main" id="{668B479B-CEB8-4C8F-AEC5-BBD6D37388CF}"/>
              </a:ext>
            </a:extLst>
          </p:cNvPr>
          <p:cNvPicPr>
            <a:picLocks noChangeAspect="1"/>
          </p:cNvPicPr>
          <p:nvPr userDrawn="1"/>
        </p:nvPicPr>
        <p:blipFill>
          <a:blip r:embed="rId2"/>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237913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2021/9/3</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2021/9/3</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Slide Number Placeholder 6">
            <a:extLst>
              <a:ext uri="{FF2B5EF4-FFF2-40B4-BE49-F238E27FC236}">
                <a16:creationId xmlns:a16="http://schemas.microsoft.com/office/drawing/2014/main" id="{C60C31C4-2604-440C-909F-497026ED8C96}"/>
              </a:ext>
            </a:extLst>
          </p:cNvPr>
          <p:cNvSpPr txBox="1">
            <a:spLocks/>
          </p:cNvSpPr>
          <p:nvPr userDrawn="1"/>
        </p:nvSpPr>
        <p:spPr>
          <a:xfrm>
            <a:off x="9900457" y="6464882"/>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dirty="0"/>
          </a:p>
        </p:txBody>
      </p:sp>
    </p:spTree>
    <p:extLst>
      <p:ext uri="{BB962C8B-B14F-4D97-AF65-F5344CB8AC3E}">
        <p14:creationId xmlns:p14="http://schemas.microsoft.com/office/powerpoint/2010/main" val="1346615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2021/9/3</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6">
            <a:extLst>
              <a:ext uri="{FF2B5EF4-FFF2-40B4-BE49-F238E27FC236}">
                <a16:creationId xmlns:a16="http://schemas.microsoft.com/office/drawing/2014/main" id="{6C83D193-4582-48AB-9D3E-143C0429C48B}"/>
              </a:ext>
            </a:extLst>
          </p:cNvPr>
          <p:cNvSpPr txBox="1">
            <a:spLocks/>
          </p:cNvSpPr>
          <p:nvPr userDrawn="1"/>
        </p:nvSpPr>
        <p:spPr>
          <a:xfrm>
            <a:off x="9936191" y="6459785"/>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a:p>
        </p:txBody>
      </p:sp>
    </p:spTree>
    <p:extLst>
      <p:ext uri="{BB962C8B-B14F-4D97-AF65-F5344CB8AC3E}">
        <p14:creationId xmlns:p14="http://schemas.microsoft.com/office/powerpoint/2010/main" val="2261761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2021/9/3</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2021/9/3</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2021/9/3</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2021/9/3</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2021/9/3</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2021/9/3</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2021/9/3</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pic>
        <p:nvPicPr>
          <p:cNvPr id="7" name="图片 6">
            <a:extLst>
              <a:ext uri="{FF2B5EF4-FFF2-40B4-BE49-F238E27FC236}">
                <a16:creationId xmlns:a16="http://schemas.microsoft.com/office/drawing/2014/main" id="{FACC168D-EEA7-4D55-9D9D-2F9938A4843C}"/>
              </a:ext>
            </a:extLst>
          </p:cNvPr>
          <p:cNvPicPr>
            <a:picLocks noChangeAspect="1"/>
          </p:cNvPicPr>
          <p:nvPr userDrawn="1"/>
        </p:nvPicPr>
        <p:blipFill>
          <a:blip r:embed="rId13"/>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52975" y="1896804"/>
            <a:ext cx="10813306" cy="957232"/>
          </a:xfrm>
        </p:spPr>
        <p:txBody>
          <a:bodyPr/>
          <a:lstStyle/>
          <a:p>
            <a:r>
              <a:rPr lang="en-US" altLang="zh-CN" sz="4800" dirty="0"/>
              <a:t>In-device coexistence for NR</a:t>
            </a:r>
            <a:endParaRPr lang="zh-CN" altLang="en-US" sz="4800" dirty="0"/>
          </a:p>
        </p:txBody>
      </p:sp>
      <p:sp>
        <p:nvSpPr>
          <p:cNvPr id="4" name="文本框 3">
            <a:extLst>
              <a:ext uri="{FF2B5EF4-FFF2-40B4-BE49-F238E27FC236}">
                <a16:creationId xmlns:a16="http://schemas.microsoft.com/office/drawing/2014/main" id="{A788B121-866E-4D1B-915D-42FD5C41608C}"/>
              </a:ext>
            </a:extLst>
          </p:cNvPr>
          <p:cNvSpPr txBox="1"/>
          <p:nvPr/>
        </p:nvSpPr>
        <p:spPr>
          <a:xfrm>
            <a:off x="187568" y="113213"/>
            <a:ext cx="11019693" cy="1200329"/>
          </a:xfrm>
          <a:prstGeom prst="rect">
            <a:avLst/>
          </a:prstGeom>
          <a:noFill/>
        </p:spPr>
        <p:txBody>
          <a:bodyPr wrap="square">
            <a:spAutoFit/>
          </a:bodyPr>
          <a:lstStyle/>
          <a:p>
            <a:pPr hangingPunct="1"/>
            <a:r>
              <a:rPr lang="en-GB" altLang="zh-CN" sz="2400" dirty="0">
                <a:solidFill>
                  <a:schemeClr val="tx1">
                    <a:lumMod val="75000"/>
                    <a:lumOff val="25000"/>
                  </a:schemeClr>
                </a:solidFill>
                <a:ea typeface="Arial Unicode MS" panose="020B0604020202020204" pitchFamily="34" charset="-122"/>
              </a:rPr>
              <a:t>3GPP TSG RAN</a:t>
            </a:r>
            <a:r>
              <a:rPr lang="en-US" altLang="zh-CN" sz="2400" dirty="0">
                <a:solidFill>
                  <a:schemeClr val="tx1">
                    <a:lumMod val="75000"/>
                    <a:lumOff val="25000"/>
                  </a:schemeClr>
                </a:solidFill>
                <a:ea typeface="Arial Unicode MS" panose="020B0604020202020204" pitchFamily="34" charset="-122"/>
              </a:rPr>
              <a:t>#93-e</a:t>
            </a:r>
            <a:r>
              <a:rPr lang="en-GB" altLang="zh-CN" sz="2400" dirty="0">
                <a:solidFill>
                  <a:schemeClr val="tx1">
                    <a:lumMod val="75000"/>
                    <a:lumOff val="25000"/>
                  </a:schemeClr>
                </a:solidFill>
                <a:ea typeface="Arial Unicode MS" panose="020B0604020202020204" pitchFamily="34" charset="-122"/>
              </a:rPr>
              <a:t>															</a:t>
            </a:r>
            <a:endParaRPr lang="en-US" altLang="zh-CN" sz="2400" dirty="0">
              <a:solidFill>
                <a:schemeClr val="tx1">
                  <a:lumMod val="75000"/>
                  <a:lumOff val="25000"/>
                </a:schemeClr>
              </a:solidFill>
              <a:ea typeface="Arial Unicode MS" panose="020B0604020202020204" pitchFamily="34" charset="-122"/>
            </a:endParaRPr>
          </a:p>
          <a:p>
            <a:pPr hangingPunct="1"/>
            <a:r>
              <a:rPr lang="en-US" altLang="zh-CN" sz="2400" dirty="0">
                <a:solidFill>
                  <a:schemeClr val="tx1">
                    <a:lumMod val="75000"/>
                    <a:lumOff val="25000"/>
                  </a:schemeClr>
                </a:solidFill>
                <a:ea typeface="Arial Unicode MS" panose="020B0604020202020204" pitchFamily="34" charset="-122"/>
              </a:rPr>
              <a:t>Electronic Meeting, 13</a:t>
            </a:r>
            <a:r>
              <a:rPr lang="en-US" altLang="zh-CN" sz="2400" baseline="30000" dirty="0">
                <a:solidFill>
                  <a:schemeClr val="tx1">
                    <a:lumMod val="75000"/>
                    <a:lumOff val="25000"/>
                  </a:schemeClr>
                </a:solidFill>
                <a:ea typeface="Arial Unicode MS" panose="020B0604020202020204" pitchFamily="34" charset="-122"/>
              </a:rPr>
              <a:t>th</a:t>
            </a:r>
            <a:r>
              <a:rPr lang="en-US" altLang="zh-CN" sz="2400" dirty="0">
                <a:solidFill>
                  <a:schemeClr val="tx1">
                    <a:lumMod val="75000"/>
                    <a:lumOff val="25000"/>
                  </a:schemeClr>
                </a:solidFill>
                <a:ea typeface="Arial Unicode MS" panose="020B0604020202020204" pitchFamily="34" charset="-122"/>
              </a:rPr>
              <a:t> – 17</a:t>
            </a:r>
            <a:r>
              <a:rPr lang="en-US" altLang="zh-CN" sz="2400" baseline="30000" dirty="0">
                <a:solidFill>
                  <a:schemeClr val="tx1">
                    <a:lumMod val="75000"/>
                    <a:lumOff val="25000"/>
                  </a:schemeClr>
                </a:solidFill>
                <a:ea typeface="Arial Unicode MS" panose="020B0604020202020204" pitchFamily="34" charset="-122"/>
              </a:rPr>
              <a:t>th</a:t>
            </a:r>
            <a:r>
              <a:rPr lang="en-US" altLang="zh-CN" sz="2400" dirty="0">
                <a:solidFill>
                  <a:schemeClr val="tx1">
                    <a:lumMod val="75000"/>
                    <a:lumOff val="25000"/>
                  </a:schemeClr>
                </a:solidFill>
                <a:ea typeface="Arial Unicode MS" panose="020B0604020202020204" pitchFamily="34" charset="-122"/>
              </a:rPr>
              <a:t> September, 2021</a:t>
            </a:r>
            <a:endParaRPr lang="zh-CN" altLang="en-US" sz="2400" dirty="0">
              <a:solidFill>
                <a:schemeClr val="tx1">
                  <a:lumMod val="75000"/>
                  <a:lumOff val="25000"/>
                </a:schemeClr>
              </a:solidFill>
              <a:ea typeface="Arial Unicode MS" panose="020B0604020202020204" pitchFamily="34" charset="-122"/>
            </a:endParaRPr>
          </a:p>
        </p:txBody>
      </p:sp>
      <p:sp>
        <p:nvSpPr>
          <p:cNvPr id="6" name="文本框 5">
            <a:extLst>
              <a:ext uri="{FF2B5EF4-FFF2-40B4-BE49-F238E27FC236}">
                <a16:creationId xmlns:a16="http://schemas.microsoft.com/office/drawing/2014/main" id="{507F31BB-0D13-44CE-A80F-356286B1FCCB}"/>
              </a:ext>
            </a:extLst>
          </p:cNvPr>
          <p:cNvSpPr txBox="1"/>
          <p:nvPr/>
        </p:nvSpPr>
        <p:spPr>
          <a:xfrm>
            <a:off x="9293290" y="113213"/>
            <a:ext cx="1913971" cy="461665"/>
          </a:xfrm>
          <a:prstGeom prst="rect">
            <a:avLst/>
          </a:prstGeom>
          <a:noFill/>
        </p:spPr>
        <p:txBody>
          <a:bodyPr wrap="square">
            <a:spAutoFit/>
          </a:bodyPr>
          <a:lstStyle/>
          <a:p>
            <a:r>
              <a:rPr lang="en-US" sz="2400" dirty="0">
                <a:solidFill>
                  <a:schemeClr val="tx1">
                    <a:lumMod val="75000"/>
                    <a:lumOff val="25000"/>
                  </a:schemeClr>
                </a:solidFill>
                <a:ea typeface="Arial Unicode MS" panose="020B0604020202020204" pitchFamily="34" charset="-122"/>
              </a:rPr>
              <a:t>RP-212032</a:t>
            </a:r>
            <a:endParaRPr lang="zh-CN" altLang="en-US" sz="2400" dirty="0">
              <a:solidFill>
                <a:schemeClr val="tx1">
                  <a:lumMod val="75000"/>
                  <a:lumOff val="25000"/>
                </a:schemeClr>
              </a:solidFill>
              <a:ea typeface="Arial Unicode MS" panose="020B0604020202020204" pitchFamily="34" charset="-122"/>
            </a:endParaRPr>
          </a:p>
        </p:txBody>
      </p:sp>
      <p:sp>
        <p:nvSpPr>
          <p:cNvPr id="3" name="文本框 2"/>
          <p:cNvSpPr txBox="1"/>
          <p:nvPr/>
        </p:nvSpPr>
        <p:spPr>
          <a:xfrm>
            <a:off x="1270489" y="3852796"/>
            <a:ext cx="9378278" cy="1200329"/>
          </a:xfrm>
          <a:prstGeom prst="rect">
            <a:avLst/>
          </a:prstGeom>
          <a:noFill/>
        </p:spPr>
        <p:txBody>
          <a:bodyPr wrap="square" rtlCol="0">
            <a:spAutoFit/>
          </a:bodyPr>
          <a:lstStyle/>
          <a:p>
            <a:pPr algn="ctr"/>
            <a:r>
              <a:rPr lang="en-US" altLang="zh-CN" dirty="0"/>
              <a:t>Xiaomi Communications, </a:t>
            </a:r>
            <a:r>
              <a:rPr lang="en-US" dirty="0"/>
              <a:t>T-Mobile USA, </a:t>
            </a:r>
            <a:endParaRPr lang="zh-CN" altLang="en-US" dirty="0"/>
          </a:p>
          <a:p>
            <a:pPr algn="ctr"/>
            <a:r>
              <a:rPr lang="en-US" dirty="0"/>
              <a:t>Deutsche Telekom, </a:t>
            </a:r>
            <a:r>
              <a:rPr lang="en-US" altLang="zh-CN" dirty="0"/>
              <a:t>TELUS, Bell Mobility, </a:t>
            </a:r>
            <a:r>
              <a:rPr lang="en-US" dirty="0"/>
              <a:t>Telstra, Telecom Italia, CMCC, </a:t>
            </a:r>
            <a:r>
              <a:rPr lang="en-US" altLang="zh-CN" dirty="0"/>
              <a:t>China Telecom, </a:t>
            </a:r>
            <a:r>
              <a:rPr lang="en-US" dirty="0"/>
              <a:t>China Unicom</a:t>
            </a:r>
            <a:r>
              <a:rPr lang="en-US"/>
              <a:t>, </a:t>
            </a:r>
            <a:r>
              <a:rPr lang="en-US" smtClean="0"/>
              <a:t>Apple</a:t>
            </a:r>
            <a:r>
              <a:rPr lang="en-US" dirty="0"/>
              <a:t>, </a:t>
            </a:r>
            <a:r>
              <a:rPr lang="en-GB" altLang="zh-CN" dirty="0"/>
              <a:t>Sony, </a:t>
            </a:r>
            <a:r>
              <a:rPr lang="en-US" altLang="zh-CN" dirty="0"/>
              <a:t>TCL Communication Ltd., </a:t>
            </a:r>
            <a:r>
              <a:rPr lang="en-GB" altLang="zh-CN" dirty="0" err="1"/>
              <a:t>Spreadtrum</a:t>
            </a:r>
            <a:r>
              <a:rPr lang="en-GB" altLang="zh-CN" dirty="0"/>
              <a:t> Communications, </a:t>
            </a:r>
            <a:r>
              <a:rPr lang="en-US" dirty="0"/>
              <a:t>OPPO, CATT, </a:t>
            </a:r>
            <a:r>
              <a:rPr lang="en-GB" dirty="0" err="1"/>
              <a:t>InterDigital</a:t>
            </a:r>
            <a:endParaRPr lang="zh-CN" altLang="en-US" dirty="0"/>
          </a:p>
        </p:txBody>
      </p:sp>
    </p:spTree>
    <p:extLst>
      <p:ext uri="{BB962C8B-B14F-4D97-AF65-F5344CB8AC3E}">
        <p14:creationId xmlns:p14="http://schemas.microsoft.com/office/powerpoint/2010/main" val="1819122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64C8F-9535-480A-A692-C2E196CBEEF5}"/>
              </a:ext>
            </a:extLst>
          </p:cNvPr>
          <p:cNvSpPr>
            <a:spLocks noGrp="1"/>
          </p:cNvSpPr>
          <p:nvPr>
            <p:ph type="title"/>
          </p:nvPr>
        </p:nvSpPr>
        <p:spPr/>
        <p:txBody>
          <a:bodyPr/>
          <a:lstStyle/>
          <a:p>
            <a:r>
              <a:rPr lang="en-US" altLang="zh-CN" dirty="0"/>
              <a:t>IDC issues</a:t>
            </a:r>
            <a:endParaRPr lang="zh-CN" altLang="en-US" dirty="0"/>
          </a:p>
        </p:txBody>
      </p:sp>
      <p:sp>
        <p:nvSpPr>
          <p:cNvPr id="3" name="内容占位符 2">
            <a:extLst>
              <a:ext uri="{FF2B5EF4-FFF2-40B4-BE49-F238E27FC236}">
                <a16:creationId xmlns:a16="http://schemas.microsoft.com/office/drawing/2014/main" id="{E98700F1-F359-4F17-8E87-0857FF8BC2CC}"/>
              </a:ext>
            </a:extLst>
          </p:cNvPr>
          <p:cNvSpPr>
            <a:spLocks noGrp="1"/>
          </p:cNvSpPr>
          <p:nvPr>
            <p:ph idx="1"/>
          </p:nvPr>
        </p:nvSpPr>
        <p:spPr>
          <a:xfrm>
            <a:off x="64655" y="3786909"/>
            <a:ext cx="12053454" cy="2983346"/>
          </a:xfrm>
        </p:spPr>
        <p:txBody>
          <a:bodyPr>
            <a:normAutofit fontScale="92500" lnSpcReduction="10000"/>
          </a:bodyPr>
          <a:lstStyle/>
          <a:p>
            <a:pPr hangingPunct="0"/>
            <a:r>
              <a:rPr lang="en-US" altLang="zh-CN" dirty="0"/>
              <a:t>The IDC issues include the followings:</a:t>
            </a:r>
            <a:endParaRPr lang="zh-CN" altLang="zh-CN" dirty="0"/>
          </a:p>
          <a:p>
            <a:pPr lvl="1" hangingPunct="0"/>
            <a:r>
              <a:rPr lang="en-US" altLang="zh-CN" sz="2100" dirty="0"/>
              <a:t>Cross band frequency interference between 3GPP and other RAT(s), or between 3GPP frequencies</a:t>
            </a:r>
            <a:endParaRPr lang="zh-CN" altLang="zh-CN" sz="2100" dirty="0"/>
          </a:p>
          <a:p>
            <a:pPr lvl="1" hangingPunct="0"/>
            <a:r>
              <a:rPr lang="en-US" altLang="zh-CN" sz="2100" dirty="0"/>
              <a:t>Harmonics, harmonic mixing and Inter-modulation (amongst 3GPP frequencies) interference to 3GPP or other RAT(s)</a:t>
            </a:r>
          </a:p>
          <a:p>
            <a:pPr lvl="1" hangingPunct="0"/>
            <a:r>
              <a:rPr lang="en-US" altLang="zh-CN" sz="2100" dirty="0"/>
              <a:t>Harmonics, harmonic mixing and Inter-modulation (between 3GPP frequency(</a:t>
            </a:r>
            <a:r>
              <a:rPr lang="en-US" altLang="zh-CN" sz="2100" dirty="0" err="1"/>
              <a:t>ies</a:t>
            </a:r>
            <a:r>
              <a:rPr lang="en-US" altLang="zh-CN" sz="2100" dirty="0"/>
              <a:t>) and other RAT) interference to 3GPP or other RAT(s)</a:t>
            </a:r>
            <a:endParaRPr lang="zh-CN" altLang="zh-CN" sz="2100" dirty="0"/>
          </a:p>
          <a:p>
            <a:pPr lvl="1" hangingPunct="0"/>
            <a:r>
              <a:rPr lang="en-US" altLang="zh-CN" sz="2100" dirty="0"/>
              <a:t>Capability sharing (e.g. shared RF chain, or shared UL power, or shared MIMO layer(s)) between 3GPP and other RAT(s), or between different SIM(s).</a:t>
            </a:r>
            <a:endParaRPr lang="zh-CN" altLang="zh-CN" sz="2100" dirty="0"/>
          </a:p>
          <a:p>
            <a:pPr lvl="1" hangingPunct="0"/>
            <a:r>
              <a:rPr lang="en-US" altLang="zh-CN" sz="2100" dirty="0"/>
              <a:t>Measurement (e.g. for SON or MDT) inaccuracy caused by IDC</a:t>
            </a:r>
            <a:endParaRPr lang="zh-CN" altLang="zh-CN" sz="2100" dirty="0"/>
          </a:p>
          <a:p>
            <a:pPr lvl="1" hangingPunct="0"/>
            <a:r>
              <a:rPr lang="en-US" altLang="zh-CN" sz="2100" dirty="0"/>
              <a:t>RLF/HOF caused by the IDC interference</a:t>
            </a:r>
            <a:endParaRPr lang="zh-CN" altLang="zh-CN" sz="2100" dirty="0"/>
          </a:p>
        </p:txBody>
      </p:sp>
      <p:pic>
        <p:nvPicPr>
          <p:cNvPr id="4" name="图片 3"/>
          <p:cNvPicPr>
            <a:picLocks noChangeAspect="1"/>
          </p:cNvPicPr>
          <p:nvPr/>
        </p:nvPicPr>
        <p:blipFill>
          <a:blip r:embed="rId2"/>
          <a:stretch>
            <a:fillRect/>
          </a:stretch>
        </p:blipFill>
        <p:spPr>
          <a:xfrm>
            <a:off x="2641599" y="959891"/>
            <a:ext cx="6019047" cy="2790072"/>
          </a:xfrm>
          <a:prstGeom prst="rect">
            <a:avLst/>
          </a:prstGeom>
        </p:spPr>
      </p:pic>
    </p:spTree>
    <p:extLst>
      <p:ext uri="{BB962C8B-B14F-4D97-AF65-F5344CB8AC3E}">
        <p14:creationId xmlns:p14="http://schemas.microsoft.com/office/powerpoint/2010/main" val="2594428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MSD issue</a:t>
            </a:r>
            <a:endParaRPr lang="en-US" dirty="0"/>
          </a:p>
        </p:txBody>
      </p:sp>
      <p:sp>
        <p:nvSpPr>
          <p:cNvPr id="3" name="Content Placeholder 2"/>
          <p:cNvSpPr>
            <a:spLocks noGrp="1"/>
          </p:cNvSpPr>
          <p:nvPr>
            <p:ph idx="1"/>
          </p:nvPr>
        </p:nvSpPr>
        <p:spPr>
          <a:xfrm>
            <a:off x="307571" y="1030856"/>
            <a:ext cx="10773294" cy="756379"/>
          </a:xfrm>
        </p:spPr>
        <p:txBody>
          <a:bodyPr>
            <a:normAutofit fontScale="92500"/>
          </a:bodyPr>
          <a:lstStyle/>
          <a:p>
            <a:r>
              <a:rPr lang="en-US" dirty="0"/>
              <a:t>Issue: </a:t>
            </a:r>
            <a:r>
              <a:rPr lang="en-US" dirty="0">
                <a:solidFill>
                  <a:srgbClr val="FF0000"/>
                </a:solidFill>
              </a:rPr>
              <a:t>Too large values of MSD </a:t>
            </a:r>
            <a:r>
              <a:rPr lang="en-US" dirty="0"/>
              <a:t>for the DL band of band combinations causes that </a:t>
            </a:r>
            <a:r>
              <a:rPr lang="en-US" dirty="0" err="1"/>
              <a:t>gNB</a:t>
            </a:r>
            <a:r>
              <a:rPr lang="en-US" dirty="0"/>
              <a:t> is not able to configure CA, or else the network configures CA and ignores MSD.</a:t>
            </a:r>
          </a:p>
        </p:txBody>
      </p:sp>
      <p:sp>
        <p:nvSpPr>
          <p:cNvPr id="4" name="Rectangle 3"/>
          <p:cNvSpPr/>
          <p:nvPr/>
        </p:nvSpPr>
        <p:spPr>
          <a:xfrm>
            <a:off x="206433" y="2248900"/>
            <a:ext cx="11125199" cy="1477328"/>
          </a:xfrm>
          <a:prstGeom prst="rect">
            <a:avLst/>
          </a:prstGeom>
        </p:spPr>
        <p:txBody>
          <a:bodyPr wrap="square">
            <a:spAutoFit/>
          </a:bodyPr>
          <a:lstStyle/>
          <a:p>
            <a:endParaRPr lang="en-US" dirty="0"/>
          </a:p>
          <a:p>
            <a:pPr marL="285750" indent="-285750">
              <a:buFont typeface="Arial" panose="020B0604020202020204" pitchFamily="34" charset="0"/>
              <a:buChar char="•"/>
            </a:pPr>
            <a:r>
              <a:rPr lang="en-US" dirty="0">
                <a:solidFill>
                  <a:srgbClr val="00B050"/>
                </a:solidFill>
              </a:rPr>
              <a:t>Maximum sensitivity degradation (MSD) is specified for CA and DC configurations where there is Rx interference caused by </a:t>
            </a:r>
            <a:r>
              <a:rPr lang="en-US" dirty="0" err="1">
                <a:solidFill>
                  <a:srgbClr val="00B050"/>
                </a:solidFill>
              </a:rPr>
              <a:t>Tx</a:t>
            </a:r>
            <a:r>
              <a:rPr lang="en-US" dirty="0">
                <a:solidFill>
                  <a:srgbClr val="00B050"/>
                </a:solidFill>
              </a:rPr>
              <a:t> (i.e., harmonics, intermodulation products, </a:t>
            </a:r>
            <a:r>
              <a:rPr lang="en-US" dirty="0" err="1">
                <a:solidFill>
                  <a:srgbClr val="00B050"/>
                </a:solidFill>
              </a:rPr>
              <a:t>etc</a:t>
            </a:r>
            <a:r>
              <a:rPr lang="en-US" dirty="0">
                <a:solidFill>
                  <a:srgbClr val="00B050"/>
                </a:solidFill>
              </a:rPr>
              <a:t>)</a:t>
            </a:r>
          </a:p>
          <a:p>
            <a:pPr marL="285750" indent="-285750">
              <a:buFont typeface="Arial" panose="020B0604020202020204" pitchFamily="34" charset="0"/>
              <a:buChar char="•"/>
            </a:pPr>
            <a:r>
              <a:rPr lang="en-US" dirty="0"/>
              <a:t>MSD is sometimes specified to be very large, i.e., more than 20 or 30 dB!  This is a severe impact to DL performance and renders CA practically unusable for most UE’s in the cell.</a:t>
            </a:r>
          </a:p>
        </p:txBody>
      </p:sp>
      <p:sp>
        <p:nvSpPr>
          <p:cNvPr id="7" name="Rectangle 6"/>
          <p:cNvSpPr/>
          <p:nvPr/>
        </p:nvSpPr>
        <p:spPr>
          <a:xfrm>
            <a:off x="488459" y="1787235"/>
            <a:ext cx="10411517" cy="923330"/>
          </a:xfrm>
          <a:prstGeom prst="rect">
            <a:avLst/>
          </a:prstGeom>
        </p:spPr>
        <p:txBody>
          <a:bodyPr wrap="square">
            <a:spAutoFit/>
          </a:bodyPr>
          <a:lstStyle/>
          <a:p>
            <a:r>
              <a:rPr lang="en-US" b="1" dirty="0"/>
              <a:t>RP-211305, </a:t>
            </a:r>
            <a:r>
              <a:rPr lang="en-US" dirty="0"/>
              <a:t>Improved MSD for CA and DC, Qualcomm Incorporated, T-Mobile USA, Verizon, AT&amp;T, DISH Network, TELUS, Deutsche Telekom, CMCC, CHTTL, KT Corp, Vodafone, BT plc., Telecom Italia, Bell Mobility</a:t>
            </a:r>
          </a:p>
          <a:p>
            <a:endParaRPr lang="en-US" dirty="0"/>
          </a:p>
        </p:txBody>
      </p:sp>
      <p:sp>
        <p:nvSpPr>
          <p:cNvPr id="6" name="Content Placeholder 2"/>
          <p:cNvSpPr txBox="1">
            <a:spLocks/>
          </p:cNvSpPr>
          <p:nvPr/>
        </p:nvSpPr>
        <p:spPr>
          <a:xfrm>
            <a:off x="206433" y="4187893"/>
            <a:ext cx="10773294" cy="756379"/>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solidFill>
                  <a:schemeClr val="tx1"/>
                </a:solidFill>
              </a:rPr>
              <a:t>Observation: </a:t>
            </a:r>
            <a:r>
              <a:rPr lang="en-US" altLang="zh-CN" dirty="0">
                <a:solidFill>
                  <a:schemeClr val="tx1"/>
                </a:solidFill>
              </a:rPr>
              <a:t>The UE internal interference issue caused by </a:t>
            </a:r>
            <a:r>
              <a:rPr lang="en-US" dirty="0">
                <a:solidFill>
                  <a:schemeClr val="tx1"/>
                </a:solidFill>
              </a:rPr>
              <a:t>the MSD in CA/DC can be considered as a subset of the IDC issues.</a:t>
            </a:r>
          </a:p>
        </p:txBody>
      </p:sp>
    </p:spTree>
    <p:extLst>
      <p:ext uri="{BB962C8B-B14F-4D97-AF65-F5344CB8AC3E}">
        <p14:creationId xmlns:p14="http://schemas.microsoft.com/office/powerpoint/2010/main" val="2805064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can IDC do to resolve MSD issue?</a:t>
            </a:r>
          </a:p>
        </p:txBody>
      </p:sp>
      <p:sp>
        <p:nvSpPr>
          <p:cNvPr id="3" name="Content Placeholder 2"/>
          <p:cNvSpPr>
            <a:spLocks noGrp="1"/>
          </p:cNvSpPr>
          <p:nvPr>
            <p:ph idx="1"/>
          </p:nvPr>
        </p:nvSpPr>
        <p:spPr/>
        <p:txBody>
          <a:bodyPr>
            <a:normAutofit lnSpcReduction="10000"/>
          </a:bodyPr>
          <a:lstStyle/>
          <a:p>
            <a:r>
              <a:rPr lang="en-US" dirty="0"/>
              <a:t>Dynamic indication of the harmonic/inter-modulation interference via IDC report from the UE: (e.g. IDC FDM solution)</a:t>
            </a:r>
          </a:p>
          <a:p>
            <a:pPr lvl="1"/>
            <a:r>
              <a:rPr lang="en-US" altLang="zh-CN" dirty="0"/>
              <a:t>Aggressor</a:t>
            </a:r>
            <a:r>
              <a:rPr lang="en-US" dirty="0"/>
              <a:t> frequency or frequency-combination</a:t>
            </a:r>
          </a:p>
          <a:p>
            <a:pPr lvl="1"/>
            <a:r>
              <a:rPr lang="en-US" dirty="0"/>
              <a:t>Victim frequency</a:t>
            </a:r>
          </a:p>
          <a:p>
            <a:pPr lvl="1"/>
            <a:r>
              <a:rPr lang="en-US" dirty="0"/>
              <a:t>The relation between the </a:t>
            </a:r>
            <a:r>
              <a:rPr lang="en-US" altLang="zh-CN" dirty="0"/>
              <a:t>aggressor</a:t>
            </a:r>
            <a:r>
              <a:rPr lang="en-US" dirty="0"/>
              <a:t> and the victim</a:t>
            </a:r>
          </a:p>
          <a:p>
            <a:r>
              <a:rPr lang="en-US" dirty="0"/>
              <a:t>Combination of IDC and “low MSD” capability</a:t>
            </a:r>
          </a:p>
          <a:p>
            <a:pPr lvl="1"/>
            <a:r>
              <a:rPr lang="en-US" altLang="zh-CN" dirty="0"/>
              <a:t>The UE not indicating </a:t>
            </a:r>
            <a:r>
              <a:rPr lang="zh-CN" altLang="en-US" dirty="0"/>
              <a:t>“</a:t>
            </a:r>
            <a:r>
              <a:rPr lang="en-US" altLang="zh-CN" dirty="0"/>
              <a:t>low MSD</a:t>
            </a:r>
            <a:r>
              <a:rPr lang="zh-CN" altLang="en-US" dirty="0"/>
              <a:t>”</a:t>
            </a:r>
            <a:r>
              <a:rPr lang="en-US" altLang="zh-CN" dirty="0"/>
              <a:t> may still be able to use CA in the following cases:</a:t>
            </a:r>
          </a:p>
          <a:p>
            <a:pPr lvl="2"/>
            <a:r>
              <a:rPr lang="en-US" altLang="zh-CN" dirty="0"/>
              <a:t>Case 1: The real </a:t>
            </a:r>
            <a:r>
              <a:rPr lang="en-GB" altLang="zh-CN" dirty="0"/>
              <a:t>sensitivity of the </a:t>
            </a:r>
            <a:r>
              <a:rPr lang="en-US" altLang="zh-CN" dirty="0"/>
              <a:t>UE receiver is (normally) higher than the </a:t>
            </a:r>
            <a:r>
              <a:rPr lang="en-GB" altLang="zh-CN" dirty="0"/>
              <a:t>REFSENS</a:t>
            </a:r>
            <a:r>
              <a:rPr lang="en-US" altLang="zh-CN" dirty="0"/>
              <a:t>.</a:t>
            </a:r>
          </a:p>
          <a:p>
            <a:pPr lvl="2"/>
            <a:r>
              <a:rPr lang="en-US" altLang="zh-CN" dirty="0"/>
              <a:t>Case 2: The interference to the DL could be small when the </a:t>
            </a:r>
            <a:r>
              <a:rPr lang="en-US" altLang="zh-CN" dirty="0" err="1"/>
              <a:t>Tx</a:t>
            </a:r>
            <a:r>
              <a:rPr lang="en-US" altLang="zh-CN" dirty="0"/>
              <a:t> power is not large (e.g. UEs in cell center or small cell).</a:t>
            </a:r>
          </a:p>
          <a:p>
            <a:pPr lvl="2"/>
            <a:r>
              <a:rPr lang="en-US" altLang="zh-CN" dirty="0"/>
              <a:t>Case 3: The UE could still be able to decode the DL signal when the received signal power is large, even though the interference to the DL is not small. </a:t>
            </a:r>
          </a:p>
          <a:p>
            <a:pPr lvl="1"/>
            <a:r>
              <a:rPr lang="en-US" dirty="0"/>
              <a:t>When the UE indicates the capability “low MSD”, the UE does not need to provide the IDC report.</a:t>
            </a:r>
          </a:p>
          <a:p>
            <a:pPr lvl="1"/>
            <a:r>
              <a:rPr lang="en-US" dirty="0"/>
              <a:t>When the UE does not support “low MSD”, the UE can be configured to provide the IDC report.</a:t>
            </a:r>
          </a:p>
        </p:txBody>
      </p:sp>
    </p:spTree>
    <p:extLst>
      <p:ext uri="{BB962C8B-B14F-4D97-AF65-F5344CB8AC3E}">
        <p14:creationId xmlns:p14="http://schemas.microsoft.com/office/powerpoint/2010/main" val="2110951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695" y="111095"/>
            <a:ext cx="10897985" cy="811851"/>
          </a:xfrm>
        </p:spPr>
        <p:txBody>
          <a:bodyPr>
            <a:normAutofit/>
          </a:bodyPr>
          <a:lstStyle/>
          <a:p>
            <a:r>
              <a:rPr lang="en-US" dirty="0"/>
              <a:t>Defects of the current IDC report</a:t>
            </a:r>
          </a:p>
        </p:txBody>
      </p:sp>
      <p:sp>
        <p:nvSpPr>
          <p:cNvPr id="3" name="Content Placeholder 2"/>
          <p:cNvSpPr>
            <a:spLocks noGrp="1"/>
          </p:cNvSpPr>
          <p:nvPr>
            <p:ph idx="1"/>
          </p:nvPr>
        </p:nvSpPr>
        <p:spPr>
          <a:xfrm>
            <a:off x="1006763" y="922946"/>
            <a:ext cx="10058400" cy="1837713"/>
          </a:xfrm>
        </p:spPr>
        <p:txBody>
          <a:bodyPr>
            <a:normAutofit/>
          </a:bodyPr>
          <a:lstStyle/>
          <a:p>
            <a:r>
              <a:rPr lang="en-US" sz="1800" dirty="0"/>
              <a:t>Issues of the current IDC reporting for MSD:</a:t>
            </a:r>
          </a:p>
          <a:p>
            <a:pPr lvl="1"/>
            <a:r>
              <a:rPr lang="en-US" sz="1800" dirty="0"/>
              <a:t>Not able to indicating the interference between 3GPP frequencies (i.e. </a:t>
            </a:r>
            <a:r>
              <a:rPr lang="en-US" altLang="zh-CN" sz="1800" dirty="0"/>
              <a:t>Aggressor</a:t>
            </a:r>
            <a:r>
              <a:rPr lang="en-US" sz="1800" dirty="0"/>
              <a:t> frequency is 3GPP, and victim frequency is also 3GPP).</a:t>
            </a:r>
          </a:p>
          <a:p>
            <a:pPr lvl="1"/>
            <a:r>
              <a:rPr lang="en-US" sz="1800" dirty="0"/>
              <a:t>The UE does not know when to indicate the harmonic/inter-modulation interference. The harmonic/inter-modulation interference is always there for some band combinations. It is not clear to the UE what interference level is not acceptable to the </a:t>
            </a:r>
            <a:r>
              <a:rPr lang="en-US" sz="1800" dirty="0" err="1"/>
              <a:t>gNB</a:t>
            </a:r>
            <a:r>
              <a:rPr lang="en-US" sz="1800" dirty="0"/>
              <a:t> while configuring CA/DC.</a:t>
            </a:r>
          </a:p>
        </p:txBody>
      </p:sp>
      <p:sp>
        <p:nvSpPr>
          <p:cNvPr id="4" name="Rectangle 3"/>
          <p:cNvSpPr/>
          <p:nvPr/>
        </p:nvSpPr>
        <p:spPr>
          <a:xfrm>
            <a:off x="365758" y="2760659"/>
            <a:ext cx="11100262" cy="3754874"/>
          </a:xfrm>
          <a:prstGeom prst="rect">
            <a:avLst/>
          </a:prstGeom>
        </p:spPr>
        <p:txBody>
          <a:bodyPr wrap="square">
            <a:spAutoFit/>
          </a:bodyPr>
          <a:lstStyle/>
          <a:p>
            <a:pPr algn="just" hangingPunct="0">
              <a:spcAft>
                <a:spcPts val="600"/>
              </a:spcAft>
            </a:pPr>
            <a:r>
              <a:rPr lang="en-US" sz="1600" dirty="0">
                <a:latin typeface="Times New Roman" panose="02020603050405020304" pitchFamily="18" charset="0"/>
                <a:ea typeface="宋体" panose="02010600030101010101" pitchFamily="2" charset="-122"/>
              </a:rPr>
              <a:t>In Rel-15, the IDC FDM solution is introduced to support the EN-DC. In Rel-16, the IDC FDM solution is introduced to support the standalone NR. However, the current solutions for NR IDC issues have the following defects:</a:t>
            </a:r>
          </a:p>
          <a:p>
            <a:pPr marL="342900" marR="0" lvl="0" indent="-342900" algn="just" hangingPunct="0">
              <a:spcBef>
                <a:spcPts val="0"/>
              </a:spcBef>
              <a:spcAft>
                <a:spcPts val="600"/>
              </a:spcAft>
              <a:buFont typeface="Wingdings" panose="05000000000000000000" pitchFamily="2" charset="2"/>
              <a:buChar char=""/>
            </a:pPr>
            <a:r>
              <a:rPr lang="en-US" sz="1600" dirty="0">
                <a:latin typeface="Times New Roman" panose="02020603050405020304" pitchFamily="18" charset="0"/>
                <a:ea typeface="宋体" panose="02010600030101010101" pitchFamily="2" charset="-122"/>
              </a:rPr>
              <a:t>No clear trigger event (e.g. like the measurement report event) is defined for the IDC report, as whether the interference to other RATs is acceptable to other RATs is out of the scope of 3GPP, and there is no measurement defined for the interference from other RATs.   </a:t>
            </a:r>
          </a:p>
          <a:p>
            <a:pPr marL="342900" marR="0" lvl="0" indent="-342900" algn="just" hangingPunct="0">
              <a:spcBef>
                <a:spcPts val="0"/>
              </a:spcBef>
              <a:spcAft>
                <a:spcPts val="600"/>
              </a:spcAft>
              <a:buFont typeface="Wingdings" panose="05000000000000000000" pitchFamily="2" charset="2"/>
              <a:buChar char=""/>
            </a:pPr>
            <a:r>
              <a:rPr lang="en-US" sz="1600" dirty="0">
                <a:latin typeface="Times New Roman" panose="02020603050405020304" pitchFamily="18" charset="0"/>
                <a:ea typeface="宋体" panose="02010600030101010101" pitchFamily="2" charset="-122"/>
              </a:rPr>
              <a:t>Do not support NE-DC.</a:t>
            </a:r>
          </a:p>
          <a:p>
            <a:pPr marL="342900" marR="0" lvl="0" indent="-342900" algn="just" hangingPunct="0">
              <a:spcBef>
                <a:spcPts val="0"/>
              </a:spcBef>
              <a:spcAft>
                <a:spcPts val="600"/>
              </a:spcAft>
              <a:buFont typeface="Wingdings" panose="05000000000000000000" pitchFamily="2" charset="2"/>
              <a:buChar char=""/>
            </a:pPr>
            <a:r>
              <a:rPr lang="en-US" sz="1600" dirty="0">
                <a:latin typeface="Times New Roman" panose="02020603050405020304" pitchFamily="18" charset="0"/>
                <a:ea typeface="宋体" panose="02010600030101010101" pitchFamily="2" charset="-122"/>
              </a:rPr>
              <a:t>Do not support TDM solution (e.g. autonomous deny and UE preferred TDM pattern (e.g. UL/DL configuration)).</a:t>
            </a:r>
          </a:p>
          <a:p>
            <a:pPr marL="342900" marR="0" lvl="0" indent="-342900" algn="just" hangingPunct="0">
              <a:spcBef>
                <a:spcPts val="0"/>
              </a:spcBef>
              <a:spcAft>
                <a:spcPts val="600"/>
              </a:spcAft>
              <a:buFont typeface="Wingdings" panose="05000000000000000000" pitchFamily="2" charset="2"/>
              <a:buChar char=""/>
            </a:pPr>
            <a:r>
              <a:rPr lang="en-US" sz="1600" dirty="0">
                <a:latin typeface="Times New Roman" panose="02020603050405020304" pitchFamily="18" charset="0"/>
                <a:ea typeface="宋体" panose="02010600030101010101" pitchFamily="2" charset="-122"/>
              </a:rPr>
              <a:t>The UE is only allowed to report the ARFCN. When a large range of frequencies (e.g. 40 MHz) is affected, the UE needs to indicate a long list of ARFCN(s). If the UE only indicates one frequency within the affected frequency range, it is not clear for the </a:t>
            </a:r>
            <a:r>
              <a:rPr lang="en-US" sz="1600" dirty="0" err="1">
                <a:latin typeface="Times New Roman" panose="02020603050405020304" pitchFamily="18" charset="0"/>
                <a:ea typeface="宋体" panose="02010600030101010101" pitchFamily="2" charset="-122"/>
              </a:rPr>
              <a:t>gNB</a:t>
            </a:r>
            <a:r>
              <a:rPr lang="en-US" sz="1600" dirty="0">
                <a:latin typeface="Times New Roman" panose="02020603050405020304" pitchFamily="18" charset="0"/>
                <a:ea typeface="宋体" panose="02010600030101010101" pitchFamily="2" charset="-122"/>
              </a:rPr>
              <a:t> whether a large range of frequencies is affected or whether only a small bandwidth including the reported frequency is affected.  </a:t>
            </a:r>
          </a:p>
          <a:p>
            <a:pPr marL="342900" marR="0" lvl="0" indent="-342900" algn="just" hangingPunct="0">
              <a:spcBef>
                <a:spcPts val="0"/>
              </a:spcBef>
              <a:spcAft>
                <a:spcPts val="600"/>
              </a:spcAft>
              <a:buFont typeface="Wingdings" panose="05000000000000000000" pitchFamily="2" charset="2"/>
              <a:buChar char=""/>
            </a:pPr>
            <a:r>
              <a:rPr lang="en-US" sz="1600" dirty="0">
                <a:latin typeface="Times New Roman" panose="02020603050405020304" pitchFamily="18" charset="0"/>
                <a:ea typeface="宋体" panose="02010600030101010101" pitchFamily="2" charset="-122"/>
              </a:rPr>
              <a:t>Cannot resolve the capability sharing issue.</a:t>
            </a:r>
          </a:p>
          <a:p>
            <a:pPr marL="342900" marR="0" lvl="0" indent="-342900" algn="just" hangingPunct="0">
              <a:spcBef>
                <a:spcPts val="0"/>
              </a:spcBef>
              <a:spcAft>
                <a:spcPts val="600"/>
              </a:spcAft>
              <a:buFont typeface="Wingdings" panose="05000000000000000000" pitchFamily="2" charset="2"/>
              <a:buChar char=""/>
            </a:pPr>
            <a:r>
              <a:rPr lang="en-US" sz="1600" dirty="0">
                <a:latin typeface="Times New Roman" panose="02020603050405020304" pitchFamily="18" charset="0"/>
                <a:ea typeface="宋体" panose="02010600030101010101" pitchFamily="2" charset="-122"/>
              </a:rPr>
              <a:t>Cannot resolve the measurement inaccuracy issue (e.g. for SON or MDT).</a:t>
            </a:r>
          </a:p>
        </p:txBody>
      </p:sp>
    </p:spTree>
    <p:extLst>
      <p:ext uri="{BB962C8B-B14F-4D97-AF65-F5344CB8AC3E}">
        <p14:creationId xmlns:p14="http://schemas.microsoft.com/office/powerpoint/2010/main" val="2284919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1095"/>
            <a:ext cx="11155680" cy="811851"/>
          </a:xfrm>
        </p:spPr>
        <p:txBody>
          <a:bodyPr>
            <a:normAutofit fontScale="90000"/>
          </a:bodyPr>
          <a:lstStyle/>
          <a:p>
            <a:r>
              <a:rPr lang="en-US" altLang="zh-CN" dirty="0"/>
              <a:t>Full list of potential solutions of IDC proposal</a:t>
            </a:r>
            <a:endParaRPr lang="en-US" dirty="0"/>
          </a:p>
        </p:txBody>
      </p:sp>
      <p:sp>
        <p:nvSpPr>
          <p:cNvPr id="5" name="Rectangle 4"/>
          <p:cNvSpPr/>
          <p:nvPr/>
        </p:nvSpPr>
        <p:spPr>
          <a:xfrm>
            <a:off x="439189" y="887135"/>
            <a:ext cx="11091949" cy="5709255"/>
          </a:xfrm>
          <a:prstGeom prst="rect">
            <a:avLst/>
          </a:prstGeom>
        </p:spPr>
        <p:txBody>
          <a:bodyPr wrap="square">
            <a:spAutoFit/>
          </a:bodyPr>
          <a:lstStyle/>
          <a:p>
            <a:pPr algn="just" hangingPunct="0">
              <a:spcAft>
                <a:spcPts val="600"/>
              </a:spcAft>
            </a:pPr>
            <a:r>
              <a:rPr lang="en-GB" sz="1600" dirty="0">
                <a:latin typeface="Times New Roman" panose="02020603050405020304" pitchFamily="18" charset="0"/>
                <a:ea typeface="宋体" panose="02010600030101010101" pitchFamily="2" charset="-122"/>
              </a:rPr>
              <a:t>The IDC proposal is to identify the </a:t>
            </a:r>
            <a:r>
              <a:rPr lang="en-GB" altLang="zh-CN" sz="1600" dirty="0">
                <a:latin typeface="Times New Roman" panose="02020603050405020304" pitchFamily="18" charset="0"/>
              </a:rPr>
              <a:t>aggressor/</a:t>
            </a:r>
            <a:r>
              <a:rPr lang="en-GB" sz="1600" dirty="0">
                <a:latin typeface="Times New Roman" panose="02020603050405020304" pitchFamily="18" charset="0"/>
                <a:ea typeface="宋体" panose="02010600030101010101" pitchFamily="2" charset="-122"/>
              </a:rPr>
              <a:t>victim band(s)/channels due to the in-device coexistence issue within the same UE operating on NR frequency, and to provide </a:t>
            </a:r>
            <a:r>
              <a:rPr lang="en-US" sz="1600" dirty="0">
                <a:latin typeface="Times New Roman" panose="02020603050405020304" pitchFamily="18" charset="0"/>
                <a:ea typeface="宋体" panose="02010600030101010101" pitchFamily="2" charset="-122"/>
              </a:rPr>
              <a:t>solution(s)</a:t>
            </a:r>
            <a:r>
              <a:rPr lang="en-GB" sz="1600" dirty="0">
                <a:latin typeface="Times New Roman" panose="02020603050405020304" pitchFamily="18" charset="0"/>
                <a:ea typeface="宋体" panose="02010600030101010101" pitchFamily="2" charset="-122"/>
              </a:rPr>
              <a:t> that can effectively avoid/reduce/cancel coexistence interference.</a:t>
            </a:r>
            <a:endParaRPr lang="en-US" sz="1600" dirty="0">
              <a:latin typeface="Times New Roman" panose="02020603050405020304" pitchFamily="18" charset="0"/>
              <a:ea typeface="宋体" panose="02010600030101010101" pitchFamily="2" charset="-122"/>
            </a:endParaRPr>
          </a:p>
          <a:p>
            <a:pPr algn="just" hangingPunct="0"/>
            <a:r>
              <a:rPr lang="en-GB" sz="1600" dirty="0">
                <a:latin typeface="Times New Roman" panose="02020603050405020304" pitchFamily="18" charset="0"/>
                <a:ea typeface="宋体" panose="02010600030101010101" pitchFamily="2" charset="-122"/>
              </a:rPr>
              <a:t>The IDC proposal includes:</a:t>
            </a:r>
            <a:endParaRPr lang="en-US" sz="1600" dirty="0">
              <a:latin typeface="Times New Roman" panose="02020603050405020304" pitchFamily="18" charset="0"/>
              <a:ea typeface="宋体" panose="02010600030101010101" pitchFamily="2" charset="-122"/>
            </a:endParaRPr>
          </a:p>
          <a:p>
            <a:pPr marL="342900" marR="0" lvl="0" indent="-342900" algn="just" hangingPunct="0">
              <a:spcBef>
                <a:spcPts val="0"/>
              </a:spcBef>
              <a:spcAft>
                <a:spcPts val="600"/>
              </a:spcAft>
              <a:buFont typeface="Wingdings" panose="05000000000000000000" pitchFamily="2" charset="2"/>
              <a:buChar char=""/>
            </a:pPr>
            <a:r>
              <a:rPr lang="en-US" sz="1600" dirty="0">
                <a:solidFill>
                  <a:srgbClr val="00B050"/>
                </a:solidFill>
                <a:latin typeface="Times New Roman" panose="02020603050405020304" pitchFamily="18" charset="0"/>
                <a:ea typeface="宋体" panose="02010600030101010101" pitchFamily="2" charset="-122"/>
              </a:rPr>
              <a:t>Identify the solution(s) (e.g. via dynamic report or via static UE capability report) to indicate the interference issue caused by the MSD </a:t>
            </a:r>
            <a:r>
              <a:rPr lang="en-US" altLang="zh-CN" sz="1600" dirty="0">
                <a:solidFill>
                  <a:srgbClr val="00B050"/>
                </a:solidFill>
                <a:latin typeface="Times New Roman" panose="02020603050405020304" pitchFamily="18" charset="0"/>
                <a:ea typeface="宋体" panose="02010600030101010101" pitchFamily="2" charset="-122"/>
              </a:rPr>
              <a:t>of</a:t>
            </a:r>
            <a:r>
              <a:rPr lang="en-US" sz="1600" dirty="0">
                <a:solidFill>
                  <a:srgbClr val="00B050"/>
                </a:solidFill>
                <a:latin typeface="Times New Roman" panose="02020603050405020304" pitchFamily="18" charset="0"/>
                <a:ea typeface="宋体" panose="02010600030101010101" pitchFamily="2" charset="-122"/>
              </a:rPr>
              <a:t> CA/DC. (RAN4, RAN2) (The </a:t>
            </a:r>
            <a:r>
              <a:rPr lang="en-US" altLang="zh-CN" sz="1600" dirty="0">
                <a:solidFill>
                  <a:srgbClr val="00B050"/>
                </a:solidFill>
                <a:latin typeface="Times New Roman" panose="02020603050405020304" pitchFamily="18" charset="0"/>
              </a:rPr>
              <a:t>Rel-18 </a:t>
            </a:r>
            <a:r>
              <a:rPr lang="en-US" sz="1600" dirty="0">
                <a:solidFill>
                  <a:srgbClr val="00B050"/>
                </a:solidFill>
                <a:latin typeface="Times New Roman" panose="02020603050405020304" pitchFamily="18" charset="0"/>
                <a:ea typeface="宋体" panose="02010600030101010101" pitchFamily="2" charset="-122"/>
              </a:rPr>
              <a:t>discussion on the MSD issue is pending for the </a:t>
            </a:r>
            <a:r>
              <a:rPr lang="en-US" altLang="zh-CN" sz="1600" dirty="0">
                <a:solidFill>
                  <a:srgbClr val="00B050"/>
                </a:solidFill>
                <a:latin typeface="Times New Roman" panose="02020603050405020304" pitchFamily="18" charset="0"/>
                <a:ea typeface="宋体" panose="02010600030101010101" pitchFamily="2" charset="-122"/>
              </a:rPr>
              <a:t>Rel-17 RAN4 MSD discussion.</a:t>
            </a:r>
            <a:r>
              <a:rPr lang="en-US" sz="1600" dirty="0">
                <a:solidFill>
                  <a:srgbClr val="00B050"/>
                </a:solidFill>
                <a:latin typeface="Times New Roman" panose="02020603050405020304" pitchFamily="18" charset="0"/>
                <a:ea typeface="宋体" panose="02010600030101010101" pitchFamily="2" charset="-122"/>
              </a:rPr>
              <a:t>)</a:t>
            </a:r>
          </a:p>
          <a:p>
            <a:pPr marL="342900" marR="0" lvl="0" indent="-342900" algn="just" hangingPunct="0">
              <a:spcBef>
                <a:spcPts val="0"/>
              </a:spcBef>
              <a:spcAft>
                <a:spcPts val="600"/>
              </a:spcAft>
              <a:buFont typeface="Wingdings" panose="05000000000000000000" pitchFamily="2" charset="2"/>
              <a:buChar char=""/>
            </a:pPr>
            <a:r>
              <a:rPr lang="en-US" sz="1600" dirty="0">
                <a:solidFill>
                  <a:srgbClr val="00B050"/>
                </a:solidFill>
                <a:latin typeface="Times New Roman" panose="02020603050405020304" pitchFamily="18" charset="0"/>
                <a:ea typeface="宋体" panose="02010600030101010101" pitchFamily="2" charset="-122"/>
              </a:rPr>
              <a:t>Enhanced FDM solution, which allows more flexible indication of affected frequencies (e.g. granularity of BWP or sub-band or PRB level). (RAN2)</a:t>
            </a:r>
          </a:p>
          <a:p>
            <a:pPr marL="342900" marR="0" lvl="0" indent="-342900" algn="just" hangingPunct="0">
              <a:spcBef>
                <a:spcPts val="0"/>
              </a:spcBef>
              <a:spcAft>
                <a:spcPts val="600"/>
              </a:spcAft>
              <a:buFont typeface="Wingdings" panose="05000000000000000000" pitchFamily="2" charset="2"/>
              <a:buChar char=""/>
            </a:pPr>
            <a:r>
              <a:rPr lang="en-US" sz="1600" dirty="0">
                <a:solidFill>
                  <a:srgbClr val="00B050"/>
                </a:solidFill>
                <a:latin typeface="Times New Roman" panose="02020603050405020304" pitchFamily="18" charset="0"/>
                <a:ea typeface="宋体" panose="02010600030101010101" pitchFamily="2" charset="-122"/>
              </a:rPr>
              <a:t>TDM solution (e.g. indication of UE preferred TDM pattern for UL/DL). </a:t>
            </a:r>
            <a:r>
              <a:rPr lang="en-US" altLang="zh-CN" sz="1600" dirty="0">
                <a:solidFill>
                  <a:srgbClr val="00B050"/>
                </a:solidFill>
                <a:latin typeface="Times New Roman" panose="02020603050405020304" pitchFamily="18" charset="0"/>
              </a:rPr>
              <a:t>(RAN2) </a:t>
            </a:r>
            <a:r>
              <a:rPr lang="en-US" altLang="zh-CN" sz="1600" dirty="0">
                <a:solidFill>
                  <a:srgbClr val="FF0000"/>
                </a:solidFill>
                <a:latin typeface="Times New Roman" panose="02020603050405020304" pitchFamily="18" charset="0"/>
              </a:rPr>
              <a:t>(TBD on whether autonomous deny of UL transmission is needed.)</a:t>
            </a:r>
            <a:endParaRPr lang="en-US" sz="1600" dirty="0">
              <a:solidFill>
                <a:srgbClr val="FF0000"/>
              </a:solidFill>
              <a:latin typeface="Times New Roman" panose="02020603050405020304" pitchFamily="18" charset="0"/>
              <a:ea typeface="宋体" panose="02010600030101010101" pitchFamily="2" charset="-122"/>
            </a:endParaRPr>
          </a:p>
          <a:p>
            <a:pPr marL="342900" indent="-342900" algn="just" hangingPunct="0">
              <a:spcAft>
                <a:spcPts val="600"/>
              </a:spcAft>
              <a:buFont typeface="Wingdings" panose="05000000000000000000" pitchFamily="2" charset="2"/>
              <a:buChar char=""/>
            </a:pPr>
            <a:r>
              <a:rPr lang="en-US" altLang="zh-CN" sz="1600" dirty="0">
                <a:latin typeface="Times New Roman" panose="02020603050405020304" pitchFamily="18" charset="0"/>
              </a:rPr>
              <a:t>Indication of allowed UE capability for the </a:t>
            </a:r>
            <a:r>
              <a:rPr lang="en-US" altLang="zh-CN" sz="1600" dirty="0" err="1">
                <a:latin typeface="Times New Roman" panose="02020603050405020304" pitchFamily="18" charset="0"/>
              </a:rPr>
              <a:t>gNB</a:t>
            </a:r>
            <a:r>
              <a:rPr lang="en-US" altLang="zh-CN" sz="1600" dirty="0">
                <a:latin typeface="Times New Roman" panose="02020603050405020304" pitchFamily="18" charset="0"/>
              </a:rPr>
              <a:t> (e.g. allowed band/ band combination, allowed transmission power and allowed MIMO layer): (RAN2)</a:t>
            </a:r>
          </a:p>
          <a:p>
            <a:pPr marL="800100" lvl="1" indent="-342900" algn="just" hangingPunct="0">
              <a:spcAft>
                <a:spcPts val="600"/>
              </a:spcAft>
              <a:buFont typeface="Wingdings" panose="05000000000000000000" pitchFamily="2" charset="2"/>
              <a:buChar char=""/>
            </a:pPr>
            <a:r>
              <a:rPr lang="en-US" altLang="zh-CN" sz="1600" dirty="0">
                <a:latin typeface="Times New Roman" panose="02020603050405020304" pitchFamily="18" charset="0"/>
              </a:rPr>
              <a:t>The UE can indicate the allowed UE capability between SIM(s)</a:t>
            </a:r>
            <a:r>
              <a:rPr lang="en-US" altLang="zh-CN" sz="1600" dirty="0">
                <a:solidFill>
                  <a:srgbClr val="FF0000"/>
                </a:solidFill>
                <a:latin typeface="Times New Roman" panose="02020603050405020304" pitchFamily="18" charset="0"/>
              </a:rPr>
              <a:t> (TBD on whether this should be discussed in another WI of multi-SIM)</a:t>
            </a:r>
          </a:p>
          <a:p>
            <a:pPr marL="800100" lvl="1" indent="-342900" algn="just" hangingPunct="0">
              <a:spcAft>
                <a:spcPts val="600"/>
              </a:spcAft>
              <a:buFont typeface="Wingdings" panose="05000000000000000000" pitchFamily="2" charset="2"/>
              <a:buChar char=""/>
            </a:pPr>
            <a:r>
              <a:rPr lang="en-US" altLang="zh-CN" sz="1600" dirty="0">
                <a:latin typeface="Times New Roman" panose="02020603050405020304" pitchFamily="18" charset="0"/>
              </a:rPr>
              <a:t>The UE can indicate the </a:t>
            </a:r>
            <a:r>
              <a:rPr lang="en-US" altLang="zh-CN" sz="1600" dirty="0">
                <a:solidFill>
                  <a:srgbClr val="00B050"/>
                </a:solidFill>
                <a:latin typeface="Times New Roman" panose="02020603050405020304" pitchFamily="18" charset="0"/>
              </a:rPr>
              <a:t>allowed UE capability between different RATs</a:t>
            </a:r>
            <a:r>
              <a:rPr lang="en-US" altLang="zh-CN" sz="1600" dirty="0">
                <a:latin typeface="Times New Roman" panose="02020603050405020304" pitchFamily="18" charset="0"/>
              </a:rPr>
              <a:t> (e.g. between 3GPP and </a:t>
            </a:r>
            <a:r>
              <a:rPr lang="en-US" altLang="zh-CN" sz="1600" dirty="0" err="1">
                <a:latin typeface="Times New Roman" panose="02020603050405020304" pitchFamily="18" charset="0"/>
              </a:rPr>
              <a:t>WiFi</a:t>
            </a:r>
            <a:r>
              <a:rPr lang="en-US" altLang="zh-CN" sz="1600" dirty="0">
                <a:latin typeface="Times New Roman" panose="02020603050405020304" pitchFamily="18" charset="0"/>
              </a:rPr>
              <a:t>) </a:t>
            </a:r>
            <a:r>
              <a:rPr lang="en-US" altLang="zh-CN" sz="1600" dirty="0">
                <a:solidFill>
                  <a:srgbClr val="FF0000"/>
                </a:solidFill>
                <a:latin typeface="Times New Roman" panose="02020603050405020304" pitchFamily="18" charset="0"/>
              </a:rPr>
              <a:t>(TBD on whether this should be included.)</a:t>
            </a:r>
            <a:endParaRPr lang="en-US" altLang="zh-CN" sz="1600" dirty="0">
              <a:latin typeface="Times New Roman" panose="02020603050405020304" pitchFamily="18" charset="0"/>
            </a:endParaRPr>
          </a:p>
          <a:p>
            <a:pPr marL="342900" marR="0" lvl="0" indent="-342900" algn="just" hangingPunct="0">
              <a:spcBef>
                <a:spcPts val="0"/>
              </a:spcBef>
              <a:spcAft>
                <a:spcPts val="600"/>
              </a:spcAft>
              <a:buFont typeface="Wingdings" panose="05000000000000000000" pitchFamily="2" charset="2"/>
              <a:buChar char=""/>
            </a:pPr>
            <a:r>
              <a:rPr lang="en-US" sz="1600" dirty="0">
                <a:latin typeface="Times New Roman" panose="02020603050405020304" pitchFamily="18" charset="0"/>
                <a:ea typeface="宋体" panose="02010600030101010101" pitchFamily="2" charset="-122"/>
              </a:rPr>
              <a:t>Indication/suspension of IDC-affected measurement (e.g. for immediate MDT). </a:t>
            </a:r>
            <a:r>
              <a:rPr lang="en-US" altLang="zh-CN" sz="1600" dirty="0">
                <a:latin typeface="Times New Roman" panose="02020603050405020304" pitchFamily="18" charset="0"/>
              </a:rPr>
              <a:t>(RAN2) </a:t>
            </a:r>
            <a:r>
              <a:rPr lang="en-US" altLang="zh-CN" sz="1600" dirty="0">
                <a:solidFill>
                  <a:srgbClr val="FF0000"/>
                </a:solidFill>
                <a:latin typeface="Times New Roman" panose="02020603050405020304" pitchFamily="18" charset="0"/>
              </a:rPr>
              <a:t>(TBD on whether this is included, e.g. for immediate MDT or early measurement.)</a:t>
            </a:r>
            <a:endParaRPr lang="en-US" sz="1600" dirty="0">
              <a:solidFill>
                <a:srgbClr val="FF0000"/>
              </a:solidFill>
              <a:latin typeface="Times New Roman" panose="02020603050405020304" pitchFamily="18" charset="0"/>
              <a:ea typeface="宋体" panose="02010600030101010101" pitchFamily="2" charset="-122"/>
            </a:endParaRPr>
          </a:p>
          <a:p>
            <a:pPr algn="just" hangingPunct="0">
              <a:spcAft>
                <a:spcPts val="600"/>
              </a:spcAft>
            </a:pPr>
            <a:r>
              <a:rPr lang="en-US" sz="1600" dirty="0">
                <a:solidFill>
                  <a:srgbClr val="00B050"/>
                </a:solidFill>
                <a:latin typeface="Times New Roman" panose="02020603050405020304" pitchFamily="18" charset="0"/>
                <a:ea typeface="宋体" panose="02010600030101010101" pitchFamily="2" charset="-122"/>
              </a:rPr>
              <a:t>Note: The specified solutions are expected to be applicable to various MR-DC architectures (including NR-DC, EN-DC).</a:t>
            </a:r>
            <a:r>
              <a:rPr lang="en-US" sz="1600" dirty="0">
                <a:latin typeface="Times New Roman" panose="02020603050405020304" pitchFamily="18" charset="0"/>
                <a:ea typeface="宋体" panose="02010600030101010101" pitchFamily="2" charset="-122"/>
              </a:rPr>
              <a:t> </a:t>
            </a:r>
            <a:r>
              <a:rPr lang="en-US" altLang="zh-CN" sz="1600" dirty="0">
                <a:solidFill>
                  <a:srgbClr val="FF0000"/>
                </a:solidFill>
                <a:latin typeface="Times New Roman" panose="02020603050405020304" pitchFamily="18" charset="0"/>
              </a:rPr>
              <a:t>(TBD on whether NE-DC is included.)</a:t>
            </a:r>
          </a:p>
          <a:p>
            <a:pPr algn="just" hangingPunct="0">
              <a:spcAft>
                <a:spcPts val="600"/>
              </a:spcAft>
            </a:pPr>
            <a:r>
              <a:rPr lang="en-US" sz="1600" dirty="0">
                <a:solidFill>
                  <a:srgbClr val="00B050"/>
                </a:solidFill>
                <a:latin typeface="Times New Roman" panose="02020603050405020304" pitchFamily="18" charset="0"/>
                <a:ea typeface="宋体" panose="02010600030101010101" pitchFamily="2" charset="-122"/>
              </a:rPr>
              <a:t>Note: The objectives which are acceptable to most companies are highlighted in Green. </a:t>
            </a:r>
          </a:p>
        </p:txBody>
      </p:sp>
    </p:spTree>
    <p:extLst>
      <p:ext uri="{BB962C8B-B14F-4D97-AF65-F5344CB8AC3E}">
        <p14:creationId xmlns:p14="http://schemas.microsoft.com/office/powerpoint/2010/main" val="388936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300" dirty="0"/>
              <a:t>Issues to be resolved in the IDC proposal</a:t>
            </a:r>
          </a:p>
        </p:txBody>
      </p:sp>
      <p:sp>
        <p:nvSpPr>
          <p:cNvPr id="5" name="Rectangle 4"/>
          <p:cNvSpPr/>
          <p:nvPr/>
        </p:nvSpPr>
        <p:spPr>
          <a:xfrm>
            <a:off x="347749" y="948117"/>
            <a:ext cx="11091949" cy="2185214"/>
          </a:xfrm>
          <a:prstGeom prst="rect">
            <a:avLst/>
          </a:prstGeom>
        </p:spPr>
        <p:txBody>
          <a:bodyPr wrap="square">
            <a:spAutoFit/>
          </a:bodyPr>
          <a:lstStyle/>
          <a:p>
            <a:pPr algn="just" hangingPunct="0">
              <a:spcAft>
                <a:spcPts val="600"/>
              </a:spcAft>
            </a:pPr>
            <a:r>
              <a:rPr lang="en-US" sz="2000" dirty="0">
                <a:latin typeface="Times New Roman" panose="02020603050405020304" pitchFamily="18" charset="0"/>
                <a:ea typeface="宋体" panose="02010600030101010101" pitchFamily="2" charset="-122"/>
              </a:rPr>
              <a:t>The IDC proposal would mainly target at resolving the following issues:</a:t>
            </a:r>
          </a:p>
          <a:p>
            <a:pPr marL="285750" indent="-285750" algn="just" hangingPunct="0">
              <a:spcAft>
                <a:spcPts val="600"/>
              </a:spcAft>
              <a:buFont typeface="Wingdings" panose="05000000000000000000" pitchFamily="2" charset="2"/>
              <a:buChar char="Ø"/>
            </a:pPr>
            <a:r>
              <a:rPr lang="en-US" sz="2000" dirty="0">
                <a:solidFill>
                  <a:srgbClr val="FF0000"/>
                </a:solidFill>
                <a:latin typeface="Times New Roman" panose="02020603050405020304" pitchFamily="18" charset="0"/>
                <a:ea typeface="宋体" panose="02010600030101010101" pitchFamily="2" charset="-122"/>
              </a:rPr>
              <a:t>The interference caused by the high MSD value of 3GPP CA/DC. (The </a:t>
            </a:r>
            <a:r>
              <a:rPr lang="en-US" altLang="zh-CN" sz="2000" dirty="0">
                <a:solidFill>
                  <a:srgbClr val="FF0000"/>
                </a:solidFill>
                <a:latin typeface="Times New Roman" panose="02020603050405020304" pitchFamily="18" charset="0"/>
              </a:rPr>
              <a:t>Rel-18 </a:t>
            </a:r>
            <a:r>
              <a:rPr lang="en-US" sz="2000" dirty="0">
                <a:solidFill>
                  <a:srgbClr val="FF0000"/>
                </a:solidFill>
                <a:latin typeface="Times New Roman" panose="02020603050405020304" pitchFamily="18" charset="0"/>
                <a:ea typeface="宋体" panose="02010600030101010101" pitchFamily="2" charset="-122"/>
              </a:rPr>
              <a:t>discussion on the MSD issue is pending for the </a:t>
            </a:r>
            <a:r>
              <a:rPr lang="en-US" altLang="zh-CN" sz="2000" dirty="0">
                <a:solidFill>
                  <a:srgbClr val="FF0000"/>
                </a:solidFill>
                <a:latin typeface="Times New Roman" panose="02020603050405020304" pitchFamily="18" charset="0"/>
              </a:rPr>
              <a:t>Rel-17 RAN4 MSD discussion.</a:t>
            </a:r>
            <a:r>
              <a:rPr lang="en-US" sz="2000" dirty="0">
                <a:solidFill>
                  <a:srgbClr val="FF0000"/>
                </a:solidFill>
                <a:latin typeface="Times New Roman" panose="02020603050405020304" pitchFamily="18" charset="0"/>
                <a:ea typeface="宋体" panose="02010600030101010101" pitchFamily="2" charset="-122"/>
              </a:rPr>
              <a:t>)</a:t>
            </a:r>
          </a:p>
          <a:p>
            <a:pPr marL="285750" indent="-285750" algn="just" hangingPunct="0">
              <a:spcAft>
                <a:spcPts val="600"/>
              </a:spcAft>
              <a:buFont typeface="Wingdings" panose="05000000000000000000" pitchFamily="2" charset="2"/>
              <a:buChar char="Ø"/>
            </a:pPr>
            <a:r>
              <a:rPr lang="en-US" sz="2000" dirty="0">
                <a:latin typeface="Times New Roman" panose="02020603050405020304" pitchFamily="18" charset="0"/>
                <a:ea typeface="宋体" panose="02010600030101010101" pitchFamily="2" charset="-122"/>
              </a:rPr>
              <a:t>The interference between 3GPP and other RATs.</a:t>
            </a:r>
          </a:p>
          <a:p>
            <a:pPr marL="285750" indent="-285750" algn="just" hangingPunct="0">
              <a:spcAft>
                <a:spcPts val="600"/>
              </a:spcAft>
              <a:buFont typeface="Wingdings" panose="05000000000000000000" pitchFamily="2" charset="2"/>
              <a:buChar char="Ø"/>
            </a:pPr>
            <a:r>
              <a:rPr lang="en-US" sz="2000" dirty="0">
                <a:latin typeface="Times New Roman" panose="02020603050405020304" pitchFamily="18" charset="0"/>
                <a:ea typeface="宋体" panose="02010600030101010101" pitchFamily="2" charset="-122"/>
              </a:rPr>
              <a:t>Capability sharing issue between 3GPP </a:t>
            </a:r>
            <a:r>
              <a:rPr lang="en-US" altLang="zh-CN" sz="2000" dirty="0">
                <a:latin typeface="Times New Roman" panose="02020603050405020304" pitchFamily="18" charset="0"/>
                <a:ea typeface="宋体" panose="02010600030101010101" pitchFamily="2" charset="-122"/>
              </a:rPr>
              <a:t>and other RATs.</a:t>
            </a:r>
            <a:endParaRPr lang="en-US" sz="2000" dirty="0">
              <a:latin typeface="Times New Roman" panose="02020603050405020304" pitchFamily="18" charset="0"/>
              <a:ea typeface="宋体" panose="02010600030101010101" pitchFamily="2" charset="-122"/>
            </a:endParaRPr>
          </a:p>
          <a:p>
            <a:pPr algn="just" hangingPunct="0">
              <a:spcAft>
                <a:spcPts val="600"/>
              </a:spcAft>
            </a:pPr>
            <a:endParaRPr lang="en-US" sz="160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274929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300" dirty="0"/>
              <a:t>Solutions of IDC proposal</a:t>
            </a:r>
          </a:p>
        </p:txBody>
      </p:sp>
      <p:sp>
        <p:nvSpPr>
          <p:cNvPr id="5" name="Rectangle 4"/>
          <p:cNvSpPr/>
          <p:nvPr/>
        </p:nvSpPr>
        <p:spPr>
          <a:xfrm>
            <a:off x="347749" y="948117"/>
            <a:ext cx="11091949" cy="4478149"/>
          </a:xfrm>
          <a:prstGeom prst="rect">
            <a:avLst/>
          </a:prstGeom>
        </p:spPr>
        <p:txBody>
          <a:bodyPr wrap="square">
            <a:spAutoFit/>
          </a:bodyPr>
          <a:lstStyle/>
          <a:p>
            <a:pPr algn="just" hangingPunct="0">
              <a:spcAft>
                <a:spcPts val="600"/>
              </a:spcAft>
            </a:pPr>
            <a:r>
              <a:rPr lang="en-GB" sz="2000" dirty="0">
                <a:latin typeface="Times New Roman" panose="02020603050405020304" pitchFamily="18" charset="0"/>
                <a:ea typeface="宋体" panose="02010600030101010101" pitchFamily="2" charset="-122"/>
              </a:rPr>
              <a:t>The IDC proposal is to identify the </a:t>
            </a:r>
            <a:r>
              <a:rPr lang="en-GB" altLang="zh-CN" sz="2000" dirty="0">
                <a:latin typeface="Times New Roman" panose="02020603050405020304" pitchFamily="18" charset="0"/>
              </a:rPr>
              <a:t>aggressor/</a:t>
            </a:r>
            <a:r>
              <a:rPr lang="en-GB" sz="2000" dirty="0">
                <a:latin typeface="Times New Roman" panose="02020603050405020304" pitchFamily="18" charset="0"/>
                <a:ea typeface="宋体" panose="02010600030101010101" pitchFamily="2" charset="-122"/>
              </a:rPr>
              <a:t>victim band(s)/channels due to the in-device coexistence issue within the same UE operating on NR frequency, and to provide </a:t>
            </a:r>
            <a:r>
              <a:rPr lang="en-US" sz="2000" dirty="0">
                <a:latin typeface="Times New Roman" panose="02020603050405020304" pitchFamily="18" charset="0"/>
                <a:ea typeface="宋体" panose="02010600030101010101" pitchFamily="2" charset="-122"/>
              </a:rPr>
              <a:t>solution(s)</a:t>
            </a:r>
            <a:r>
              <a:rPr lang="en-GB" sz="2000" dirty="0">
                <a:latin typeface="Times New Roman" panose="02020603050405020304" pitchFamily="18" charset="0"/>
                <a:ea typeface="宋体" panose="02010600030101010101" pitchFamily="2" charset="-122"/>
              </a:rPr>
              <a:t> that can effectively avoid/reduce/cancel coexistence interference.</a:t>
            </a:r>
            <a:endParaRPr lang="en-US" sz="2000" dirty="0">
              <a:latin typeface="Times New Roman" panose="02020603050405020304" pitchFamily="18" charset="0"/>
              <a:ea typeface="宋体" panose="02010600030101010101" pitchFamily="2" charset="-122"/>
            </a:endParaRPr>
          </a:p>
          <a:p>
            <a:pPr algn="just" hangingPunct="0"/>
            <a:r>
              <a:rPr lang="en-GB" sz="2000" dirty="0">
                <a:latin typeface="Times New Roman" panose="02020603050405020304" pitchFamily="18" charset="0"/>
                <a:ea typeface="宋体" panose="02010600030101010101" pitchFamily="2" charset="-122"/>
              </a:rPr>
              <a:t>The IDC </a:t>
            </a:r>
            <a:r>
              <a:rPr lang="en-GB" sz="2000">
                <a:latin typeface="Times New Roman" panose="02020603050405020304" pitchFamily="18" charset="0"/>
                <a:ea typeface="宋体" panose="02010600030101010101" pitchFamily="2" charset="-122"/>
              </a:rPr>
              <a:t>proposal includes:</a:t>
            </a:r>
            <a:endParaRPr lang="en-US" sz="2000" dirty="0">
              <a:latin typeface="Times New Roman" panose="02020603050405020304" pitchFamily="18" charset="0"/>
              <a:ea typeface="宋体" panose="02010600030101010101" pitchFamily="2" charset="-122"/>
            </a:endParaRPr>
          </a:p>
          <a:p>
            <a:pPr marL="342900" marR="0" lvl="0" indent="-342900" algn="just" hangingPunct="0">
              <a:spcBef>
                <a:spcPts val="0"/>
              </a:spcBef>
              <a:spcAft>
                <a:spcPts val="600"/>
              </a:spcAft>
              <a:buFont typeface="Wingdings" panose="05000000000000000000" pitchFamily="2" charset="2"/>
              <a:buChar char=""/>
            </a:pPr>
            <a:r>
              <a:rPr lang="en-US" sz="2000" dirty="0">
                <a:solidFill>
                  <a:srgbClr val="FF0000"/>
                </a:solidFill>
                <a:latin typeface="Times New Roman" panose="02020603050405020304" pitchFamily="18" charset="0"/>
                <a:ea typeface="宋体" panose="02010600030101010101" pitchFamily="2" charset="-122"/>
              </a:rPr>
              <a:t>Identify the solution(s) (e.g. via dynamic report or via static UE capability report) to indicate the interference issue caused by the MSD </a:t>
            </a:r>
            <a:r>
              <a:rPr lang="en-US" altLang="zh-CN" sz="2000" dirty="0">
                <a:solidFill>
                  <a:srgbClr val="FF0000"/>
                </a:solidFill>
                <a:latin typeface="Times New Roman" panose="02020603050405020304" pitchFamily="18" charset="0"/>
                <a:ea typeface="宋体" panose="02010600030101010101" pitchFamily="2" charset="-122"/>
              </a:rPr>
              <a:t>of</a:t>
            </a:r>
            <a:r>
              <a:rPr lang="en-US" sz="2000" dirty="0">
                <a:solidFill>
                  <a:srgbClr val="FF0000"/>
                </a:solidFill>
                <a:latin typeface="Times New Roman" panose="02020603050405020304" pitchFamily="18" charset="0"/>
                <a:ea typeface="宋体" panose="02010600030101010101" pitchFamily="2" charset="-122"/>
              </a:rPr>
              <a:t> CA/DC. (RAN4, RAN2) (The </a:t>
            </a:r>
            <a:r>
              <a:rPr lang="en-US" altLang="zh-CN" sz="2000" dirty="0">
                <a:solidFill>
                  <a:srgbClr val="FF0000"/>
                </a:solidFill>
                <a:latin typeface="Times New Roman" panose="02020603050405020304" pitchFamily="18" charset="0"/>
              </a:rPr>
              <a:t>Rel-18 </a:t>
            </a:r>
            <a:r>
              <a:rPr lang="en-US" sz="2000" dirty="0">
                <a:solidFill>
                  <a:srgbClr val="FF0000"/>
                </a:solidFill>
                <a:latin typeface="Times New Roman" panose="02020603050405020304" pitchFamily="18" charset="0"/>
                <a:ea typeface="宋体" panose="02010600030101010101" pitchFamily="2" charset="-122"/>
              </a:rPr>
              <a:t>discussion on the MSD issue is pending for the </a:t>
            </a:r>
            <a:r>
              <a:rPr lang="en-US" altLang="zh-CN" sz="2000" dirty="0">
                <a:solidFill>
                  <a:srgbClr val="FF0000"/>
                </a:solidFill>
                <a:latin typeface="Times New Roman" panose="02020603050405020304" pitchFamily="18" charset="0"/>
                <a:ea typeface="宋体" panose="02010600030101010101" pitchFamily="2" charset="-122"/>
              </a:rPr>
              <a:t>Rel-17 RAN4 MSD discussion.</a:t>
            </a:r>
            <a:r>
              <a:rPr lang="en-US" sz="2000" dirty="0">
                <a:solidFill>
                  <a:srgbClr val="FF0000"/>
                </a:solidFill>
                <a:latin typeface="Times New Roman" panose="02020603050405020304" pitchFamily="18" charset="0"/>
                <a:ea typeface="宋体" panose="02010600030101010101" pitchFamily="2" charset="-122"/>
              </a:rPr>
              <a:t>)</a:t>
            </a:r>
          </a:p>
          <a:p>
            <a:pPr marL="342900" marR="0" lvl="0" indent="-342900" algn="just" hangingPunct="0">
              <a:spcBef>
                <a:spcPts val="0"/>
              </a:spcBef>
              <a:spcAft>
                <a:spcPts val="600"/>
              </a:spcAft>
              <a:buFont typeface="Wingdings" panose="05000000000000000000" pitchFamily="2" charset="2"/>
              <a:buChar char=""/>
            </a:pPr>
            <a:r>
              <a:rPr lang="en-US" sz="2000" dirty="0">
                <a:latin typeface="Times New Roman" panose="02020603050405020304" pitchFamily="18" charset="0"/>
                <a:ea typeface="宋体" panose="02010600030101010101" pitchFamily="2" charset="-122"/>
              </a:rPr>
              <a:t>Enhanced FDM solution, which allows more flexible indication of affected frequencies (e.g. granularity of BWP or sub-band or PRB level). (RAN2)</a:t>
            </a:r>
          </a:p>
          <a:p>
            <a:pPr marL="342900" marR="0" lvl="0" indent="-342900" algn="just" hangingPunct="0">
              <a:spcBef>
                <a:spcPts val="0"/>
              </a:spcBef>
              <a:spcAft>
                <a:spcPts val="600"/>
              </a:spcAft>
              <a:buFont typeface="Wingdings" panose="05000000000000000000" pitchFamily="2" charset="2"/>
              <a:buChar char=""/>
            </a:pPr>
            <a:r>
              <a:rPr lang="en-US" sz="2000" dirty="0">
                <a:latin typeface="Times New Roman" panose="02020603050405020304" pitchFamily="18" charset="0"/>
                <a:ea typeface="宋体" panose="02010600030101010101" pitchFamily="2" charset="-122"/>
              </a:rPr>
              <a:t>TDM solution (e.g. indication of UE preferred TDM pattern for UL/DL). </a:t>
            </a:r>
            <a:r>
              <a:rPr lang="en-US" altLang="zh-CN" sz="2000" dirty="0">
                <a:latin typeface="Times New Roman" panose="02020603050405020304" pitchFamily="18" charset="0"/>
              </a:rPr>
              <a:t>(RAN2)</a:t>
            </a:r>
            <a:endParaRPr lang="en-US" sz="2000" dirty="0">
              <a:latin typeface="Times New Roman" panose="02020603050405020304" pitchFamily="18" charset="0"/>
              <a:ea typeface="宋体" panose="02010600030101010101" pitchFamily="2" charset="-122"/>
            </a:endParaRPr>
          </a:p>
          <a:p>
            <a:pPr marL="342900" indent="-342900" algn="just" hangingPunct="0">
              <a:spcAft>
                <a:spcPts val="600"/>
              </a:spcAft>
              <a:buFont typeface="Wingdings" panose="05000000000000000000" pitchFamily="2" charset="2"/>
              <a:buChar char=""/>
            </a:pPr>
            <a:r>
              <a:rPr lang="en-US" altLang="zh-CN" sz="2000" dirty="0">
                <a:latin typeface="Times New Roman" panose="02020603050405020304" pitchFamily="18" charset="0"/>
              </a:rPr>
              <a:t>Indication of allowed UE capability between 3GPP and other RATs (e.g. </a:t>
            </a:r>
            <a:r>
              <a:rPr lang="en-US" altLang="zh-CN" sz="2000" dirty="0" err="1">
                <a:latin typeface="Times New Roman" panose="02020603050405020304" pitchFamily="18" charset="0"/>
              </a:rPr>
              <a:t>WiFi</a:t>
            </a:r>
            <a:r>
              <a:rPr lang="en-US" altLang="zh-CN" sz="2000" dirty="0">
                <a:latin typeface="Times New Roman" panose="02020603050405020304" pitchFamily="18" charset="0"/>
              </a:rPr>
              <a:t>) (RAN2) </a:t>
            </a:r>
          </a:p>
          <a:p>
            <a:pPr algn="just" hangingPunct="0">
              <a:spcAft>
                <a:spcPts val="600"/>
              </a:spcAft>
            </a:pPr>
            <a:r>
              <a:rPr lang="en-US" sz="2000" dirty="0">
                <a:latin typeface="Times New Roman" panose="02020603050405020304" pitchFamily="18" charset="0"/>
                <a:ea typeface="宋体" panose="02010600030101010101" pitchFamily="2" charset="-122"/>
              </a:rPr>
              <a:t>Note: The specified solutions are expected to be applicable to various MR-DC architectures (including NR-DC, EN-DC).</a:t>
            </a:r>
          </a:p>
        </p:txBody>
      </p:sp>
    </p:spTree>
    <p:extLst>
      <p:ext uri="{BB962C8B-B14F-4D97-AF65-F5344CB8AC3E}">
        <p14:creationId xmlns:p14="http://schemas.microsoft.com/office/powerpoint/2010/main" val="1832904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76909" y="1187677"/>
            <a:ext cx="10310191" cy="2387600"/>
          </a:xfrm>
        </p:spPr>
        <p:txBody>
          <a:bodyPr/>
          <a:lstStyle/>
          <a:p>
            <a:r>
              <a:rPr lang="en-US" altLang="zh-CN" dirty="0"/>
              <a:t>Thanks</a:t>
            </a:r>
            <a:endParaRPr lang="en-GB" altLang="zh-CN" dirty="0"/>
          </a:p>
        </p:txBody>
      </p:sp>
    </p:spTree>
    <p:extLst>
      <p:ext uri="{BB962C8B-B14F-4D97-AF65-F5344CB8AC3E}">
        <p14:creationId xmlns:p14="http://schemas.microsoft.com/office/powerpoint/2010/main" val="3377599262"/>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110036</TotalTime>
  <Words>1394</Words>
  <Application>Microsoft Office PowerPoint</Application>
  <PresentationFormat>Widescreen</PresentationFormat>
  <Paragraphs>70</Paragraphs>
  <Slides>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 Unicode MS</vt:lpstr>
      <vt:lpstr>宋体</vt:lpstr>
      <vt:lpstr>Arial</vt:lpstr>
      <vt:lpstr>Calibri</vt:lpstr>
      <vt:lpstr>Calibri Light</vt:lpstr>
      <vt:lpstr>Times New Roman</vt:lpstr>
      <vt:lpstr>Wingdings</vt:lpstr>
      <vt:lpstr>回顾</vt:lpstr>
      <vt:lpstr>In-device coexistence for NR</vt:lpstr>
      <vt:lpstr>IDC issues</vt:lpstr>
      <vt:lpstr>MSD issue</vt:lpstr>
      <vt:lpstr>What can IDC do to resolve MSD issue?</vt:lpstr>
      <vt:lpstr>Defects of the current IDC report</vt:lpstr>
      <vt:lpstr>Full list of potential solutions of IDC proposal</vt:lpstr>
      <vt:lpstr>Issues to be resolved in the IDC proposal</vt:lpstr>
      <vt:lpstr>Solutions of IDC proposal</vt:lpstr>
      <vt:lpstr>Thanks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Xiaomi</cp:lastModifiedBy>
  <cp:revision>1457</cp:revision>
  <dcterms:created xsi:type="dcterms:W3CDTF">2018-04-28T02:54:17Z</dcterms:created>
  <dcterms:modified xsi:type="dcterms:W3CDTF">2021-09-03T14:46:06Z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0590babbcacb41798a893ea8af3f1e99">
    <vt:lpwstr>CWM1Bu6r+WSazsUfjIoFcIk/FI+pBv/fV+7MfpP1nVb9FFR4HDpvPF6XiNre6wzu+bu3h30ufW/i00yOrDaCJneOg==</vt:lpwstr>
  </property>
  <property fmtid="{D5CDD505-2E9C-101B-9397-08002B2CF9AE}" pid="3" name="CWMe50c1ef6c64b46e7b29bc816992fb9a1">
    <vt:lpwstr>CWMp6/KW5AkdVo1VvNvn5vU6x+5LXFRZP0UcdD5r+vU/vDWhYwmJ4+feX+iyk9uBX6/q2IsPNBx/LHkz90I7sjI6Q==</vt:lpwstr>
  </property>
</Properties>
</file>