
<file path=[Content_Types].xml><?xml version="1.0" encoding="utf-8"?>
<Types xmlns="http://schemas.openxmlformats.org/package/2006/content-types">
  <Default Extension="gif" ContentType="image/gi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5" r:id="rId1"/>
  </p:sldMasterIdLst>
  <p:notesMasterIdLst>
    <p:notesMasterId r:id="rId9"/>
  </p:notesMasterIdLst>
  <p:handoutMasterIdLst>
    <p:handoutMasterId r:id="rId10"/>
  </p:handoutMasterIdLst>
  <p:sldIdLst>
    <p:sldId id="522" r:id="rId2"/>
    <p:sldId id="525" r:id="rId3"/>
    <p:sldId id="536" r:id="rId4"/>
    <p:sldId id="537" r:id="rId5"/>
    <p:sldId id="538" r:id="rId6"/>
    <p:sldId id="534" r:id="rId7"/>
    <p:sldId id="523" r:id="rId8"/>
  </p:sldIdLst>
  <p:sldSz cx="9144000" cy="5143500" type="screen16x9"/>
  <p:notesSz cx="6797675" cy="9928225"/>
  <p:defaultTextStyle>
    <a:defPPr>
      <a:defRPr lang="en-US"/>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iu Shengnan" initials="lsn"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93759"/>
    <a:srgbClr val="0000FF"/>
    <a:srgbClr val="0070C0"/>
    <a:srgbClr val="F86817"/>
    <a:srgbClr val="FF6600"/>
    <a:srgbClr val="D9D9D9"/>
    <a:srgbClr val="046589"/>
    <a:srgbClr val="D6BF00"/>
    <a:srgbClr val="E93C3F"/>
    <a:srgbClr val="67CD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5DA37D80-6434-44D0-A028-1B22A696006F}" styleName="浅色样式 3 - 强调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031" autoAdjust="0"/>
    <p:restoredTop sz="93904" autoAdjust="0"/>
  </p:normalViewPr>
  <p:slideViewPr>
    <p:cSldViewPr>
      <p:cViewPr varScale="1">
        <p:scale>
          <a:sx n="80" d="100"/>
          <a:sy n="80" d="100"/>
        </p:scale>
        <p:origin x="1302" y="72"/>
      </p:cViewPr>
      <p:guideLst>
        <p:guide orient="horz" pos="1620"/>
        <p:guide pos="2880"/>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47" d="100"/>
          <a:sy n="47" d="100"/>
        </p:scale>
        <p:origin x="-3012"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a:defRPr sz="1200"/>
            </a:lvl1pPr>
          </a:lstStyle>
          <a:p>
            <a:fld id="{150A64BD-23B2-4E7A-9730-6D4935F9BFD0}" type="datetimeFigureOut">
              <a:rPr lang="zh-CN" altLang="en-US" smtClean="0"/>
              <a:pPr/>
              <a:t>2021/9/3</a:t>
            </a:fld>
            <a:endParaRPr lang="zh-CN" altLang="en-US"/>
          </a:p>
        </p:txBody>
      </p:sp>
      <p:sp>
        <p:nvSpPr>
          <p:cNvPr id="4" name="页脚占位符 3"/>
          <p:cNvSpPr>
            <a:spLocks noGrp="1"/>
          </p:cNvSpPr>
          <p:nvPr>
            <p:ph type="ftr" sz="quarter" idx="2"/>
          </p:nvPr>
        </p:nvSpPr>
        <p:spPr>
          <a:xfrm>
            <a:off x="0" y="9429750"/>
            <a:ext cx="2946400" cy="496888"/>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49688" y="9429750"/>
            <a:ext cx="2946400" cy="496888"/>
          </a:xfrm>
          <a:prstGeom prst="rect">
            <a:avLst/>
          </a:prstGeom>
        </p:spPr>
        <p:txBody>
          <a:bodyPr vert="horz" lIns="91440" tIns="45720" rIns="91440" bIns="45720" rtlCol="0" anchor="b"/>
          <a:lstStyle>
            <a:lvl1pPr algn="r">
              <a:defRPr sz="1200"/>
            </a:lvl1pPr>
          </a:lstStyle>
          <a:p>
            <a:fld id="{75CFB782-A460-437C-BCC9-505A30A58B4E}" type="slidenum">
              <a:rPr lang="zh-CN" altLang="en-US" smtClean="0"/>
              <a:pPr/>
              <a:t>‹#›</a:t>
            </a:fld>
            <a:endParaRPr lang="zh-CN" altLang="en-US"/>
          </a:p>
        </p:txBody>
      </p:sp>
    </p:spTree>
    <p:extLst>
      <p:ext uri="{BB962C8B-B14F-4D97-AF65-F5344CB8AC3E}">
        <p14:creationId xmlns:p14="http://schemas.microsoft.com/office/powerpoint/2010/main" val="18290582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411"/>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en-US"/>
          </a:p>
        </p:txBody>
      </p:sp>
      <p:sp>
        <p:nvSpPr>
          <p:cNvPr id="3" name="Date Placeholder 2"/>
          <p:cNvSpPr>
            <a:spLocks noGrp="1"/>
          </p:cNvSpPr>
          <p:nvPr>
            <p:ph type="dt" idx="1"/>
          </p:nvPr>
        </p:nvSpPr>
        <p:spPr>
          <a:xfrm>
            <a:off x="3850443" y="0"/>
            <a:ext cx="2945659" cy="496411"/>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2CA20A83-B52E-40D0-8C5B-5BB10619EF4E}" type="datetimeFigureOut">
              <a:rPr lang="en-US"/>
              <a:pPr>
                <a:defRPr/>
              </a:pPr>
              <a:t>9/3/2021</a:t>
            </a:fld>
            <a:endParaRPr lang="en-US"/>
          </a:p>
        </p:txBody>
      </p:sp>
      <p:sp>
        <p:nvSpPr>
          <p:cNvPr id="4" name="Slide Image Placeholder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79768" y="4715907"/>
            <a:ext cx="5438140" cy="4467701"/>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9430091"/>
            <a:ext cx="2945659" cy="496411"/>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en-US"/>
          </a:p>
        </p:txBody>
      </p:sp>
      <p:sp>
        <p:nvSpPr>
          <p:cNvPr id="7" name="Slide Number Placeholder 6"/>
          <p:cNvSpPr>
            <a:spLocks noGrp="1"/>
          </p:cNvSpPr>
          <p:nvPr>
            <p:ph type="sldNum" sz="quarter" idx="5"/>
          </p:nvPr>
        </p:nvSpPr>
        <p:spPr>
          <a:xfrm>
            <a:off x="3850443" y="9430091"/>
            <a:ext cx="2945659" cy="496411"/>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47CAF8E6-9DB6-446E-839F-9B72203145F0}" type="slidenum">
              <a:rPr lang="en-US"/>
              <a:pPr>
                <a:defRPr/>
              </a:pPr>
              <a:t>‹#›</a:t>
            </a:fld>
            <a:endParaRPr lang="en-US"/>
          </a:p>
        </p:txBody>
      </p:sp>
    </p:spTree>
    <p:extLst>
      <p:ext uri="{BB962C8B-B14F-4D97-AF65-F5344CB8AC3E}">
        <p14:creationId xmlns:p14="http://schemas.microsoft.com/office/powerpoint/2010/main" val="260908684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5122" name="Rectangle 2"/>
          <p:cNvSpPr>
            <a:spLocks noGrp="1" noChangeArrowheads="1"/>
          </p:cNvSpPr>
          <p:nvPr>
            <p:ph type="ctrTitle" sz="quarter"/>
          </p:nvPr>
        </p:nvSpPr>
        <p:spPr>
          <a:xfrm>
            <a:off x="685800" y="1437086"/>
            <a:ext cx="7772400" cy="1102519"/>
          </a:xfrm>
          <a:prstGeom prst="rect">
            <a:avLst/>
          </a:prstGeom>
        </p:spPr>
        <p:txBody>
          <a:bodyPr anchor="ctr" anchorCtr="1"/>
          <a:lstStyle>
            <a:lvl1pPr algn="ctr">
              <a:defRPr>
                <a:solidFill>
                  <a:srgbClr val="C00000"/>
                </a:solidFill>
              </a:defRPr>
            </a:lvl1pPr>
          </a:lstStyle>
          <a:p>
            <a:r>
              <a:rPr lang="zh-CN" altLang="en-US" dirty="0"/>
              <a:t>单击此处编辑母版标题样式</a:t>
            </a:r>
          </a:p>
        </p:txBody>
      </p:sp>
      <p:sp>
        <p:nvSpPr>
          <p:cNvPr id="5123" name="Rectangle 3"/>
          <p:cNvSpPr>
            <a:spLocks noGrp="1" noChangeArrowheads="1"/>
          </p:cNvSpPr>
          <p:nvPr>
            <p:ph type="subTitle" sz="quarter" idx="1"/>
          </p:nvPr>
        </p:nvSpPr>
        <p:spPr>
          <a:xfrm>
            <a:off x="1371600" y="2986088"/>
            <a:ext cx="6400800" cy="1314450"/>
          </a:xfrm>
          <a:prstGeom prst="rect">
            <a:avLst/>
          </a:prstGeom>
        </p:spPr>
        <p:txBody>
          <a:bodyPr/>
          <a:lstStyle>
            <a:lvl1pPr marL="0" indent="0" algn="ctr">
              <a:buFont typeface="Wingdings" pitchFamily="2" charset="2"/>
              <a:buNone/>
              <a:defRPr sz="2800">
                <a:solidFill>
                  <a:srgbClr val="C00000"/>
                </a:solidFill>
                <a:ea typeface="华文中宋" pitchFamily="2" charset="-122"/>
              </a:defRPr>
            </a:lvl1pPr>
          </a:lstStyle>
          <a:p>
            <a:r>
              <a:rPr lang="zh-CN" altLang="en-US"/>
              <a:t>单击此处编辑母版副标题样式</a:t>
            </a:r>
            <a:endParaRPr lang="zh-CN" altLang="en-US" dirty="0"/>
          </a:p>
        </p:txBody>
      </p:sp>
      <p:sp>
        <p:nvSpPr>
          <p:cNvPr id="5124" name="Line 4"/>
          <p:cNvSpPr>
            <a:spLocks noChangeShapeType="1"/>
          </p:cNvSpPr>
          <p:nvPr/>
        </p:nvSpPr>
        <p:spPr bwMode="auto">
          <a:xfrm>
            <a:off x="652490" y="2680097"/>
            <a:ext cx="7848600" cy="0"/>
          </a:xfrm>
          <a:prstGeom prst="line">
            <a:avLst/>
          </a:prstGeom>
          <a:noFill/>
          <a:ln w="38100">
            <a:solidFill>
              <a:srgbClr val="0070C0"/>
            </a:solidFill>
            <a:round/>
            <a:headEnd/>
            <a:tailEnd/>
          </a:ln>
          <a:effectLst/>
        </p:spPr>
        <p:txBody>
          <a:bodyPr/>
          <a:lstStyle/>
          <a:p>
            <a:endParaRPr lang="zh-CN" altLang="en-US"/>
          </a:p>
        </p:txBody>
      </p:sp>
      <p:pic>
        <p:nvPicPr>
          <p:cNvPr id="5125" name="Picture 5"/>
          <p:cNvPicPr>
            <a:picLocks noChangeAspect="1" noChangeArrowheads="1"/>
          </p:cNvPicPr>
          <p:nvPr/>
        </p:nvPicPr>
        <p:blipFill>
          <a:blip r:embed="rId2" cstate="print"/>
          <a:srcRect/>
          <a:stretch>
            <a:fillRect/>
          </a:stretch>
        </p:blipFill>
        <p:spPr bwMode="auto">
          <a:xfrm>
            <a:off x="6948488" y="188120"/>
            <a:ext cx="1828800" cy="385763"/>
          </a:xfrm>
          <a:prstGeom prst="rect">
            <a:avLst/>
          </a:prstGeom>
          <a:noFill/>
          <a:ln w="9525">
            <a:noFill/>
            <a:miter lim="800000"/>
            <a:headEnd/>
            <a:tailEnd/>
          </a:ln>
          <a:effectLst/>
        </p:spPr>
      </p:pic>
    </p:spTree>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250825" y="1"/>
            <a:ext cx="7416800" cy="519113"/>
          </a:xfrm>
          <a:prstGeom prst="rect">
            <a:avLst/>
          </a:prstGeom>
        </p:spPr>
        <p:txBody>
          <a:bodyPr anchor="ctr" anchorCtr="0"/>
          <a:lstStyle>
            <a:lvl1pPr>
              <a:defRPr sz="2400">
                <a:solidFill>
                  <a:srgbClr val="0070C0"/>
                </a:solidFill>
              </a:defRPr>
            </a:lvl1pPr>
          </a:lstStyle>
          <a:p>
            <a:r>
              <a:rPr lang="zh-CN" altLang="en-US"/>
              <a:t>单击此处编辑母版标题样式</a:t>
            </a:r>
            <a:endParaRPr lang="zh-CN" altLang="en-US" dirty="0"/>
          </a:p>
        </p:txBody>
      </p:sp>
      <p:sp>
        <p:nvSpPr>
          <p:cNvPr id="3" name="内容占位符 2"/>
          <p:cNvSpPr>
            <a:spLocks noGrp="1"/>
          </p:cNvSpPr>
          <p:nvPr>
            <p:ph idx="1"/>
          </p:nvPr>
        </p:nvSpPr>
        <p:spPr>
          <a:xfrm>
            <a:off x="250825" y="681039"/>
            <a:ext cx="8642350" cy="3913585"/>
          </a:xfrm>
          <a:prstGeom prst="rect">
            <a:avLst/>
          </a:prstGeom>
        </p:spPr>
        <p:txBody>
          <a:bodyPr/>
          <a:lstStyle>
            <a:lvl1pPr marL="263525" indent="-263525">
              <a:spcBef>
                <a:spcPts val="600"/>
              </a:spcBef>
              <a:buClr>
                <a:srgbClr val="FF6600"/>
              </a:buClr>
              <a:buFont typeface="Wingdings" pitchFamily="2" charset="2"/>
              <a:buChar char="n"/>
              <a:defRPr sz="2000"/>
            </a:lvl1pPr>
            <a:lvl2pPr marL="539750" indent="-276225">
              <a:spcBef>
                <a:spcPts val="600"/>
              </a:spcBef>
              <a:buClrTx/>
              <a:buFont typeface="Arial" pitchFamily="34" charset="0"/>
              <a:buChar char="»"/>
              <a:defRPr sz="1800"/>
            </a:lvl2pPr>
            <a:lvl3pPr marL="803275" indent="-263525">
              <a:spcBef>
                <a:spcPts val="600"/>
              </a:spcBef>
              <a:buFont typeface="Arial" pitchFamily="34" charset="0"/>
              <a:buChar char="•"/>
              <a:defRPr sz="1600"/>
            </a:lvl3pPr>
            <a:lvl4pPr>
              <a:spcBef>
                <a:spcPts val="1200"/>
              </a:spcBef>
              <a:buFontTx/>
              <a:buBlip>
                <a:blip r:embed="rId2"/>
              </a:buBlip>
              <a:defRPr/>
            </a:lvl4pPr>
            <a:lvl5pPr>
              <a:spcBef>
                <a:spcPts val="1200"/>
              </a:spcBef>
              <a:defRPr/>
            </a:lvl5pPr>
          </a:lstStyle>
          <a:p>
            <a:pPr lvl="0"/>
            <a:r>
              <a:rPr lang="zh-CN" altLang="en-US"/>
              <a:t>单击此处编辑母版文本样式</a:t>
            </a:r>
          </a:p>
          <a:p>
            <a:pPr lvl="1"/>
            <a:r>
              <a:rPr lang="zh-CN" altLang="en-US"/>
              <a:t>第二级</a:t>
            </a:r>
          </a:p>
          <a:p>
            <a:pPr lvl="2"/>
            <a:r>
              <a:rPr lang="zh-CN" altLang="en-US"/>
              <a:t>第三级</a:t>
            </a:r>
          </a:p>
        </p:txBody>
      </p:sp>
      <p:sp>
        <p:nvSpPr>
          <p:cNvPr id="4" name="灯片编号占位符 3"/>
          <p:cNvSpPr>
            <a:spLocks noGrp="1"/>
          </p:cNvSpPr>
          <p:nvPr>
            <p:ph type="sldNum" sz="quarter" idx="10"/>
          </p:nvPr>
        </p:nvSpPr>
        <p:spPr/>
        <p:txBody>
          <a:bodyPr/>
          <a:lstStyle>
            <a:lvl1pPr>
              <a:defRPr/>
            </a:lvl1pPr>
          </a:lstStyle>
          <a:p>
            <a:pPr>
              <a:defRPr/>
            </a:pPr>
            <a:fld id="{60E1D707-743A-4DE1-9ADF-A19E5F8506DA}" type="slidenum">
              <a:rPr lang="en-US" smtClean="0"/>
              <a:pPr>
                <a:defRPr/>
              </a:pPr>
              <a:t>‹#›</a:t>
            </a:fld>
            <a:endParaRPr lang="en-US" dirty="0"/>
          </a:p>
        </p:txBody>
      </p:sp>
      <p:sp>
        <p:nvSpPr>
          <p:cNvPr id="5" name="页脚占位符 4"/>
          <p:cNvSpPr>
            <a:spLocks noGrp="1"/>
          </p:cNvSpPr>
          <p:nvPr>
            <p:ph type="ftr" sz="quarter" idx="11"/>
          </p:nvPr>
        </p:nvSpPr>
        <p:spPr/>
        <p:txBody>
          <a:bodyPr/>
          <a:lstStyle>
            <a:lvl1pPr>
              <a:defRPr/>
            </a:lvl1pPr>
          </a:lstStyle>
          <a:p>
            <a:pPr>
              <a:defRPr/>
            </a:pPr>
            <a:endParaRPr lang="en-US"/>
          </a:p>
        </p:txBody>
      </p:sp>
    </p:spTree>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250825" y="1"/>
            <a:ext cx="7416800" cy="519113"/>
          </a:xfrm>
          <a:prstGeom prst="rect">
            <a:avLst/>
          </a:prstGeom>
        </p:spPr>
        <p:txBody>
          <a:bodyPr anchor="ctr" anchorCtr="0"/>
          <a:lstStyle>
            <a:lvl1pPr algn="l" rtl="0" eaLnBrk="1" fontAlgn="base" hangingPunct="1">
              <a:spcBef>
                <a:spcPct val="0"/>
              </a:spcBef>
              <a:spcAft>
                <a:spcPct val="0"/>
              </a:spcAft>
              <a:defRPr lang="zh-CN" altLang="en-US" sz="2400" dirty="0">
                <a:solidFill>
                  <a:srgbClr val="0070C0"/>
                </a:solidFill>
                <a:latin typeface="+mj-lt"/>
                <a:ea typeface="+mj-ea"/>
                <a:cs typeface="+mj-cs"/>
              </a:defRPr>
            </a:lvl1pPr>
          </a:lstStyle>
          <a:p>
            <a:r>
              <a:rPr lang="zh-CN" altLang="en-US"/>
              <a:t>单击此处编辑母版标题样式</a:t>
            </a:r>
            <a:endParaRPr lang="zh-CN" altLang="en-US" dirty="0"/>
          </a:p>
        </p:txBody>
      </p:sp>
      <p:sp>
        <p:nvSpPr>
          <p:cNvPr id="3" name="内容占位符 2"/>
          <p:cNvSpPr>
            <a:spLocks noGrp="1"/>
          </p:cNvSpPr>
          <p:nvPr>
            <p:ph sz="half" idx="1"/>
          </p:nvPr>
        </p:nvSpPr>
        <p:spPr>
          <a:xfrm>
            <a:off x="250828" y="681039"/>
            <a:ext cx="4244975" cy="3913585"/>
          </a:xfrm>
          <a:prstGeom prst="rect">
            <a:avLst/>
          </a:prstGeom>
        </p:spPr>
        <p:txBody>
          <a:bodyPr/>
          <a:lstStyle>
            <a:lvl1pPr marL="271463" indent="-271463">
              <a:spcBef>
                <a:spcPts val="600"/>
              </a:spcBef>
              <a:buClr>
                <a:srgbClr val="FF6600"/>
              </a:buClr>
              <a:buFont typeface="Wingdings" pitchFamily="2" charset="2"/>
              <a:buChar char="n"/>
              <a:defRPr sz="2000"/>
            </a:lvl1pPr>
            <a:lvl2pPr marL="539750" indent="-276225">
              <a:spcBef>
                <a:spcPts val="600"/>
              </a:spcBef>
              <a:buClrTx/>
              <a:buFont typeface="Arial" pitchFamily="34" charset="0"/>
              <a:buChar char="»"/>
              <a:defRPr sz="1800"/>
            </a:lvl2pPr>
            <a:lvl3pPr>
              <a:buNone/>
              <a:defRPr sz="2000"/>
            </a:lvl3pPr>
            <a:lvl4pPr>
              <a:buNone/>
              <a:defRPr sz="1800"/>
            </a:lvl4pPr>
            <a:lvl5pPr>
              <a:buNone/>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p:txBody>
      </p:sp>
      <p:sp>
        <p:nvSpPr>
          <p:cNvPr id="4" name="内容占位符 3"/>
          <p:cNvSpPr>
            <a:spLocks noGrp="1"/>
          </p:cNvSpPr>
          <p:nvPr>
            <p:ph sz="half" idx="2"/>
          </p:nvPr>
        </p:nvSpPr>
        <p:spPr>
          <a:xfrm>
            <a:off x="4648203" y="681039"/>
            <a:ext cx="4244975" cy="3913585"/>
          </a:xfrm>
          <a:prstGeom prst="rect">
            <a:avLst/>
          </a:prstGeom>
        </p:spPr>
        <p:txBody>
          <a:bodyPr/>
          <a:lstStyle>
            <a:lvl1pPr marL="271463" indent="-271463" algn="l" rtl="0" eaLnBrk="1" fontAlgn="base" hangingPunct="1">
              <a:lnSpc>
                <a:spcPct val="120000"/>
              </a:lnSpc>
              <a:spcBef>
                <a:spcPts val="600"/>
              </a:spcBef>
              <a:spcAft>
                <a:spcPct val="0"/>
              </a:spcAft>
              <a:buClr>
                <a:srgbClr val="FF6600"/>
              </a:buClr>
              <a:buFont typeface="Wingdings" pitchFamily="2" charset="2"/>
              <a:buChar char="n"/>
              <a:defRPr lang="zh-CN" altLang="en-US" sz="2000" dirty="0" smtClean="0">
                <a:solidFill>
                  <a:schemeClr val="tx1"/>
                </a:solidFill>
                <a:latin typeface="+mn-lt"/>
                <a:ea typeface="+mn-ea"/>
                <a:cs typeface="+mn-cs"/>
              </a:defRPr>
            </a:lvl1pPr>
            <a:lvl2pPr marL="542925" indent="-271463" algn="l" rtl="0" eaLnBrk="1" fontAlgn="base" hangingPunct="1">
              <a:lnSpc>
                <a:spcPct val="120000"/>
              </a:lnSpc>
              <a:spcBef>
                <a:spcPts val="600"/>
              </a:spcBef>
              <a:spcAft>
                <a:spcPct val="0"/>
              </a:spcAft>
              <a:buClrTx/>
              <a:buFont typeface="Arial" pitchFamily="34" charset="0"/>
              <a:buChar char="»"/>
              <a:defRPr lang="zh-CN" altLang="en-US" sz="1800" dirty="0" smtClean="0">
                <a:solidFill>
                  <a:schemeClr val="tx1"/>
                </a:solidFill>
                <a:latin typeface="+mn-lt"/>
                <a:ea typeface="+mn-ea"/>
                <a:cs typeface="+mn-cs"/>
              </a:defRPr>
            </a:lvl2pPr>
            <a:lvl3pPr>
              <a:buNone/>
              <a:defRPr sz="2000"/>
            </a:lvl3pPr>
            <a:lvl4pPr>
              <a:buNone/>
              <a:defRPr sz="1800"/>
            </a:lvl4pPr>
            <a:lvl5pPr>
              <a:buNone/>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p:txBody>
      </p:sp>
      <p:sp>
        <p:nvSpPr>
          <p:cNvPr id="5" name="灯片编号占位符 4"/>
          <p:cNvSpPr>
            <a:spLocks noGrp="1"/>
          </p:cNvSpPr>
          <p:nvPr>
            <p:ph type="sldNum" sz="quarter" idx="10"/>
          </p:nvPr>
        </p:nvSpPr>
        <p:spPr/>
        <p:txBody>
          <a:bodyPr/>
          <a:lstStyle>
            <a:lvl1pPr>
              <a:defRPr/>
            </a:lvl1pPr>
          </a:lstStyle>
          <a:p>
            <a:pPr>
              <a:defRPr/>
            </a:pPr>
            <a:fld id="{60E1D707-743A-4DE1-9ADF-A19E5F8506DA}" type="slidenum">
              <a:rPr lang="en-US" smtClean="0"/>
              <a:pPr>
                <a:defRPr/>
              </a:pPr>
              <a:t>‹#›</a:t>
            </a:fld>
            <a:endParaRPr lang="en-US" dirty="0"/>
          </a:p>
        </p:txBody>
      </p:sp>
      <p:sp>
        <p:nvSpPr>
          <p:cNvPr id="6" name="页脚占位符 5"/>
          <p:cNvSpPr>
            <a:spLocks noGrp="1"/>
          </p:cNvSpPr>
          <p:nvPr>
            <p:ph type="ftr" sz="quarter" idx="11"/>
          </p:nvPr>
        </p:nvSpPr>
        <p:spPr/>
        <p:txBody>
          <a:bodyPr/>
          <a:lstStyle>
            <a:lvl1pPr>
              <a:defRPr/>
            </a:lvl1pPr>
          </a:lstStyle>
          <a:p>
            <a:pPr>
              <a:defRPr/>
            </a:pPr>
            <a:endParaRPr lang="en-US"/>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31800" y="3"/>
            <a:ext cx="6923454" cy="557213"/>
          </a:xfrm>
        </p:spPr>
        <p:txBody>
          <a:bodyPr>
            <a:normAutofit/>
          </a:bodyPr>
          <a:lstStyle>
            <a:lvl1pPr>
              <a:defRPr sz="1800" b="1">
                <a:latin typeface="+mn-ea"/>
                <a:ea typeface="+mn-ea"/>
              </a:defRPr>
            </a:lvl1pPr>
          </a:lstStyle>
          <a:p>
            <a:r>
              <a:rPr lang="zh-CN" altLang="en-US" dirty="0"/>
              <a:t>单击此处编辑母版标题样式</a:t>
            </a:r>
          </a:p>
        </p:txBody>
      </p:sp>
      <p:pic>
        <p:nvPicPr>
          <p:cNvPr id="6" name="图片 3"/>
          <p:cNvPicPr>
            <a:picLocks/>
          </p:cNvPicPr>
          <p:nvPr userDrawn="1"/>
        </p:nvPicPr>
        <p:blipFill>
          <a:blip r:embed="rId2" cstate="print"/>
          <a:srcRect l="59937" t="-26996" r="2" b="-2"/>
          <a:stretch>
            <a:fillRect/>
          </a:stretch>
        </p:blipFill>
        <p:spPr bwMode="auto">
          <a:xfrm>
            <a:off x="5553080" y="4969828"/>
            <a:ext cx="3153723" cy="34289"/>
          </a:xfrm>
          <a:prstGeom prst="rect">
            <a:avLst/>
          </a:prstGeom>
          <a:noFill/>
          <a:ln w="9525">
            <a:noFill/>
            <a:miter lim="800000"/>
            <a:headEnd/>
            <a:tailEnd/>
          </a:ln>
        </p:spPr>
      </p:pic>
      <p:pic>
        <p:nvPicPr>
          <p:cNvPr id="8" name="图片 3"/>
          <p:cNvPicPr>
            <a:picLocks/>
          </p:cNvPicPr>
          <p:nvPr userDrawn="1"/>
        </p:nvPicPr>
        <p:blipFill>
          <a:blip r:embed="rId2" cstate="print"/>
          <a:srcRect/>
          <a:stretch>
            <a:fillRect/>
          </a:stretch>
        </p:blipFill>
        <p:spPr bwMode="auto">
          <a:xfrm>
            <a:off x="431801" y="557213"/>
            <a:ext cx="8280400" cy="27000"/>
          </a:xfrm>
          <a:prstGeom prst="rect">
            <a:avLst/>
          </a:prstGeom>
          <a:noFill/>
          <a:ln w="9525">
            <a:noFill/>
            <a:miter lim="800000"/>
            <a:headEnd/>
            <a:tailEnd/>
          </a:ln>
        </p:spPr>
      </p:pic>
      <p:sp>
        <p:nvSpPr>
          <p:cNvPr id="13" name="Text Placeholder 2"/>
          <p:cNvSpPr>
            <a:spLocks noGrp="1"/>
          </p:cNvSpPr>
          <p:nvPr>
            <p:ph idx="1"/>
          </p:nvPr>
        </p:nvSpPr>
        <p:spPr>
          <a:xfrm>
            <a:off x="431803" y="742953"/>
            <a:ext cx="8274999" cy="3806189"/>
          </a:xfrm>
          <a:prstGeom prst="rect">
            <a:avLst/>
          </a:prstGeom>
        </p:spPr>
        <p:txBody>
          <a:bodyPr vert="horz" lIns="91430" tIns="71992" rIns="91430" bIns="71992"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
        <p:nvSpPr>
          <p:cNvPr id="17" name="灯片编号占位符 16"/>
          <p:cNvSpPr>
            <a:spLocks noGrp="1"/>
          </p:cNvSpPr>
          <p:nvPr>
            <p:ph type="sldNum" sz="quarter" idx="12"/>
          </p:nvPr>
        </p:nvSpPr>
        <p:spPr>
          <a:xfrm>
            <a:off x="7661565" y="4767265"/>
            <a:ext cx="853786" cy="236852"/>
          </a:xfrm>
        </p:spPr>
        <p:txBody>
          <a:bodyPr/>
          <a:lstStyle>
            <a:lvl1pPr>
              <a:defRPr sz="1050">
                <a:latin typeface="+mn-lt"/>
              </a:defRPr>
            </a:lvl1pPr>
          </a:lstStyle>
          <a:p>
            <a:fld id="{EB18039D-333D-4C78-BD46-91BE442BAA9A}" type="slidenum">
              <a:rPr lang="zh-CN" altLang="en-US" smtClean="0"/>
              <a:pPr/>
              <a:t>‹#›</a:t>
            </a:fld>
            <a:endParaRPr lang="zh-CN" altLang="en-US" dirty="0"/>
          </a:p>
        </p:txBody>
      </p:sp>
    </p:spTree>
    <p:extLst>
      <p:ext uri="{BB962C8B-B14F-4D97-AF65-F5344CB8AC3E}">
        <p14:creationId xmlns:p14="http://schemas.microsoft.com/office/powerpoint/2010/main" val="282970138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02" name="Rectangle 6"/>
          <p:cNvSpPr>
            <a:spLocks noGrp="1" noChangeArrowheads="1"/>
          </p:cNvSpPr>
          <p:nvPr>
            <p:ph type="sldNum" sz="quarter" idx="4"/>
          </p:nvPr>
        </p:nvSpPr>
        <p:spPr bwMode="auto">
          <a:xfrm>
            <a:off x="4054478" y="4818461"/>
            <a:ext cx="1223963" cy="1619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defTabSz="449263">
              <a:spcBef>
                <a:spcPct val="0"/>
              </a:spcBef>
              <a:buClrTx/>
              <a:buFontTx/>
              <a:buNone/>
              <a:defRPr sz="1400" b="0">
                <a:solidFill>
                  <a:srgbClr val="FF3300"/>
                </a:solidFill>
                <a:latin typeface="+mn-lt"/>
                <a:ea typeface="宋体" pitchFamily="2" charset="-122"/>
              </a:defRPr>
            </a:lvl1pPr>
          </a:lstStyle>
          <a:p>
            <a:pPr>
              <a:defRPr/>
            </a:pPr>
            <a:fld id="{60E1D707-743A-4DE1-9ADF-A19E5F8506DA}" type="slidenum">
              <a:rPr lang="en-US" smtClean="0"/>
              <a:pPr>
                <a:defRPr/>
              </a:pPr>
              <a:t>‹#›</a:t>
            </a:fld>
            <a:endParaRPr lang="en-US" dirty="0"/>
          </a:p>
        </p:txBody>
      </p:sp>
      <p:pic>
        <p:nvPicPr>
          <p:cNvPr id="4103" name="Picture 7"/>
          <p:cNvPicPr>
            <a:picLocks noChangeAspect="1" noChangeArrowheads="1"/>
          </p:cNvPicPr>
          <p:nvPr/>
        </p:nvPicPr>
        <p:blipFill>
          <a:blip r:embed="rId6" cstate="print"/>
          <a:srcRect/>
          <a:stretch>
            <a:fillRect/>
          </a:stretch>
        </p:blipFill>
        <p:spPr bwMode="auto">
          <a:xfrm>
            <a:off x="7632703" y="141686"/>
            <a:ext cx="1331913" cy="282178"/>
          </a:xfrm>
          <a:prstGeom prst="rect">
            <a:avLst/>
          </a:prstGeom>
          <a:noFill/>
          <a:ln w="9525">
            <a:noFill/>
            <a:miter lim="800000"/>
            <a:headEnd/>
            <a:tailEnd/>
          </a:ln>
          <a:effectLst/>
        </p:spPr>
      </p:pic>
      <p:sp>
        <p:nvSpPr>
          <p:cNvPr id="4104" name="Rectangle 8"/>
          <p:cNvSpPr>
            <a:spLocks noGrp="1" noChangeArrowheads="1"/>
          </p:cNvSpPr>
          <p:nvPr>
            <p:ph type="ftr" sz="quarter" idx="3"/>
          </p:nvPr>
        </p:nvSpPr>
        <p:spPr bwMode="auto">
          <a:xfrm>
            <a:off x="6084888" y="4833939"/>
            <a:ext cx="2895600" cy="254794"/>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spcBef>
                <a:spcPct val="0"/>
              </a:spcBef>
              <a:buClrTx/>
              <a:buFontTx/>
              <a:buNone/>
              <a:defRPr sz="1400">
                <a:solidFill>
                  <a:schemeClr val="bg1"/>
                </a:solidFill>
                <a:latin typeface="+mn-lt"/>
                <a:ea typeface="宋体" pitchFamily="2" charset="-122"/>
              </a:defRPr>
            </a:lvl1pPr>
          </a:lstStyle>
          <a:p>
            <a:pPr>
              <a:defRPr/>
            </a:pPr>
            <a:endParaRPr lang="en-US"/>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Lst>
  <p:transition spd="med">
    <p:pull/>
  </p:transition>
  <p:hf hdr="0" ftr="0" dt="0"/>
  <p:txStyles>
    <p:titleStyle>
      <a:lvl1pPr algn="l" rtl="0" eaLnBrk="1" fontAlgn="base" hangingPunct="1">
        <a:spcBef>
          <a:spcPct val="0"/>
        </a:spcBef>
        <a:spcAft>
          <a:spcPct val="0"/>
        </a:spcAft>
        <a:defRPr sz="3600">
          <a:solidFill>
            <a:srgbClr val="FF0000"/>
          </a:solidFill>
          <a:latin typeface="+mj-lt"/>
          <a:ea typeface="+mj-ea"/>
          <a:cs typeface="+mj-cs"/>
        </a:defRPr>
      </a:lvl1pPr>
      <a:lvl2pPr algn="l" rtl="0" eaLnBrk="1" fontAlgn="base" hangingPunct="1">
        <a:spcBef>
          <a:spcPct val="0"/>
        </a:spcBef>
        <a:spcAft>
          <a:spcPct val="0"/>
        </a:spcAft>
        <a:defRPr sz="3600">
          <a:solidFill>
            <a:srgbClr val="FF0000"/>
          </a:solidFill>
          <a:latin typeface="Arial" charset="0"/>
          <a:ea typeface="微软雅黑" pitchFamily="34" charset="-122"/>
        </a:defRPr>
      </a:lvl2pPr>
      <a:lvl3pPr algn="l" rtl="0" eaLnBrk="1" fontAlgn="base" hangingPunct="1">
        <a:spcBef>
          <a:spcPct val="0"/>
        </a:spcBef>
        <a:spcAft>
          <a:spcPct val="0"/>
        </a:spcAft>
        <a:defRPr sz="3600">
          <a:solidFill>
            <a:srgbClr val="FF0000"/>
          </a:solidFill>
          <a:latin typeface="Arial" charset="0"/>
          <a:ea typeface="微软雅黑" pitchFamily="34" charset="-122"/>
        </a:defRPr>
      </a:lvl3pPr>
      <a:lvl4pPr algn="l" rtl="0" eaLnBrk="1" fontAlgn="base" hangingPunct="1">
        <a:spcBef>
          <a:spcPct val="0"/>
        </a:spcBef>
        <a:spcAft>
          <a:spcPct val="0"/>
        </a:spcAft>
        <a:defRPr sz="3600">
          <a:solidFill>
            <a:srgbClr val="FF0000"/>
          </a:solidFill>
          <a:latin typeface="Arial" charset="0"/>
          <a:ea typeface="微软雅黑" pitchFamily="34" charset="-122"/>
        </a:defRPr>
      </a:lvl4pPr>
      <a:lvl5pPr algn="l" rtl="0" eaLnBrk="1" fontAlgn="base" hangingPunct="1">
        <a:spcBef>
          <a:spcPct val="0"/>
        </a:spcBef>
        <a:spcAft>
          <a:spcPct val="0"/>
        </a:spcAft>
        <a:defRPr sz="3600">
          <a:solidFill>
            <a:srgbClr val="FF0000"/>
          </a:solidFill>
          <a:latin typeface="Arial" charset="0"/>
          <a:ea typeface="微软雅黑" pitchFamily="34" charset="-122"/>
        </a:defRPr>
      </a:lvl5pPr>
      <a:lvl6pPr marL="457200" algn="l" rtl="0" eaLnBrk="1" fontAlgn="base" hangingPunct="1">
        <a:spcBef>
          <a:spcPct val="0"/>
        </a:spcBef>
        <a:spcAft>
          <a:spcPct val="0"/>
        </a:spcAft>
        <a:defRPr sz="3600">
          <a:solidFill>
            <a:srgbClr val="FF0000"/>
          </a:solidFill>
          <a:latin typeface="Arial" charset="0"/>
          <a:ea typeface="微软雅黑" pitchFamily="34" charset="-122"/>
        </a:defRPr>
      </a:lvl6pPr>
      <a:lvl7pPr marL="914400" algn="l" rtl="0" eaLnBrk="1" fontAlgn="base" hangingPunct="1">
        <a:spcBef>
          <a:spcPct val="0"/>
        </a:spcBef>
        <a:spcAft>
          <a:spcPct val="0"/>
        </a:spcAft>
        <a:defRPr sz="3600">
          <a:solidFill>
            <a:srgbClr val="FF0000"/>
          </a:solidFill>
          <a:latin typeface="Arial" charset="0"/>
          <a:ea typeface="微软雅黑" pitchFamily="34" charset="-122"/>
        </a:defRPr>
      </a:lvl7pPr>
      <a:lvl8pPr marL="1371600" algn="l" rtl="0" eaLnBrk="1" fontAlgn="base" hangingPunct="1">
        <a:spcBef>
          <a:spcPct val="0"/>
        </a:spcBef>
        <a:spcAft>
          <a:spcPct val="0"/>
        </a:spcAft>
        <a:defRPr sz="3600">
          <a:solidFill>
            <a:srgbClr val="FF0000"/>
          </a:solidFill>
          <a:latin typeface="Arial" charset="0"/>
          <a:ea typeface="微软雅黑" pitchFamily="34" charset="-122"/>
        </a:defRPr>
      </a:lvl8pPr>
      <a:lvl9pPr marL="1828800" algn="l" rtl="0" eaLnBrk="1" fontAlgn="base" hangingPunct="1">
        <a:spcBef>
          <a:spcPct val="0"/>
        </a:spcBef>
        <a:spcAft>
          <a:spcPct val="0"/>
        </a:spcAft>
        <a:defRPr sz="3600">
          <a:solidFill>
            <a:srgbClr val="FF0000"/>
          </a:solidFill>
          <a:latin typeface="Arial" charset="0"/>
          <a:ea typeface="微软雅黑" pitchFamily="34" charset="-122"/>
        </a:defRPr>
      </a:lvl9pPr>
    </p:titleStyle>
    <p:bodyStyle>
      <a:lvl1pPr marL="342900" indent="-342900" algn="l" rtl="0" eaLnBrk="1" fontAlgn="base" hangingPunct="1">
        <a:lnSpc>
          <a:spcPct val="120000"/>
        </a:lnSpc>
        <a:spcBef>
          <a:spcPct val="20000"/>
        </a:spcBef>
        <a:spcAft>
          <a:spcPct val="0"/>
        </a:spcAft>
        <a:buClr>
          <a:srgbClr val="3333FF"/>
        </a:buClr>
        <a:buFont typeface="Wingdings" pitchFamily="2" charset="2"/>
        <a:buChar char="Ø"/>
        <a:defRPr sz="3200">
          <a:solidFill>
            <a:schemeClr val="tx1"/>
          </a:solidFill>
          <a:latin typeface="+mn-lt"/>
          <a:ea typeface="+mn-ea"/>
          <a:cs typeface="+mn-cs"/>
        </a:defRPr>
      </a:lvl1pPr>
      <a:lvl2pPr marL="742950" indent="-285750" algn="l" rtl="0" eaLnBrk="1" fontAlgn="base" hangingPunct="1">
        <a:lnSpc>
          <a:spcPct val="120000"/>
        </a:lnSpc>
        <a:spcBef>
          <a:spcPct val="20000"/>
        </a:spcBef>
        <a:spcAft>
          <a:spcPct val="0"/>
        </a:spcAft>
        <a:buClr>
          <a:srgbClr val="FF0000"/>
        </a:buClr>
        <a:buFont typeface="Wingdings" pitchFamily="2" charset="2"/>
        <a:buChar char="l"/>
        <a:defRPr sz="2800">
          <a:solidFill>
            <a:schemeClr val="tx1"/>
          </a:solidFill>
          <a:latin typeface="+mn-lt"/>
          <a:ea typeface="+mn-ea"/>
        </a:defRPr>
      </a:lvl2pPr>
      <a:lvl3pPr marL="1143000" indent="-228600" algn="l" rtl="0" eaLnBrk="1" fontAlgn="base" hangingPunct="1">
        <a:lnSpc>
          <a:spcPct val="120000"/>
        </a:lnSpc>
        <a:spcBef>
          <a:spcPct val="20000"/>
        </a:spcBef>
        <a:spcAft>
          <a:spcPct val="0"/>
        </a:spcAft>
        <a:buClr>
          <a:srgbClr val="339933"/>
        </a:buClr>
        <a:buFont typeface="Wingdings" pitchFamily="2" charset="2"/>
        <a:buChar char="ü"/>
        <a:defRPr sz="2400">
          <a:solidFill>
            <a:schemeClr val="tx1"/>
          </a:solidFill>
          <a:latin typeface="+mn-lt"/>
          <a:ea typeface="+mn-ea"/>
        </a:defRPr>
      </a:lvl3pPr>
      <a:lvl4pPr marL="1600200" indent="-228600" algn="l" rtl="0" eaLnBrk="1" fontAlgn="base" hangingPunct="1">
        <a:lnSpc>
          <a:spcPct val="120000"/>
        </a:lnSpc>
        <a:spcBef>
          <a:spcPct val="20000"/>
        </a:spcBef>
        <a:spcAft>
          <a:spcPct val="0"/>
        </a:spcAft>
        <a:buChar char="–"/>
        <a:defRPr sz="2000">
          <a:solidFill>
            <a:schemeClr val="tx1"/>
          </a:solidFill>
          <a:latin typeface="+mn-lt"/>
          <a:ea typeface="+mn-ea"/>
        </a:defRPr>
      </a:lvl4pPr>
      <a:lvl5pPr marL="2057400" indent="-228600" algn="l" rtl="0" eaLnBrk="1" fontAlgn="base" hangingPunct="1">
        <a:lnSpc>
          <a:spcPct val="120000"/>
        </a:lnSpc>
        <a:spcBef>
          <a:spcPct val="20000"/>
        </a:spcBef>
        <a:spcAft>
          <a:spcPct val="0"/>
        </a:spcAft>
        <a:buChar char="»"/>
        <a:defRPr sz="2000">
          <a:solidFill>
            <a:schemeClr val="tx1"/>
          </a:solidFill>
          <a:latin typeface="+mn-lt"/>
          <a:ea typeface="+mn-ea"/>
        </a:defRPr>
      </a:lvl5pPr>
      <a:lvl6pPr marL="2514600" indent="-228600"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800" indent="-228600"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9000" indent="-228600"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200" indent="-228600" algn="l" rtl="0" eaLnBrk="1" fontAlgn="base" hangingPunct="1">
        <a:lnSpc>
          <a:spcPct val="120000"/>
        </a:lnSpc>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sz="quarter"/>
          </p:nvPr>
        </p:nvSpPr>
        <p:spPr>
          <a:xfrm>
            <a:off x="467544" y="1432057"/>
            <a:ext cx="8134672" cy="1077218"/>
          </a:xfrm>
        </p:spPr>
        <p:txBody>
          <a:bodyPr>
            <a:spAutoFit/>
          </a:bodyPr>
          <a:lstStyle/>
          <a:p>
            <a:r>
              <a:rPr lang="en-US" altLang="zh-CN" sz="3200" b="1" dirty="0"/>
              <a:t>Further enhancement of Private </a:t>
            </a:r>
            <a:r>
              <a:rPr lang="en-GB" sz="3200" b="1" dirty="0"/>
              <a:t>Network </a:t>
            </a:r>
            <a:r>
              <a:rPr lang="en-US" altLang="zh-CN" sz="3200" b="1" dirty="0"/>
              <a:t>for Rel-18</a:t>
            </a:r>
            <a:endParaRPr lang="zh-CN" altLang="en-US" sz="3200" b="1" dirty="0"/>
          </a:p>
        </p:txBody>
      </p:sp>
      <p:sp>
        <p:nvSpPr>
          <p:cNvPr id="4" name="Subtitle 3"/>
          <p:cNvSpPr>
            <a:spLocks noGrp="1"/>
          </p:cNvSpPr>
          <p:nvPr>
            <p:ph type="subTitle" sz="quarter" idx="1"/>
          </p:nvPr>
        </p:nvSpPr>
        <p:spPr>
          <a:xfrm>
            <a:off x="1371600" y="3223320"/>
            <a:ext cx="6400800" cy="1077218"/>
          </a:xfrm>
        </p:spPr>
        <p:txBody>
          <a:bodyPr/>
          <a:lstStyle/>
          <a:p>
            <a:r>
              <a:rPr lang="en-US" altLang="zh-CN" dirty="0">
                <a:ea typeface="微软雅黑" panose="020B0503020204020204" pitchFamily="34" charset="-122"/>
              </a:rPr>
              <a:t>China Telecom</a:t>
            </a:r>
          </a:p>
          <a:p>
            <a:r>
              <a:rPr lang="en-US" altLang="zh-CN">
                <a:ea typeface="微软雅黑" panose="020B0503020204020204" pitchFamily="34" charset="-122"/>
              </a:rPr>
              <a:t>Sep. </a:t>
            </a:r>
            <a:r>
              <a:rPr lang="en-US" altLang="zh-CN" dirty="0">
                <a:ea typeface="微软雅黑" panose="020B0503020204020204" pitchFamily="34" charset="-122"/>
              </a:rPr>
              <a:t>2021</a:t>
            </a:r>
            <a:endParaRPr lang="zh-CN" altLang="en-US" dirty="0">
              <a:ea typeface="微软雅黑" panose="020B0503020204020204" pitchFamily="34" charset="-122"/>
            </a:endParaRPr>
          </a:p>
        </p:txBody>
      </p:sp>
      <p:sp>
        <p:nvSpPr>
          <p:cNvPr id="5" name="テキスト ボックス 3"/>
          <p:cNvSpPr txBox="1"/>
          <p:nvPr/>
        </p:nvSpPr>
        <p:spPr>
          <a:xfrm>
            <a:off x="226898" y="125800"/>
            <a:ext cx="4345102" cy="1077218"/>
          </a:xfrm>
          <a:prstGeom prst="rect">
            <a:avLst/>
          </a:prstGeom>
          <a:noFill/>
        </p:spPr>
        <p:txBody>
          <a:bodyPr wrap="square" rtlCol="0">
            <a:spAutoFit/>
          </a:bodyPr>
          <a:lstStyle/>
          <a:p>
            <a:r>
              <a:rPr lang="en-US" altLang="zh-CN" sz="1600" dirty="0"/>
              <a:t>3GPP TSG-RAN Meeting #93-e</a:t>
            </a:r>
          </a:p>
          <a:p>
            <a:r>
              <a:rPr lang="en-US" altLang="zh-CN" sz="1600" dirty="0"/>
              <a:t>Electronic Meeting September</a:t>
            </a:r>
            <a:r>
              <a:rPr lang="en-GB" sz="1600" dirty="0"/>
              <a:t> 13 – 17, 2021</a:t>
            </a:r>
            <a:endParaRPr lang="de-DE" altLang="zh-CN" sz="1600" dirty="0"/>
          </a:p>
          <a:p>
            <a:r>
              <a:rPr lang="en-US" altLang="ja-JP" sz="1600" dirty="0"/>
              <a:t>Agenda: 9</a:t>
            </a:r>
            <a:r>
              <a:rPr lang="en-US" altLang="zh-CN" sz="1600" dirty="0"/>
              <a:t>.0.4</a:t>
            </a:r>
          </a:p>
          <a:p>
            <a:r>
              <a:rPr lang="en-US" altLang="zh-CN" sz="1600" dirty="0"/>
              <a:t>RP-211966</a:t>
            </a:r>
          </a:p>
        </p:txBody>
      </p:sp>
    </p:spTree>
    <p:extLst>
      <p:ext uri="{BB962C8B-B14F-4D97-AF65-F5344CB8AC3E}">
        <p14:creationId xmlns:p14="http://schemas.microsoft.com/office/powerpoint/2010/main" val="42460008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58599"/>
            <a:ext cx="7272808" cy="461665"/>
          </a:xfrm>
        </p:spPr>
        <p:txBody>
          <a:bodyPr wrap="square">
            <a:spAutoFit/>
          </a:bodyPr>
          <a:lstStyle/>
          <a:p>
            <a:r>
              <a:rPr lang="en-US" altLang="zh-CN" b="1" dirty="0"/>
              <a:t>SA2 aspect of Potential NPN Work in Rel-18 (1/3)</a:t>
            </a:r>
            <a:endParaRPr lang="zh-CN" altLang="en-US" b="1" dirty="0"/>
          </a:p>
        </p:txBody>
      </p:sp>
      <p:sp>
        <p:nvSpPr>
          <p:cNvPr id="4" name="Slide Number Placeholder 3"/>
          <p:cNvSpPr>
            <a:spLocks noGrp="1"/>
          </p:cNvSpPr>
          <p:nvPr>
            <p:ph type="sldNum" sz="quarter" idx="10"/>
          </p:nvPr>
        </p:nvSpPr>
        <p:spPr/>
        <p:txBody>
          <a:bodyPr/>
          <a:lstStyle/>
          <a:p>
            <a:pPr>
              <a:defRPr/>
            </a:pPr>
            <a:fld id="{60E1D707-743A-4DE1-9ADF-A19E5F8506DA}" type="slidenum">
              <a:rPr lang="en-US" smtClean="0"/>
              <a:pPr>
                <a:defRPr/>
              </a:pPr>
              <a:t>2</a:t>
            </a:fld>
            <a:endParaRPr lang="en-US" dirty="0"/>
          </a:p>
        </p:txBody>
      </p:sp>
      <p:sp>
        <p:nvSpPr>
          <p:cNvPr id="8" name="TextBox 7">
            <a:extLst>
              <a:ext uri="{FF2B5EF4-FFF2-40B4-BE49-F238E27FC236}">
                <a16:creationId xmlns:a16="http://schemas.microsoft.com/office/drawing/2014/main" id="{A421B664-10A5-4284-B322-8FF4A66A2B5B}"/>
              </a:ext>
            </a:extLst>
          </p:cNvPr>
          <p:cNvSpPr txBox="1"/>
          <p:nvPr/>
        </p:nvSpPr>
        <p:spPr>
          <a:xfrm>
            <a:off x="467544" y="732218"/>
            <a:ext cx="7992888" cy="3323987"/>
          </a:xfrm>
          <a:prstGeom prst="rect">
            <a:avLst/>
          </a:prstGeom>
          <a:noFill/>
        </p:spPr>
        <p:txBody>
          <a:bodyPr wrap="square">
            <a:spAutoFit/>
          </a:bodyPr>
          <a:lstStyle/>
          <a:p>
            <a:pPr hangingPunct="0">
              <a:spcBef>
                <a:spcPts val="600"/>
              </a:spcBef>
              <a:spcAft>
                <a:spcPts val="900"/>
              </a:spcAft>
            </a:pPr>
            <a:r>
              <a:rPr lang="en-GB" dirty="0">
                <a:effectLst/>
                <a:latin typeface="Times New Roman" panose="02020603050405020304" pitchFamily="18" charset="0"/>
                <a:ea typeface="宋体" panose="02010600030101010101" pitchFamily="2" charset="-122"/>
              </a:rPr>
              <a:t>Non-Public Network was introduced in Rel-16 with basic functions, and further </a:t>
            </a:r>
            <a:r>
              <a:rPr lang="en-US" altLang="zh-CN" dirty="0">
                <a:effectLst/>
                <a:latin typeface="Times New Roman" panose="02020603050405020304" pitchFamily="18" charset="0"/>
                <a:ea typeface="宋体" panose="02010600030101010101" pitchFamily="2" charset="-122"/>
              </a:rPr>
              <a:t>enhancement</a:t>
            </a:r>
            <a:r>
              <a:rPr lang="en-GB" dirty="0">
                <a:effectLst/>
                <a:latin typeface="Times New Roman" panose="02020603050405020304" pitchFamily="18" charset="0"/>
                <a:ea typeface="宋体" panose="02010600030101010101" pitchFamily="2" charset="-122"/>
              </a:rPr>
              <a:t> in Rel-17 to enable wider cooperation between different networks/different entities to support use cases for NPN to provide access for UE that has </a:t>
            </a:r>
            <a:r>
              <a:rPr lang="en-US" altLang="zh-CN" dirty="0">
                <a:effectLst/>
                <a:latin typeface="Times New Roman" panose="02020603050405020304" pitchFamily="18" charset="0"/>
                <a:ea typeface="宋体" panose="02010600030101010101" pitchFamily="2" charset="-122"/>
              </a:rPr>
              <a:t>third party</a:t>
            </a:r>
            <a:r>
              <a:rPr lang="en-GB" dirty="0">
                <a:effectLst/>
                <a:latin typeface="Times New Roman" panose="02020603050405020304" pitchFamily="18" charset="0"/>
                <a:ea typeface="宋体" panose="02010600030101010101" pitchFamily="2" charset="-122"/>
              </a:rPr>
              <a:t> credentials</a:t>
            </a:r>
            <a:r>
              <a:rPr lang="en-GB" dirty="0">
                <a:latin typeface="Times New Roman" panose="02020603050405020304" pitchFamily="18" charset="0"/>
                <a:ea typeface="宋体" panose="02010600030101010101" pitchFamily="2" charset="-122"/>
              </a:rPr>
              <a:t> </a:t>
            </a:r>
            <a:r>
              <a:rPr lang="en-US" altLang="zh-CN" dirty="0">
                <a:latin typeface="Times New Roman" panose="02020603050405020304" pitchFamily="18" charset="0"/>
                <a:ea typeface="宋体" panose="02010600030101010101" pitchFamily="2" charset="-122"/>
              </a:rPr>
              <a:t>or no </a:t>
            </a:r>
            <a:r>
              <a:rPr lang="en-GB" dirty="0">
                <a:effectLst/>
                <a:latin typeface="Times New Roman" panose="02020603050405020304" pitchFamily="18" charset="0"/>
                <a:ea typeface="宋体" panose="02010600030101010101" pitchFamily="2" charset="-122"/>
              </a:rPr>
              <a:t>subscriptions </a:t>
            </a:r>
            <a:r>
              <a:rPr lang="en-US" altLang="zh-CN" dirty="0">
                <a:effectLst/>
                <a:latin typeface="Times New Roman" panose="02020603050405020304" pitchFamily="18" charset="0"/>
                <a:ea typeface="宋体" panose="02010600030101010101" pitchFamily="2" charset="-122"/>
              </a:rPr>
              <a:t>beforehand</a:t>
            </a:r>
            <a:r>
              <a:rPr lang="en-GB" dirty="0">
                <a:effectLst/>
                <a:latin typeface="Times New Roman" panose="02020603050405020304" pitchFamily="18" charset="0"/>
                <a:ea typeface="宋体" panose="02010600030101010101" pitchFamily="2" charset="-122"/>
              </a:rPr>
              <a:t>, as well as IMS and VIAPA related use cases.</a:t>
            </a:r>
            <a:endParaRPr lang="en-US" dirty="0">
              <a:effectLst/>
              <a:latin typeface="Times New Roman" panose="02020603050405020304" pitchFamily="18" charset="0"/>
              <a:ea typeface="宋体" panose="02010600030101010101" pitchFamily="2" charset="-122"/>
            </a:endParaRPr>
          </a:p>
          <a:p>
            <a:pPr hangingPunct="0">
              <a:spcBef>
                <a:spcPts val="600"/>
              </a:spcBef>
              <a:spcAft>
                <a:spcPts val="900"/>
              </a:spcAft>
            </a:pPr>
            <a:r>
              <a:rPr lang="en-GB" dirty="0">
                <a:effectLst/>
                <a:latin typeface="Times New Roman" panose="02020603050405020304" pitchFamily="18" charset="0"/>
                <a:ea typeface="宋体" panose="02010600030101010101" pitchFamily="2" charset="-122"/>
              </a:rPr>
              <a:t>Rel-17 </a:t>
            </a:r>
            <a:r>
              <a:rPr lang="en-GB" dirty="0" err="1">
                <a:effectLst/>
                <a:latin typeface="Times New Roman" panose="02020603050405020304" pitchFamily="18" charset="0"/>
                <a:ea typeface="宋体" panose="02010600030101010101" pitchFamily="2" charset="-122"/>
              </a:rPr>
              <a:t>FS_eNPN</a:t>
            </a:r>
            <a:r>
              <a:rPr lang="en-GB" dirty="0">
                <a:effectLst/>
                <a:latin typeface="Times New Roman" panose="02020603050405020304" pitchFamily="18" charset="0"/>
                <a:ea typeface="宋体" panose="02010600030101010101" pitchFamily="2" charset="-122"/>
              </a:rPr>
              <a:t> study has </a:t>
            </a:r>
            <a:r>
              <a:rPr lang="en-GB" dirty="0">
                <a:latin typeface="Times New Roman" panose="02020603050405020304" pitchFamily="18" charset="0"/>
                <a:ea typeface="宋体" panose="02010600030101010101" pitchFamily="2" charset="-122"/>
              </a:rPr>
              <a:t>concluded in total 4 key issues and progressed to the normative phase. But according to TR 23.700-07, there are yet two key issues not addressed in Rel-17 time frame, namely:</a:t>
            </a:r>
            <a:endParaRPr lang="en-US" dirty="0">
              <a:latin typeface="Times New Roman" panose="02020603050405020304" pitchFamily="18" charset="0"/>
              <a:ea typeface="宋体" panose="02010600030101010101" pitchFamily="2" charset="-122"/>
            </a:endParaRPr>
          </a:p>
          <a:p>
            <a:pPr marL="466090" indent="-285750" hangingPunct="0">
              <a:spcBef>
                <a:spcPts val="600"/>
              </a:spcBef>
              <a:spcAft>
                <a:spcPts val="0"/>
              </a:spcAft>
              <a:buFont typeface="Wingdings" panose="05000000000000000000" pitchFamily="2" charset="2"/>
              <a:buChar char="Ø"/>
            </a:pPr>
            <a:r>
              <a:rPr lang="en-GB" sz="1600" dirty="0">
                <a:effectLst/>
                <a:latin typeface="Times New Roman" panose="02020603050405020304" pitchFamily="18" charset="0"/>
                <a:ea typeface="宋体" panose="02010600030101010101" pitchFamily="2" charset="-122"/>
              </a:rPr>
              <a:t>Support for equivalent SNPNs</a:t>
            </a:r>
            <a:endParaRPr lang="en-US" sz="1600" dirty="0">
              <a:effectLst/>
              <a:latin typeface="Times New Roman" panose="02020603050405020304" pitchFamily="18" charset="0"/>
              <a:ea typeface="宋体" panose="02010600030101010101" pitchFamily="2" charset="-122"/>
            </a:endParaRPr>
          </a:p>
          <a:p>
            <a:pPr marL="466090" indent="-285750" hangingPunct="0">
              <a:spcBef>
                <a:spcPts val="600"/>
              </a:spcBef>
              <a:spcAft>
                <a:spcPts val="0"/>
              </a:spcAft>
              <a:buFont typeface="Wingdings" panose="05000000000000000000" pitchFamily="2" charset="2"/>
              <a:buChar char="Ø"/>
            </a:pPr>
            <a:r>
              <a:rPr lang="en-GB" sz="1600" dirty="0">
                <a:effectLst/>
                <a:latin typeface="Times New Roman" panose="02020603050405020304" pitchFamily="18" charset="0"/>
                <a:ea typeface="宋体" panose="02010600030101010101" pitchFamily="2" charset="-122"/>
              </a:rPr>
              <a:t>Support of non-3GPP access for SNPN services</a:t>
            </a:r>
          </a:p>
        </p:txBody>
      </p:sp>
    </p:spTree>
    <p:extLst>
      <p:ext uri="{BB962C8B-B14F-4D97-AF65-F5344CB8AC3E}">
        <p14:creationId xmlns:p14="http://schemas.microsoft.com/office/powerpoint/2010/main" val="41279216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58599"/>
            <a:ext cx="7272808" cy="461665"/>
          </a:xfrm>
        </p:spPr>
        <p:txBody>
          <a:bodyPr wrap="square">
            <a:spAutoFit/>
          </a:bodyPr>
          <a:lstStyle/>
          <a:p>
            <a:r>
              <a:rPr lang="en-US" altLang="zh-CN" b="1" dirty="0"/>
              <a:t>SA2 aspect of Potential NPN Work in Rel-18 (2/3)</a:t>
            </a:r>
            <a:endParaRPr lang="zh-CN" altLang="en-US" b="1" dirty="0"/>
          </a:p>
        </p:txBody>
      </p:sp>
      <p:sp>
        <p:nvSpPr>
          <p:cNvPr id="4" name="Slide Number Placeholder 3"/>
          <p:cNvSpPr>
            <a:spLocks noGrp="1"/>
          </p:cNvSpPr>
          <p:nvPr>
            <p:ph type="sldNum" sz="quarter" idx="10"/>
          </p:nvPr>
        </p:nvSpPr>
        <p:spPr/>
        <p:txBody>
          <a:bodyPr/>
          <a:lstStyle/>
          <a:p>
            <a:pPr>
              <a:defRPr/>
            </a:pPr>
            <a:fld id="{60E1D707-743A-4DE1-9ADF-A19E5F8506DA}" type="slidenum">
              <a:rPr lang="en-US" smtClean="0"/>
              <a:pPr>
                <a:defRPr/>
              </a:pPr>
              <a:t>3</a:t>
            </a:fld>
            <a:endParaRPr lang="en-US" dirty="0"/>
          </a:p>
        </p:txBody>
      </p:sp>
      <p:sp>
        <p:nvSpPr>
          <p:cNvPr id="8" name="TextBox 7">
            <a:extLst>
              <a:ext uri="{FF2B5EF4-FFF2-40B4-BE49-F238E27FC236}">
                <a16:creationId xmlns:a16="http://schemas.microsoft.com/office/drawing/2014/main" id="{A421B664-10A5-4284-B322-8FF4A66A2B5B}"/>
              </a:ext>
            </a:extLst>
          </p:cNvPr>
          <p:cNvSpPr txBox="1"/>
          <p:nvPr/>
        </p:nvSpPr>
        <p:spPr>
          <a:xfrm>
            <a:off x="575556" y="699542"/>
            <a:ext cx="7992888" cy="3430170"/>
          </a:xfrm>
          <a:prstGeom prst="rect">
            <a:avLst/>
          </a:prstGeom>
          <a:noFill/>
        </p:spPr>
        <p:txBody>
          <a:bodyPr wrap="square">
            <a:spAutoFit/>
          </a:bodyPr>
          <a:lstStyle/>
          <a:p>
            <a:pPr algn="just" hangingPunct="0">
              <a:lnSpc>
                <a:spcPct val="120000"/>
              </a:lnSpc>
              <a:spcAft>
                <a:spcPts val="900"/>
              </a:spcAft>
            </a:pPr>
            <a:r>
              <a:rPr lang="en-GB" dirty="0">
                <a:latin typeface="Times New Roman" panose="02020603050405020304" pitchFamily="18" charset="0"/>
                <a:ea typeface="Yu Mincho" panose="02020400000000000000" pitchFamily="18" charset="-128"/>
              </a:rPr>
              <a:t>In addition, due to time constraints, there may be some unresolved issues left in Rel-17 </a:t>
            </a:r>
            <a:r>
              <a:rPr lang="en-GB" dirty="0" err="1">
                <a:latin typeface="Times New Roman" panose="02020603050405020304" pitchFamily="18" charset="0"/>
                <a:ea typeface="Yu Mincho" panose="02020400000000000000" pitchFamily="18" charset="-128"/>
              </a:rPr>
              <a:t>eNPN</a:t>
            </a:r>
            <a:r>
              <a:rPr lang="en-GB" dirty="0">
                <a:latin typeface="Times New Roman" panose="02020603050405020304" pitchFamily="18" charset="0"/>
                <a:ea typeface="Yu Mincho" panose="02020400000000000000" pitchFamily="18" charset="-128"/>
              </a:rPr>
              <a:t>, which need to be further </a:t>
            </a:r>
            <a:r>
              <a:rPr lang="en-GB" altLang="zh-CN" dirty="0">
                <a:latin typeface="Times New Roman" panose="02020603050405020304" pitchFamily="18" charset="0"/>
                <a:ea typeface="Yu Mincho" panose="02020400000000000000" pitchFamily="18" charset="-128"/>
              </a:rPr>
              <a:t>addressed</a:t>
            </a:r>
            <a:r>
              <a:rPr lang="en-GB" dirty="0">
                <a:latin typeface="Times New Roman" panose="02020603050405020304" pitchFamily="18" charset="0"/>
                <a:ea typeface="Yu Mincho" panose="02020400000000000000" pitchFamily="18" charset="-128"/>
              </a:rPr>
              <a:t> in Rel-18</a:t>
            </a:r>
            <a:r>
              <a:rPr lang="en-US" altLang="zh-CN" dirty="0">
                <a:latin typeface="Times New Roman" panose="02020603050405020304" pitchFamily="18" charset="0"/>
                <a:ea typeface="Yu Mincho" panose="02020400000000000000" pitchFamily="18" charset="-128"/>
              </a:rPr>
              <a:t>,</a:t>
            </a:r>
            <a:r>
              <a:rPr lang="zh-CN" altLang="en-US" dirty="0">
                <a:latin typeface="Times New Roman" panose="02020603050405020304" pitchFamily="18" charset="0"/>
                <a:ea typeface="Yu Mincho" panose="02020400000000000000" pitchFamily="18" charset="-128"/>
              </a:rPr>
              <a:t> </a:t>
            </a:r>
            <a:r>
              <a:rPr lang="en-US" altLang="zh-CN" dirty="0">
                <a:latin typeface="Times New Roman" panose="02020603050405020304" pitchFamily="18" charset="0"/>
                <a:ea typeface="Yu Mincho" panose="02020400000000000000" pitchFamily="18" charset="-128"/>
              </a:rPr>
              <a:t>such as:</a:t>
            </a:r>
            <a:r>
              <a:rPr lang="en-GB" altLang="zh-CN" dirty="0">
                <a:latin typeface="Times New Roman" panose="02020603050405020304" pitchFamily="18" charset="0"/>
                <a:ea typeface="Yu Mincho" panose="02020400000000000000" pitchFamily="18" charset="-128"/>
              </a:rPr>
              <a:t> </a:t>
            </a:r>
            <a:endParaRPr lang="en-US" sz="1800" dirty="0">
              <a:effectLst/>
              <a:latin typeface="Times New Roman" panose="02020603050405020304" pitchFamily="18" charset="0"/>
              <a:ea typeface="Yu Mincho" panose="02020400000000000000" pitchFamily="18" charset="-128"/>
            </a:endParaRPr>
          </a:p>
          <a:p>
            <a:pPr marL="742950" lvl="1" indent="-285750" algn="just" hangingPunct="0">
              <a:lnSpc>
                <a:spcPct val="120000"/>
              </a:lnSpc>
              <a:spcAft>
                <a:spcPts val="900"/>
              </a:spcAft>
              <a:buFont typeface="Wingdings" panose="05000000000000000000" pitchFamily="2" charset="2"/>
              <a:buChar char="Ø"/>
            </a:pPr>
            <a:r>
              <a:rPr lang="en-GB" sz="1600" dirty="0">
                <a:latin typeface="Times New Roman" panose="02020603050405020304" pitchFamily="18" charset="0"/>
                <a:ea typeface="Yu Mincho" panose="02020400000000000000" pitchFamily="18" charset="-128"/>
              </a:rPr>
              <a:t>A</a:t>
            </a:r>
            <a:r>
              <a:rPr lang="en-GB" sz="1600" dirty="0">
                <a:effectLst/>
                <a:latin typeface="Times New Roman" panose="02020603050405020304" pitchFamily="18" charset="0"/>
                <a:ea typeface="Yu Mincho" panose="02020400000000000000" pitchFamily="18" charset="-128"/>
              </a:rPr>
              <a:t> PDU session anchored at the SNPN cannot be maintained during mobility when the UE accesses the SNPN using credentials owned by a Credentials Holder separate from the </a:t>
            </a:r>
            <a:r>
              <a:rPr lang="en-US" altLang="zh-CN" sz="1600" dirty="0">
                <a:effectLst/>
                <a:latin typeface="Times New Roman" panose="02020603050405020304" pitchFamily="18" charset="0"/>
                <a:ea typeface="Yu Mincho" panose="02020400000000000000" pitchFamily="18" charset="-128"/>
              </a:rPr>
              <a:t>original</a:t>
            </a:r>
            <a:r>
              <a:rPr lang="zh-CN" altLang="en-US" sz="1600" dirty="0">
                <a:effectLst/>
                <a:latin typeface="Times New Roman" panose="02020603050405020304" pitchFamily="18" charset="0"/>
                <a:ea typeface="Yu Mincho" panose="02020400000000000000" pitchFamily="18" charset="-128"/>
              </a:rPr>
              <a:t> </a:t>
            </a:r>
            <a:r>
              <a:rPr lang="en-GB" sz="1600" dirty="0">
                <a:effectLst/>
                <a:latin typeface="Times New Roman" panose="02020603050405020304" pitchFamily="18" charset="0"/>
                <a:ea typeface="Yu Mincho" panose="02020400000000000000" pitchFamily="18" charset="-128"/>
              </a:rPr>
              <a:t>SNPN, which implies a lack of service continuity. </a:t>
            </a:r>
          </a:p>
          <a:p>
            <a:pPr marL="742950" lvl="1" indent="-285750" algn="just" hangingPunct="0">
              <a:lnSpc>
                <a:spcPct val="120000"/>
              </a:lnSpc>
              <a:spcAft>
                <a:spcPts val="900"/>
              </a:spcAft>
              <a:buFont typeface="Wingdings" panose="05000000000000000000" pitchFamily="2" charset="2"/>
              <a:buChar char="Ø"/>
            </a:pPr>
            <a:r>
              <a:rPr lang="en-GB" sz="1600" dirty="0">
                <a:latin typeface="Times New Roman" panose="02020603050405020304" pitchFamily="18" charset="0"/>
                <a:ea typeface="Yu Mincho" panose="02020400000000000000" pitchFamily="18" charset="-128"/>
              </a:rPr>
              <a:t>T</a:t>
            </a:r>
            <a:r>
              <a:rPr lang="en-GB" sz="1600" dirty="0">
                <a:effectLst/>
                <a:latin typeface="Times New Roman" panose="02020603050405020304" pitchFamily="18" charset="0"/>
                <a:ea typeface="Yu Mincho" panose="02020400000000000000" pitchFamily="18" charset="-128"/>
              </a:rPr>
              <a:t>he control plane provisioning enables 3GPP network to have control of the full onboarding process, without relying on mechanism outside 3GPP and making the deployment of onboarding function more efficient.</a:t>
            </a:r>
            <a:endParaRPr lang="en-US" sz="1600" dirty="0">
              <a:effectLst/>
              <a:latin typeface="Times New Roman" panose="02020603050405020304" pitchFamily="18" charset="0"/>
              <a:ea typeface="Yu Mincho" panose="02020400000000000000" pitchFamily="18" charset="-128"/>
            </a:endParaRPr>
          </a:p>
          <a:p>
            <a:pPr hangingPunct="0">
              <a:spcAft>
                <a:spcPts val="900"/>
              </a:spcAft>
            </a:pPr>
            <a:r>
              <a:rPr lang="en-US" altLang="zh-CN" sz="1800" dirty="0">
                <a:effectLst/>
                <a:latin typeface="Times New Roman" panose="02020603050405020304" pitchFamily="18" charset="0"/>
                <a:ea typeface="Yu Mincho" panose="02020400000000000000" pitchFamily="18" charset="-128"/>
              </a:rPr>
              <a:t>Therefore</a:t>
            </a:r>
            <a:r>
              <a:rPr lang="en-GB" sz="1800" dirty="0">
                <a:effectLst/>
                <a:latin typeface="Times New Roman" panose="02020603050405020304" pitchFamily="18" charset="0"/>
                <a:ea typeface="Yu Mincho" panose="02020400000000000000" pitchFamily="18" charset="-128"/>
              </a:rPr>
              <a:t>, </a:t>
            </a:r>
            <a:r>
              <a:rPr lang="en-GB" altLang="zh-CN" dirty="0">
                <a:latin typeface="Times New Roman" panose="02020603050405020304" pitchFamily="18" charset="0"/>
                <a:ea typeface="Yu Mincho" panose="02020400000000000000" pitchFamily="18" charset="-128"/>
              </a:rPr>
              <a:t>further </a:t>
            </a:r>
            <a:r>
              <a:rPr lang="en-GB" sz="1800" dirty="0">
                <a:effectLst/>
                <a:latin typeface="Times New Roman" panose="02020603050405020304" pitchFamily="18" charset="0"/>
                <a:ea typeface="Yu Mincho" panose="02020400000000000000" pitchFamily="18" charset="-128"/>
              </a:rPr>
              <a:t>investigation</a:t>
            </a:r>
            <a:r>
              <a:rPr lang="en-US" altLang="zh-CN" sz="1800" dirty="0">
                <a:effectLst/>
                <a:latin typeface="Times New Roman" panose="02020603050405020304" pitchFamily="18" charset="0"/>
                <a:ea typeface="Yu Mincho" panose="02020400000000000000" pitchFamily="18" charset="-128"/>
              </a:rPr>
              <a:t>s</a:t>
            </a:r>
            <a:r>
              <a:rPr lang="en-GB" sz="1800" dirty="0">
                <a:effectLst/>
                <a:latin typeface="Times New Roman" panose="02020603050405020304" pitchFamily="18" charset="0"/>
                <a:ea typeface="Yu Mincho" panose="02020400000000000000" pitchFamily="18" charset="-128"/>
              </a:rPr>
              <a:t> and stud</a:t>
            </a:r>
            <a:r>
              <a:rPr lang="en-US" altLang="zh-CN" sz="1800" dirty="0" err="1">
                <a:effectLst/>
                <a:latin typeface="Times New Roman" panose="02020603050405020304" pitchFamily="18" charset="0"/>
                <a:ea typeface="Yu Mincho" panose="02020400000000000000" pitchFamily="18" charset="-128"/>
              </a:rPr>
              <a:t>ies</a:t>
            </a:r>
            <a:r>
              <a:rPr lang="en-GB" sz="1800" dirty="0">
                <a:effectLst/>
                <a:latin typeface="Times New Roman" panose="02020603050405020304" pitchFamily="18" charset="0"/>
                <a:ea typeface="Yu Mincho" panose="02020400000000000000" pitchFamily="18" charset="-128"/>
              </a:rPr>
              <a:t> may be required to complete the aspects that cannot be solved </a:t>
            </a:r>
            <a:r>
              <a:rPr lang="en-US" altLang="zh-CN" dirty="0">
                <a:latin typeface="Times New Roman" panose="02020603050405020304" pitchFamily="18" charset="0"/>
                <a:ea typeface="Yu Mincho" panose="02020400000000000000" pitchFamily="18" charset="-128"/>
              </a:rPr>
              <a:t>within</a:t>
            </a:r>
            <a:r>
              <a:rPr lang="en-GB" sz="1800" dirty="0">
                <a:effectLst/>
                <a:latin typeface="Times New Roman" panose="02020603050405020304" pitchFamily="18" charset="0"/>
                <a:ea typeface="Yu Mincho" panose="02020400000000000000" pitchFamily="18" charset="-128"/>
              </a:rPr>
              <a:t> </a:t>
            </a:r>
            <a:r>
              <a:rPr lang="en-US" altLang="zh-CN" sz="1800" dirty="0">
                <a:effectLst/>
                <a:latin typeface="Times New Roman" panose="02020603050405020304" pitchFamily="18" charset="0"/>
                <a:ea typeface="Yu Mincho" panose="02020400000000000000" pitchFamily="18" charset="-128"/>
              </a:rPr>
              <a:t>the</a:t>
            </a:r>
            <a:r>
              <a:rPr lang="zh-CN" altLang="en-US" sz="1800" dirty="0">
                <a:effectLst/>
                <a:latin typeface="Times New Roman" panose="02020603050405020304" pitchFamily="18" charset="0"/>
                <a:ea typeface="Yu Mincho" panose="02020400000000000000" pitchFamily="18" charset="-128"/>
              </a:rPr>
              <a:t> </a:t>
            </a:r>
            <a:r>
              <a:rPr lang="en-GB" sz="1800" dirty="0">
                <a:effectLst/>
                <a:latin typeface="Times New Roman" panose="02020603050405020304" pitchFamily="18" charset="0"/>
                <a:ea typeface="Yu Mincho" panose="02020400000000000000" pitchFamily="18" charset="-128"/>
              </a:rPr>
              <a:t>Rel-17 time frame.</a:t>
            </a:r>
            <a:endParaRPr lang="en-US" sz="1800" dirty="0">
              <a:effectLst/>
              <a:latin typeface="Times New Roman" panose="02020603050405020304" pitchFamily="18" charset="0"/>
              <a:ea typeface="Yu Mincho" panose="02020400000000000000" pitchFamily="18" charset="-128"/>
            </a:endParaRPr>
          </a:p>
        </p:txBody>
      </p:sp>
    </p:spTree>
    <p:extLst>
      <p:ext uri="{BB962C8B-B14F-4D97-AF65-F5344CB8AC3E}">
        <p14:creationId xmlns:p14="http://schemas.microsoft.com/office/powerpoint/2010/main" val="9274454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3032871-5D46-4993-9B91-EF9082DAC5EB}"/>
              </a:ext>
            </a:extLst>
          </p:cNvPr>
          <p:cNvSpPr>
            <a:spLocks noGrp="1"/>
          </p:cNvSpPr>
          <p:nvPr>
            <p:ph idx="1"/>
          </p:nvPr>
        </p:nvSpPr>
        <p:spPr>
          <a:xfrm>
            <a:off x="467197" y="771550"/>
            <a:ext cx="8137252" cy="3247299"/>
          </a:xfrm>
        </p:spPr>
        <p:txBody>
          <a:bodyPr wrap="square">
            <a:spAutoFit/>
          </a:bodyPr>
          <a:lstStyle/>
          <a:p>
            <a:pPr marL="0" indent="0" algn="just" hangingPunct="0">
              <a:lnSpc>
                <a:spcPct val="120000"/>
              </a:lnSpc>
              <a:spcAft>
                <a:spcPts val="900"/>
              </a:spcAft>
              <a:buClrTx/>
              <a:buNone/>
            </a:pPr>
            <a:r>
              <a:rPr lang="en-GB" sz="1800" dirty="0">
                <a:effectLst/>
                <a:latin typeface="Times New Roman" panose="02020603050405020304" pitchFamily="18" charset="0"/>
                <a:ea typeface="Yu Mincho" panose="02020400000000000000" pitchFamily="18" charset="-128"/>
              </a:rPr>
              <a:t>Meanwhile, SA1 is progressing on new use cases and requirements which can be related to NPN e.g. in the study item 5G networks Providing Access to Localized Services (FS_PALS). Normative SA1 work may generate new stage 1 requirements on NPN. Once the SA1 work stabilizes, the SA2 work should be aligned with the outcome of the SA1 work (referring to requirements from e.g. TS 22.261), e.g. to enable NPN as the hosting network providing the localized services.</a:t>
            </a:r>
            <a:endParaRPr lang="en-US" sz="1800" dirty="0">
              <a:effectLst/>
              <a:latin typeface="Times New Roman" panose="02020603050405020304" pitchFamily="18" charset="0"/>
              <a:ea typeface="Yu Mincho" panose="02020400000000000000" pitchFamily="18" charset="-128"/>
            </a:endParaRPr>
          </a:p>
          <a:p>
            <a:pPr marL="0" indent="0" algn="just" hangingPunct="0">
              <a:lnSpc>
                <a:spcPct val="120000"/>
              </a:lnSpc>
              <a:spcAft>
                <a:spcPts val="900"/>
              </a:spcAft>
              <a:buClrTx/>
              <a:buNone/>
            </a:pPr>
            <a:r>
              <a:rPr lang="en-GB" sz="1800" dirty="0">
                <a:latin typeface="Times New Roman" panose="02020603050405020304" pitchFamily="18" charset="0"/>
                <a:ea typeface="Yu Mincho" panose="02020400000000000000" pitchFamily="18" charset="-128"/>
              </a:rPr>
              <a:t>As </a:t>
            </a:r>
            <a:r>
              <a:rPr lang="en-GB" sz="1800" dirty="0">
                <a:effectLst/>
                <a:latin typeface="Times New Roman" panose="02020603050405020304" pitchFamily="18" charset="0"/>
                <a:ea typeface="Yu Mincho" panose="02020400000000000000" pitchFamily="18" charset="-128"/>
              </a:rPr>
              <a:t>discussion above, RAN could take the work of the possible SA2 </a:t>
            </a:r>
            <a:r>
              <a:rPr lang="en-GB" sz="1800" dirty="0" err="1">
                <a:effectLst/>
                <a:latin typeface="Times New Roman" panose="02020603050405020304" pitchFamily="18" charset="0"/>
                <a:ea typeface="Yu Mincho" panose="02020400000000000000" pitchFamily="18" charset="-128"/>
              </a:rPr>
              <a:t>FeNPN</a:t>
            </a:r>
            <a:r>
              <a:rPr lang="en-GB" sz="1800" dirty="0">
                <a:effectLst/>
                <a:latin typeface="Times New Roman" panose="02020603050405020304" pitchFamily="18" charset="0"/>
                <a:ea typeface="Yu Mincho" panose="02020400000000000000" pitchFamily="18" charset="-128"/>
              </a:rPr>
              <a:t> study item in Rel-18 and its corresponding RAN impact into consideration and specify the exact RAN functionality if any.</a:t>
            </a:r>
            <a:endParaRPr lang="en-US" sz="1800" dirty="0">
              <a:effectLst/>
              <a:latin typeface="Times New Roman" panose="02020603050405020304" pitchFamily="18" charset="0"/>
              <a:ea typeface="Yu Mincho" panose="02020400000000000000" pitchFamily="18" charset="-128"/>
            </a:endParaRPr>
          </a:p>
        </p:txBody>
      </p:sp>
      <p:sp>
        <p:nvSpPr>
          <p:cNvPr id="4" name="Slide Number Placeholder 3">
            <a:extLst>
              <a:ext uri="{FF2B5EF4-FFF2-40B4-BE49-F238E27FC236}">
                <a16:creationId xmlns:a16="http://schemas.microsoft.com/office/drawing/2014/main" id="{64C30ACD-F3D5-4634-8DCB-B22CE8B15B00}"/>
              </a:ext>
            </a:extLst>
          </p:cNvPr>
          <p:cNvSpPr>
            <a:spLocks noGrp="1"/>
          </p:cNvSpPr>
          <p:nvPr>
            <p:ph type="sldNum" sz="quarter" idx="10"/>
          </p:nvPr>
        </p:nvSpPr>
        <p:spPr/>
        <p:txBody>
          <a:bodyPr/>
          <a:lstStyle/>
          <a:p>
            <a:pPr>
              <a:defRPr/>
            </a:pPr>
            <a:fld id="{60E1D707-743A-4DE1-9ADF-A19E5F8506DA}" type="slidenum">
              <a:rPr lang="en-US" smtClean="0"/>
              <a:pPr>
                <a:defRPr/>
              </a:pPr>
              <a:t>4</a:t>
            </a:fld>
            <a:endParaRPr lang="en-US" dirty="0"/>
          </a:p>
        </p:txBody>
      </p:sp>
      <p:sp>
        <p:nvSpPr>
          <p:cNvPr id="5" name="Title 1">
            <a:extLst>
              <a:ext uri="{FF2B5EF4-FFF2-40B4-BE49-F238E27FC236}">
                <a16:creationId xmlns:a16="http://schemas.microsoft.com/office/drawing/2014/main" id="{903F2A55-6C52-4832-B323-6E9E79ADB5C6}"/>
              </a:ext>
            </a:extLst>
          </p:cNvPr>
          <p:cNvSpPr>
            <a:spLocks noGrp="1"/>
          </p:cNvSpPr>
          <p:nvPr>
            <p:ph type="title"/>
          </p:nvPr>
        </p:nvSpPr>
        <p:spPr>
          <a:xfrm>
            <a:off x="179512" y="36413"/>
            <a:ext cx="7416800" cy="519113"/>
          </a:xfrm>
        </p:spPr>
        <p:txBody>
          <a:bodyPr/>
          <a:lstStyle/>
          <a:p>
            <a:r>
              <a:rPr lang="en-US" altLang="zh-CN" b="1" dirty="0"/>
              <a:t>SA2 aspect of Potential NPN Work in Rel-18 (3/3)</a:t>
            </a:r>
            <a:endParaRPr lang="en-US" b="1" dirty="0"/>
          </a:p>
        </p:txBody>
      </p:sp>
    </p:spTree>
    <p:extLst>
      <p:ext uri="{BB962C8B-B14F-4D97-AF65-F5344CB8AC3E}">
        <p14:creationId xmlns:p14="http://schemas.microsoft.com/office/powerpoint/2010/main" val="5985572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568B6B-68A4-4CCB-BB4F-B6B411110E5D}"/>
              </a:ext>
            </a:extLst>
          </p:cNvPr>
          <p:cNvSpPr>
            <a:spLocks noGrp="1"/>
          </p:cNvSpPr>
          <p:nvPr>
            <p:ph type="title"/>
          </p:nvPr>
        </p:nvSpPr>
        <p:spPr/>
        <p:txBody>
          <a:bodyPr/>
          <a:lstStyle/>
          <a:p>
            <a:r>
              <a:rPr lang="en-US" altLang="zh-CN" b="1" dirty="0"/>
              <a:t>RAN aspect of Potential NPN Work in Rel-18</a:t>
            </a:r>
            <a:endParaRPr lang="en-US" dirty="0"/>
          </a:p>
        </p:txBody>
      </p:sp>
      <p:sp>
        <p:nvSpPr>
          <p:cNvPr id="3" name="Content Placeholder 2">
            <a:extLst>
              <a:ext uri="{FF2B5EF4-FFF2-40B4-BE49-F238E27FC236}">
                <a16:creationId xmlns:a16="http://schemas.microsoft.com/office/drawing/2014/main" id="{A330BB62-0F0E-436D-9A45-19D5CE3DF57A}"/>
              </a:ext>
            </a:extLst>
          </p:cNvPr>
          <p:cNvSpPr>
            <a:spLocks noGrp="1"/>
          </p:cNvSpPr>
          <p:nvPr>
            <p:ph idx="1"/>
          </p:nvPr>
        </p:nvSpPr>
        <p:spPr>
          <a:xfrm>
            <a:off x="359184" y="633422"/>
            <a:ext cx="8425631" cy="4070730"/>
          </a:xfrm>
        </p:spPr>
        <p:txBody>
          <a:bodyPr wrap="square">
            <a:spAutoFit/>
          </a:bodyPr>
          <a:lstStyle/>
          <a:p>
            <a:pPr marL="0" indent="0" hangingPunct="0">
              <a:spcAft>
                <a:spcPts val="900"/>
              </a:spcAft>
              <a:buClrTx/>
              <a:buNone/>
            </a:pPr>
            <a:r>
              <a:rPr lang="en-GB" sz="1800" dirty="0">
                <a:effectLst/>
                <a:latin typeface="Times New Roman" panose="02020603050405020304" pitchFamily="18" charset="0"/>
                <a:ea typeface="Yu Mincho" panose="02020400000000000000" pitchFamily="18" charset="-128"/>
              </a:rPr>
              <a:t>From RAN points of view, there are also several aspects which need further work in Rel-18 as follows:</a:t>
            </a:r>
            <a:endParaRPr lang="en-US" sz="1800" dirty="0">
              <a:effectLst/>
              <a:latin typeface="Times New Roman" panose="02020603050405020304" pitchFamily="18" charset="0"/>
              <a:ea typeface="Yu Mincho" panose="02020400000000000000" pitchFamily="18" charset="-128"/>
            </a:endParaRPr>
          </a:p>
          <a:p>
            <a:pPr lvl="1" algn="just">
              <a:spcAft>
                <a:spcPts val="900"/>
              </a:spcAft>
              <a:buFont typeface="Wingdings" charset="2"/>
              <a:buChar char="Ø"/>
            </a:pPr>
            <a:r>
              <a:rPr lang="en-GB" sz="1600" i="0" dirty="0">
                <a:solidFill>
                  <a:srgbClr val="000000"/>
                </a:solidFill>
                <a:effectLst/>
                <a:latin typeface="Times New Roman" panose="02020603050405020304" pitchFamily="18" charset="0"/>
                <a:ea typeface="MS Mincho" panose="02020609040205080304" pitchFamily="49" charset="-128"/>
              </a:rPr>
              <a:t>In Rel-16, the NB-IoT/</a:t>
            </a:r>
            <a:r>
              <a:rPr lang="en-GB" sz="1600" i="0" dirty="0" err="1">
                <a:solidFill>
                  <a:srgbClr val="000000"/>
                </a:solidFill>
                <a:effectLst/>
                <a:latin typeface="Times New Roman" panose="02020603050405020304" pitchFamily="18" charset="0"/>
                <a:ea typeface="MS Mincho" panose="02020609040205080304" pitchFamily="49" charset="-128"/>
              </a:rPr>
              <a:t>eMTC</a:t>
            </a:r>
            <a:r>
              <a:rPr lang="en-GB" sz="1600" i="0" dirty="0">
                <a:solidFill>
                  <a:srgbClr val="000000"/>
                </a:solidFill>
                <a:effectLst/>
                <a:latin typeface="Times New Roman" panose="02020603050405020304" pitchFamily="18" charset="0"/>
                <a:ea typeface="MS Mincho" panose="02020609040205080304" pitchFamily="49" charset="-128"/>
              </a:rPr>
              <a:t> connected to 5GC has been supported. However, the NPN support for NB-IoT/</a:t>
            </a:r>
            <a:r>
              <a:rPr lang="en-GB" sz="1600" i="0" dirty="0" err="1">
                <a:solidFill>
                  <a:srgbClr val="000000"/>
                </a:solidFill>
                <a:effectLst/>
                <a:latin typeface="Times New Roman" panose="02020603050405020304" pitchFamily="18" charset="0"/>
                <a:ea typeface="MS Mincho" panose="02020609040205080304" pitchFamily="49" charset="-128"/>
              </a:rPr>
              <a:t>eMTC</a:t>
            </a:r>
            <a:r>
              <a:rPr lang="en-GB" sz="1600" i="0" dirty="0">
                <a:solidFill>
                  <a:srgbClr val="000000"/>
                </a:solidFill>
                <a:effectLst/>
                <a:latin typeface="Times New Roman" panose="02020603050405020304" pitchFamily="18" charset="0"/>
                <a:ea typeface="MS Mincho" panose="02020609040205080304" pitchFamily="49" charset="-128"/>
              </a:rPr>
              <a:t> is not. As many operators have deployed the NB-IoT networks and China Telecom has operated the largest NB-IoT network in the world, it is envisioned that the NPN for NB-IoT/</a:t>
            </a:r>
            <a:r>
              <a:rPr lang="en-GB" sz="1600" i="0" dirty="0" err="1">
                <a:solidFill>
                  <a:srgbClr val="000000"/>
                </a:solidFill>
                <a:effectLst/>
                <a:latin typeface="Times New Roman" panose="02020603050405020304" pitchFamily="18" charset="0"/>
                <a:ea typeface="MS Mincho" panose="02020609040205080304" pitchFamily="49" charset="-128"/>
              </a:rPr>
              <a:t>eMTC</a:t>
            </a:r>
            <a:r>
              <a:rPr lang="en-GB" sz="1600" i="0" dirty="0">
                <a:solidFill>
                  <a:srgbClr val="000000"/>
                </a:solidFill>
                <a:effectLst/>
                <a:latin typeface="Times New Roman" panose="02020603050405020304" pitchFamily="18" charset="0"/>
                <a:ea typeface="MS Mincho" panose="02020609040205080304" pitchFamily="49" charset="-128"/>
              </a:rPr>
              <a:t> can provide operators more comprehensive support of IoT use cases. </a:t>
            </a:r>
            <a:endParaRPr lang="en-US" sz="1600" i="1" dirty="0">
              <a:solidFill>
                <a:srgbClr val="0000FF"/>
              </a:solidFill>
              <a:effectLst/>
              <a:latin typeface="Times New Roman" panose="02020603050405020304" pitchFamily="18" charset="0"/>
              <a:ea typeface="MS Mincho" panose="02020609040205080304" pitchFamily="49" charset="-128"/>
            </a:endParaRPr>
          </a:p>
          <a:p>
            <a:pPr lvl="1" algn="just">
              <a:spcAft>
                <a:spcPts val="900"/>
              </a:spcAft>
              <a:buFont typeface="Wingdings" charset="2"/>
              <a:buChar char="Ø"/>
            </a:pPr>
            <a:r>
              <a:rPr lang="en-GB" sz="1600" i="0" dirty="0">
                <a:solidFill>
                  <a:srgbClr val="000000"/>
                </a:solidFill>
                <a:effectLst/>
                <a:latin typeface="Times New Roman" panose="02020603050405020304" pitchFamily="18" charset="0"/>
                <a:ea typeface="MS Mincho" panose="02020609040205080304" pitchFamily="49" charset="-128"/>
              </a:rPr>
              <a:t>NG-RAN is not aware of the UE serving (selected) CAG ID in case of initial access and handover. However, RAN awareness of the serving CAG ID usage is much beneficial for operator’s network optimization and showing the efficiency of PNI-NPN to the vertical and/or enterprise customers who are willing to pay for the private network. Also, the operators need to have full knowledge of CAG cell usage condition and determine whether any adjustment for CAG cell setting (such as the coverage, direction and location of cells) is needed.</a:t>
            </a:r>
            <a:endParaRPr lang="en-US" sz="1600" i="1" dirty="0">
              <a:solidFill>
                <a:srgbClr val="0000FF"/>
              </a:solidFill>
              <a:effectLst/>
              <a:latin typeface="Times New Roman" panose="02020603050405020304" pitchFamily="18" charset="0"/>
              <a:ea typeface="MS Mincho" panose="02020609040205080304" pitchFamily="49" charset="-128"/>
            </a:endParaRPr>
          </a:p>
        </p:txBody>
      </p:sp>
      <p:sp>
        <p:nvSpPr>
          <p:cNvPr id="4" name="Slide Number Placeholder 3">
            <a:extLst>
              <a:ext uri="{FF2B5EF4-FFF2-40B4-BE49-F238E27FC236}">
                <a16:creationId xmlns:a16="http://schemas.microsoft.com/office/drawing/2014/main" id="{FCAF0D3B-5055-4E9F-B25D-77FF3860E59E}"/>
              </a:ext>
            </a:extLst>
          </p:cNvPr>
          <p:cNvSpPr>
            <a:spLocks noGrp="1"/>
          </p:cNvSpPr>
          <p:nvPr>
            <p:ph type="sldNum" sz="quarter" idx="10"/>
          </p:nvPr>
        </p:nvSpPr>
        <p:spPr/>
        <p:txBody>
          <a:bodyPr/>
          <a:lstStyle/>
          <a:p>
            <a:pPr>
              <a:defRPr/>
            </a:pPr>
            <a:fld id="{60E1D707-743A-4DE1-9ADF-A19E5F8506DA}" type="slidenum">
              <a:rPr lang="en-US" smtClean="0"/>
              <a:pPr>
                <a:defRPr/>
              </a:pPr>
              <a:t>5</a:t>
            </a:fld>
            <a:endParaRPr lang="en-US" dirty="0"/>
          </a:p>
        </p:txBody>
      </p:sp>
    </p:spTree>
    <p:extLst>
      <p:ext uri="{BB962C8B-B14F-4D97-AF65-F5344CB8AC3E}">
        <p14:creationId xmlns:p14="http://schemas.microsoft.com/office/powerpoint/2010/main" val="6709433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123839"/>
            <a:ext cx="6120680" cy="561885"/>
          </a:xfrm>
        </p:spPr>
        <p:txBody>
          <a:bodyPr wrap="square">
            <a:spAutoFit/>
          </a:bodyPr>
          <a:lstStyle/>
          <a:p>
            <a:pPr lvl="0" algn="just">
              <a:lnSpc>
                <a:spcPct val="120000"/>
              </a:lnSpc>
              <a:spcBef>
                <a:spcPts val="600"/>
              </a:spcBef>
              <a:spcAft>
                <a:spcPts val="0"/>
              </a:spcAft>
            </a:pPr>
            <a:r>
              <a:rPr lang="en-US" altLang="zh-CN" sz="2800" b="1" kern="0" dirty="0"/>
              <a:t>Potential Scope of Work Item</a:t>
            </a:r>
            <a:endParaRPr lang="en-US" sz="2800" b="1" dirty="0"/>
          </a:p>
        </p:txBody>
      </p:sp>
      <p:sp>
        <p:nvSpPr>
          <p:cNvPr id="3" name="Content Placeholder 2"/>
          <p:cNvSpPr>
            <a:spLocks noGrp="1"/>
          </p:cNvSpPr>
          <p:nvPr>
            <p:ph idx="1"/>
          </p:nvPr>
        </p:nvSpPr>
        <p:spPr>
          <a:xfrm>
            <a:off x="467544" y="843558"/>
            <a:ext cx="8016771" cy="4052456"/>
          </a:xfrm>
        </p:spPr>
        <p:txBody>
          <a:bodyPr wrap="square">
            <a:spAutoFit/>
          </a:bodyPr>
          <a:lstStyle/>
          <a:p>
            <a:pPr marL="342900" indent="-342900" hangingPunct="0">
              <a:spcBef>
                <a:spcPts val="0"/>
              </a:spcBef>
              <a:spcAft>
                <a:spcPts val="0"/>
              </a:spcAft>
              <a:buClr>
                <a:schemeClr val="tx1"/>
              </a:buClr>
              <a:buFont typeface="Wingdings" panose="05000000000000000000" pitchFamily="2" charset="2"/>
              <a:buChar char="Ø"/>
            </a:pPr>
            <a:r>
              <a:rPr lang="en-US" sz="1600" dirty="0">
                <a:latin typeface="Times New Roman" panose="02020603050405020304" pitchFamily="18" charset="0"/>
                <a:ea typeface="Yu Mincho" panose="02020400000000000000" pitchFamily="18" charset="-128"/>
              </a:rPr>
              <a:t>Check the RAN impact of SA2 study on further enhanced support of NPN, and specify the corresponding RAN functionality where necessary:</a:t>
            </a:r>
          </a:p>
          <a:p>
            <a:pPr marL="619125" lvl="1" indent="-342900" hangingPunct="0">
              <a:spcAft>
                <a:spcPts val="0"/>
              </a:spcAft>
              <a:buFont typeface="Wingdings" panose="05000000000000000000" pitchFamily="2" charset="2"/>
              <a:buChar char="§"/>
              <a:tabLst>
                <a:tab pos="457200" algn="l"/>
              </a:tabLst>
            </a:pPr>
            <a:r>
              <a:rPr lang="en-GB" sz="1400" dirty="0">
                <a:latin typeface="Times New Roman" panose="02020603050405020304" pitchFamily="18" charset="0"/>
                <a:ea typeface="Yu Mincho" panose="02020400000000000000" pitchFamily="18" charset="-128"/>
              </a:rPr>
              <a:t>Support for enhanced mobility when involving SNPN;</a:t>
            </a:r>
          </a:p>
          <a:p>
            <a:pPr marL="619125" lvl="1" indent="-342900" hangingPunct="0">
              <a:spcAft>
                <a:spcPts val="0"/>
              </a:spcAft>
              <a:buFont typeface="Wingdings" panose="05000000000000000000" pitchFamily="2" charset="2"/>
              <a:buChar char="§"/>
              <a:tabLst>
                <a:tab pos="457200" algn="l"/>
              </a:tabLst>
            </a:pPr>
            <a:r>
              <a:rPr lang="en-GB" altLang="zh-CN" sz="1400" dirty="0">
                <a:latin typeface="Times New Roman" panose="02020603050405020304" pitchFamily="18" charset="0"/>
                <a:ea typeface="Yu Mincho" panose="02020400000000000000" pitchFamily="18" charset="-128"/>
              </a:rPr>
              <a:t>Support for non-3GPP access for SNPN</a:t>
            </a:r>
            <a:r>
              <a:rPr lang="en-US" altLang="zh-CN" sz="1400" dirty="0">
                <a:latin typeface="Times New Roman" panose="02020603050405020304" pitchFamily="18" charset="0"/>
                <a:ea typeface="Yu Mincho" panose="02020400000000000000" pitchFamily="18" charset="-128"/>
              </a:rPr>
              <a:t>;</a:t>
            </a:r>
            <a:endParaRPr lang="en-GB" sz="1400" dirty="0">
              <a:latin typeface="Times New Roman" panose="02020603050405020304" pitchFamily="18" charset="0"/>
              <a:ea typeface="Yu Mincho" panose="02020400000000000000" pitchFamily="18" charset="-128"/>
            </a:endParaRPr>
          </a:p>
          <a:p>
            <a:pPr marL="619125" lvl="1" indent="-342900" hangingPunct="0">
              <a:spcAft>
                <a:spcPts val="0"/>
              </a:spcAft>
              <a:buFont typeface="Wingdings" panose="05000000000000000000" pitchFamily="2" charset="2"/>
              <a:buChar char="§"/>
              <a:tabLst>
                <a:tab pos="457200" algn="l"/>
              </a:tabLst>
            </a:pPr>
            <a:r>
              <a:rPr lang="en-GB" sz="1400" dirty="0">
                <a:latin typeface="Times New Roman" panose="02020603050405020304" pitchFamily="18" charset="0"/>
                <a:ea typeface="Yu Mincho" panose="02020400000000000000" pitchFamily="18" charset="-128"/>
              </a:rPr>
              <a:t>Support for enhanced onboarding functionality</a:t>
            </a:r>
            <a:r>
              <a:rPr lang="en-US" sz="1400" dirty="0">
                <a:latin typeface="Times New Roman" panose="02020603050405020304" pitchFamily="18" charset="0"/>
                <a:ea typeface="Yu Mincho" panose="02020400000000000000" pitchFamily="18" charset="-128"/>
              </a:rPr>
              <a:t>;</a:t>
            </a:r>
            <a:r>
              <a:rPr lang="en-GB" sz="1400" dirty="0">
                <a:latin typeface="Times New Roman" panose="02020603050405020304" pitchFamily="18" charset="0"/>
                <a:ea typeface="Yu Mincho" panose="02020400000000000000" pitchFamily="18" charset="-128"/>
              </a:rPr>
              <a:t> </a:t>
            </a:r>
            <a:endParaRPr lang="en-US" sz="1400" dirty="0">
              <a:latin typeface="Times New Roman" panose="02020603050405020304" pitchFamily="18" charset="0"/>
              <a:ea typeface="Yu Mincho" panose="02020400000000000000" pitchFamily="18" charset="-128"/>
            </a:endParaRPr>
          </a:p>
          <a:p>
            <a:pPr marL="619125" lvl="1" indent="-342900" hangingPunct="0">
              <a:spcAft>
                <a:spcPts val="0"/>
              </a:spcAft>
              <a:buFont typeface="Wingdings" panose="05000000000000000000" pitchFamily="2" charset="2"/>
              <a:buChar char="§"/>
              <a:tabLst>
                <a:tab pos="457200" algn="l"/>
              </a:tabLst>
            </a:pPr>
            <a:r>
              <a:rPr lang="en-GB" sz="1400" dirty="0">
                <a:latin typeface="Times New Roman" panose="02020603050405020304" pitchFamily="18" charset="0"/>
                <a:ea typeface="Yu Mincho" panose="02020400000000000000" pitchFamily="18" charset="-128"/>
              </a:rPr>
              <a:t>Enable more efficient SNPN support for voice services;</a:t>
            </a:r>
            <a:endParaRPr lang="en-US" sz="1400" dirty="0">
              <a:latin typeface="Times New Roman" panose="02020603050405020304" pitchFamily="18" charset="0"/>
              <a:ea typeface="Yu Mincho" panose="02020400000000000000" pitchFamily="18" charset="-128"/>
            </a:endParaRPr>
          </a:p>
          <a:p>
            <a:pPr marL="619125" lvl="1" indent="-342900" hangingPunct="0">
              <a:spcAft>
                <a:spcPts val="0"/>
              </a:spcAft>
              <a:buFont typeface="Wingdings" panose="05000000000000000000" pitchFamily="2" charset="2"/>
              <a:buChar char="§"/>
              <a:tabLst>
                <a:tab pos="457200" algn="l"/>
              </a:tabLst>
            </a:pPr>
            <a:r>
              <a:rPr lang="en-GB" sz="1400" dirty="0">
                <a:latin typeface="Times New Roman" panose="02020603050405020304" pitchFamily="18" charset="0"/>
                <a:ea typeface="Yu Mincho" panose="02020400000000000000" pitchFamily="18" charset="-128"/>
              </a:rPr>
              <a:t>Address new SA1 requirements (e.g. TS 22.261 requirements from PALS work) related to NPN.</a:t>
            </a:r>
          </a:p>
          <a:p>
            <a:pPr marL="619125" lvl="1" indent="-342900" hangingPunct="0">
              <a:spcAft>
                <a:spcPts val="0"/>
              </a:spcAft>
              <a:buFont typeface="Wingdings" panose="05000000000000000000" pitchFamily="2" charset="2"/>
              <a:buChar char="§"/>
              <a:tabLst>
                <a:tab pos="457200" algn="l"/>
              </a:tabLst>
            </a:pPr>
            <a:r>
              <a:rPr lang="en-US" altLang="zh-CN" sz="1400" dirty="0">
                <a:latin typeface="Times New Roman" panose="02020603050405020304" pitchFamily="18" charset="0"/>
                <a:ea typeface="Yu Mincho" panose="02020400000000000000" pitchFamily="18" charset="-128"/>
              </a:rPr>
              <a:t>Any other features needed to enable NPN support. </a:t>
            </a:r>
            <a:endParaRPr lang="en-US" sz="1400" dirty="0">
              <a:latin typeface="Times New Roman" panose="02020603050405020304" pitchFamily="18" charset="0"/>
              <a:ea typeface="Yu Mincho" panose="02020400000000000000" pitchFamily="18" charset="-128"/>
            </a:endParaRPr>
          </a:p>
          <a:p>
            <a:pPr marL="342900" indent="-342900" hangingPunct="0">
              <a:spcAft>
                <a:spcPts val="600"/>
              </a:spcAft>
              <a:buClr>
                <a:schemeClr val="tx1"/>
              </a:buClr>
              <a:buFont typeface="Wingdings" panose="05000000000000000000" pitchFamily="2" charset="2"/>
              <a:buChar char="Ø"/>
            </a:pPr>
            <a:r>
              <a:rPr lang="en-US" sz="1600" dirty="0">
                <a:latin typeface="Times New Roman" panose="02020603050405020304" pitchFamily="18" charset="0"/>
                <a:ea typeface="Yu Mincho" panose="02020400000000000000" pitchFamily="18" charset="-128"/>
              </a:rPr>
              <a:t>Specify the RAN functionality of the following Further enhanced NPN in NG-RAN:</a:t>
            </a:r>
          </a:p>
          <a:p>
            <a:pPr marL="619125" lvl="1" indent="-342900" hangingPunct="0">
              <a:spcAft>
                <a:spcPts val="0"/>
              </a:spcAft>
              <a:buFont typeface="Wingdings" panose="05000000000000000000" pitchFamily="2" charset="2"/>
              <a:buChar char="§"/>
              <a:tabLst>
                <a:tab pos="457200" algn="l"/>
              </a:tabLst>
            </a:pPr>
            <a:r>
              <a:rPr lang="en-GB" sz="1400" dirty="0">
                <a:latin typeface="Times New Roman" panose="02020603050405020304" pitchFamily="18" charset="0"/>
                <a:ea typeface="Yu Mincho" panose="02020400000000000000" pitchFamily="18" charset="-128"/>
              </a:rPr>
              <a:t>The support of SNPN and PNI-NPN for </a:t>
            </a:r>
            <a:r>
              <a:rPr lang="en-GB" sz="1400" dirty="0" err="1">
                <a:latin typeface="Times New Roman" panose="02020603050405020304" pitchFamily="18" charset="0"/>
                <a:ea typeface="Yu Mincho" panose="02020400000000000000" pitchFamily="18" charset="-128"/>
              </a:rPr>
              <a:t>eMTC</a:t>
            </a:r>
            <a:r>
              <a:rPr lang="en-GB" sz="1400" dirty="0">
                <a:latin typeface="Times New Roman" panose="02020603050405020304" pitchFamily="18" charset="0"/>
                <a:ea typeface="Yu Mincho" panose="02020400000000000000" pitchFamily="18" charset="-128"/>
              </a:rPr>
              <a:t>/NB-IoT connected to 5GC; </a:t>
            </a:r>
            <a:endParaRPr lang="en-US" sz="1400" dirty="0">
              <a:latin typeface="Times New Roman" panose="02020603050405020304" pitchFamily="18" charset="0"/>
              <a:ea typeface="Yu Mincho" panose="02020400000000000000" pitchFamily="18" charset="-128"/>
            </a:endParaRPr>
          </a:p>
          <a:p>
            <a:pPr marL="619125" lvl="1" indent="-342900" hangingPunct="0">
              <a:spcAft>
                <a:spcPts val="0"/>
              </a:spcAft>
              <a:buFont typeface="Wingdings" panose="05000000000000000000" pitchFamily="2" charset="2"/>
              <a:buChar char="§"/>
              <a:tabLst>
                <a:tab pos="457200" algn="l"/>
              </a:tabLst>
            </a:pPr>
            <a:r>
              <a:rPr lang="en-GB" sz="1400" dirty="0">
                <a:latin typeface="Times New Roman" panose="02020603050405020304" pitchFamily="18" charset="0"/>
                <a:ea typeface="Yu Mincho" panose="02020400000000000000" pitchFamily="18" charset="-128"/>
              </a:rPr>
              <a:t>For PNI-NPN, support </a:t>
            </a:r>
            <a:r>
              <a:rPr lang="en-US" altLang="zh-CN" sz="1400" dirty="0">
                <a:latin typeface="Times New Roman" panose="02020603050405020304" pitchFamily="18" charset="0"/>
                <a:ea typeface="Yu Mincho" panose="02020400000000000000" pitchFamily="18" charset="-128"/>
              </a:rPr>
              <a:t>RAN</a:t>
            </a:r>
            <a:r>
              <a:rPr lang="zh-CN" altLang="en-US" sz="1400" dirty="0">
                <a:latin typeface="Times New Roman" panose="02020603050405020304" pitchFamily="18" charset="0"/>
                <a:ea typeface="Yu Mincho" panose="02020400000000000000" pitchFamily="18" charset="-128"/>
              </a:rPr>
              <a:t> </a:t>
            </a:r>
            <a:r>
              <a:rPr lang="en-US" altLang="zh-CN" sz="1400" dirty="0">
                <a:latin typeface="Times New Roman" panose="02020603050405020304" pitchFamily="18" charset="0"/>
                <a:ea typeface="Yu Mincho" panose="02020400000000000000" pitchFamily="18" charset="-128"/>
              </a:rPr>
              <a:t>awareness</a:t>
            </a:r>
            <a:r>
              <a:rPr lang="en-GB" sz="1400" dirty="0">
                <a:latin typeface="Times New Roman" panose="02020603050405020304" pitchFamily="18" charset="0"/>
                <a:ea typeface="Yu Mincho" panose="02020400000000000000" pitchFamily="18" charset="-128"/>
              </a:rPr>
              <a:t> of serving (selected) CAG ID usage including initial access and handover, if justified;</a:t>
            </a:r>
            <a:endParaRPr lang="en-US" sz="1400" dirty="0">
              <a:latin typeface="Times New Roman" panose="02020603050405020304" pitchFamily="18" charset="0"/>
              <a:ea typeface="Yu Mincho" panose="02020400000000000000" pitchFamily="18" charset="-128"/>
            </a:endParaRPr>
          </a:p>
        </p:txBody>
      </p:sp>
      <p:sp>
        <p:nvSpPr>
          <p:cNvPr id="4" name="Slide Number Placeholder 3"/>
          <p:cNvSpPr>
            <a:spLocks noGrp="1"/>
          </p:cNvSpPr>
          <p:nvPr>
            <p:ph type="sldNum" sz="quarter" idx="10"/>
          </p:nvPr>
        </p:nvSpPr>
        <p:spPr/>
        <p:txBody>
          <a:bodyPr/>
          <a:lstStyle/>
          <a:p>
            <a:pPr>
              <a:defRPr/>
            </a:pPr>
            <a:fld id="{60E1D707-743A-4DE1-9ADF-A19E5F8506DA}" type="slidenum">
              <a:rPr lang="en-US" smtClean="0"/>
              <a:pPr>
                <a:defRPr/>
              </a:pPr>
              <a:t>6</a:t>
            </a:fld>
            <a:endParaRPr lang="en-US" dirty="0"/>
          </a:p>
        </p:txBody>
      </p:sp>
    </p:spTree>
    <p:extLst>
      <p:ext uri="{BB962C8B-B14F-4D97-AF65-F5344CB8AC3E}">
        <p14:creationId xmlns:p14="http://schemas.microsoft.com/office/powerpoint/2010/main" val="26880781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0825" y="681039"/>
            <a:ext cx="8642350" cy="2443746"/>
          </a:xfrm>
        </p:spPr>
        <p:txBody>
          <a:bodyPr>
            <a:spAutoFit/>
          </a:bodyPr>
          <a:lstStyle/>
          <a:p>
            <a:endParaRPr lang="en-US" altLang="zh-CN" dirty="0">
              <a:solidFill>
                <a:srgbClr val="FF0000"/>
              </a:solidFill>
            </a:endParaRPr>
          </a:p>
          <a:p>
            <a:endParaRPr lang="en-US" altLang="zh-CN" dirty="0">
              <a:solidFill>
                <a:srgbClr val="FF0000"/>
              </a:solidFill>
            </a:endParaRPr>
          </a:p>
          <a:p>
            <a:endParaRPr lang="en-US" altLang="zh-CN" dirty="0">
              <a:solidFill>
                <a:srgbClr val="FF0000"/>
              </a:solidFill>
            </a:endParaRPr>
          </a:p>
          <a:p>
            <a:pPr marL="0" indent="0" algn="ctr">
              <a:buNone/>
            </a:pPr>
            <a:r>
              <a:rPr lang="en-US" altLang="zh-CN" sz="6000" dirty="0">
                <a:solidFill>
                  <a:srgbClr val="C00000"/>
                </a:solidFill>
              </a:rPr>
              <a:t>Thank you</a:t>
            </a:r>
            <a:r>
              <a:rPr lang="zh-CN" altLang="en-US" sz="6000" dirty="0">
                <a:solidFill>
                  <a:srgbClr val="C00000"/>
                </a:solidFill>
              </a:rPr>
              <a:t>！</a:t>
            </a:r>
          </a:p>
        </p:txBody>
      </p:sp>
      <p:sp>
        <p:nvSpPr>
          <p:cNvPr id="4" name="灯片编号占位符 3"/>
          <p:cNvSpPr>
            <a:spLocks noGrp="1"/>
          </p:cNvSpPr>
          <p:nvPr>
            <p:ph type="sldNum" sz="quarter" idx="10"/>
          </p:nvPr>
        </p:nvSpPr>
        <p:spPr/>
        <p:txBody>
          <a:bodyPr/>
          <a:lstStyle/>
          <a:p>
            <a:pPr>
              <a:defRPr/>
            </a:pPr>
            <a:fld id="{60E1D707-743A-4DE1-9ADF-A19E5F8506DA}" type="slidenum">
              <a:rPr lang="en-US" smtClean="0"/>
              <a:pPr>
                <a:defRPr/>
              </a:pPr>
              <a:t>7</a:t>
            </a:fld>
            <a:endParaRPr lang="en-US" dirty="0"/>
          </a:p>
        </p:txBody>
      </p:sp>
    </p:spTree>
    <p:extLst>
      <p:ext uri="{BB962C8B-B14F-4D97-AF65-F5344CB8AC3E}">
        <p14:creationId xmlns:p14="http://schemas.microsoft.com/office/powerpoint/2010/main" val="1945455362"/>
      </p:ext>
    </p:extLst>
  </p:cSld>
  <p:clrMapOvr>
    <a:masterClrMapping/>
  </p:clrMapOvr>
</p:sld>
</file>

<file path=ppt/theme/theme1.xml><?xml version="1.0" encoding="utf-8"?>
<a:theme xmlns:a="http://schemas.openxmlformats.org/drawingml/2006/main" name="胶片模板-移动通信研究所-16比9-20150113">
  <a:themeElements>
    <a:clrScheme name="研究院PPT模板V2.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研究院PPT模板V2.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31750" cap="flat" cmpd="sng" algn="ctr">
          <a:noFill/>
          <a:prstDash val="solid"/>
          <a:round/>
          <a:headEnd type="none" w="med" len="med"/>
          <a:tailEnd type="none" w="med" len="med"/>
        </a:ln>
        <a:effectLst/>
      </a:spPr>
      <a:bodyPr vert="horz" wrap="square" lIns="0" tIns="0" rIns="0" bIns="0" numCol="1" rtlCol="0" anchor="ctr"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
            <a:srgbClr val="FF0000"/>
          </a:buClr>
          <a:buSzTx/>
          <a:buFont typeface="Wingdings" pitchFamily="2" charset="2"/>
          <a:buNone/>
          <a:tabLst/>
          <a:defRPr kumimoji="0" sz="1100" b="1" i="0" u="none" strike="noStrike" cap="none" normalizeH="0" baseline="0" dirty="0" smtClean="0">
            <a:ln>
              <a:noFill/>
            </a:ln>
            <a:solidFill>
              <a:schemeClr val="tx1"/>
            </a:solidFill>
            <a:effectLst/>
            <a:latin typeface="微软雅黑" pitchFamily="34" charset="-122"/>
            <a:ea typeface="微软雅黑" pitchFamily="34" charset="-122"/>
          </a:defRPr>
        </a:defPPr>
      </a:lstStyle>
    </a:spDef>
    <a:lnDef>
      <a:spPr bwMode="auto">
        <a:xfrm>
          <a:off x="0" y="0"/>
          <a:ext cx="1" cy="1"/>
        </a:xfrm>
        <a:custGeom>
          <a:avLst/>
          <a:gdLst/>
          <a:ahLst/>
          <a:cxnLst/>
          <a:rect l="0" t="0" r="0" b="0"/>
          <a:pathLst/>
        </a:custGeom>
        <a:noFill/>
        <a:ln w="31750" cap="flat" cmpd="sng" algn="ctr">
          <a:solidFill>
            <a:srgbClr val="FF0000"/>
          </a:solidFill>
          <a:prstDash val="solid"/>
          <a:round/>
          <a:headEnd type="none" w="med" len="med"/>
          <a:tailEnd type="none" w="med" len="med"/>
        </a:ln>
        <a:effectLst/>
      </a:spPr>
      <a:bodyPr vert="horz" wrap="square" lIns="0" tIns="0" rIns="0" bIns="0" numCol="1" anchor="ctr"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
            <a:srgbClr val="FF0000"/>
          </a:buClr>
          <a:buSzTx/>
          <a:buFont typeface="Wingdings" pitchFamily="2" charset="2"/>
          <a:buNone/>
          <a:tabLst/>
          <a:defRPr kumimoji="0" lang="zh-CN" altLang="en-US" sz="1600" b="1" i="0" u="none" strike="noStrike" cap="none" normalizeH="0" baseline="0" smtClean="0">
            <a:ln>
              <a:noFill/>
            </a:ln>
            <a:solidFill>
              <a:schemeClr val="tx1"/>
            </a:solidFill>
            <a:effectLst/>
            <a:latin typeface="微软雅黑" pitchFamily="34" charset="-122"/>
            <a:ea typeface="微软雅黑" pitchFamily="34" charset="-122"/>
          </a:defRPr>
        </a:defPPr>
      </a:lstStyle>
    </a:lnDef>
  </a:objectDefaults>
  <a:extraClrSchemeLst>
    <a:extraClrScheme>
      <a:clrScheme name="研究院PPT模板V2.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研究院PPT模板V2.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研究院PPT模板V2.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研究院PPT模板V2.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研究院PPT模板V2.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研究院PPT模板V2.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研究院PPT模板V2.1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研究院PPT模板V2.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研究院PPT模板V2.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研究院PPT模板V2.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研究院PPT模板V2.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研究院PPT模板V2.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胶片模板-移动通信研究所-16比9-20150113</Template>
  <TotalTime>11631</TotalTime>
  <Words>768</Words>
  <Application>Microsoft Office PowerPoint</Application>
  <PresentationFormat>On-screen Show (16:9)</PresentationFormat>
  <Paragraphs>45</Paragraphs>
  <Slides>7</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vt:i4>
      </vt:variant>
    </vt:vector>
  </HeadingPairs>
  <TitlesOfParts>
    <vt:vector size="13" baseType="lpstr">
      <vt:lpstr>微软雅黑</vt:lpstr>
      <vt:lpstr>Arial</vt:lpstr>
      <vt:lpstr>Calibri</vt:lpstr>
      <vt:lpstr>Times New Roman</vt:lpstr>
      <vt:lpstr>Wingdings</vt:lpstr>
      <vt:lpstr>胶片模板-移动通信研究所-16比9-20150113</vt:lpstr>
      <vt:lpstr>Further enhancement of Private Network for Rel-18</vt:lpstr>
      <vt:lpstr>SA2 aspect of Potential NPN Work in Rel-18 (1/3)</vt:lpstr>
      <vt:lpstr>SA2 aspect of Potential NPN Work in Rel-18 (2/3)</vt:lpstr>
      <vt:lpstr>SA2 aspect of Potential NPN Work in Rel-18 (3/3)</vt:lpstr>
      <vt:lpstr>RAN aspect of Potential NPN Work in Rel-18</vt:lpstr>
      <vt:lpstr>Potential Scope of Work Item</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Summary of email discussion  on NR coverage enhancement</dc:title>
  <dc:creator>China Telecom</dc:creator>
  <cp:lastModifiedBy>jiang zheng</cp:lastModifiedBy>
  <cp:revision>1594</cp:revision>
  <dcterms:created xsi:type="dcterms:W3CDTF">2017-04-20T03:13:07Z</dcterms:created>
  <dcterms:modified xsi:type="dcterms:W3CDTF">2021-09-03T08:49:47Z</dcterms:modified>
</cp:coreProperties>
</file>