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7"/>
  </p:notesMasterIdLst>
  <p:sldIdLst>
    <p:sldId id="256" r:id="rId3"/>
    <p:sldId id="350" r:id="rId4"/>
    <p:sldId id="347" r:id="rId5"/>
    <p:sldId id="353" r:id="rId6"/>
  </p:sldIdLst>
  <p:sldSz cx="9144000" cy="6858000" type="screen4x3"/>
  <p:notesSz cx="7315200" cy="96012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10" d="100"/>
          <a:sy n="110" d="100"/>
        </p:scale>
        <p:origin x="91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0D7ED4A-CBDA-4A24-BF29-35C208199B43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B49920C-F4ED-481C-9717-C266F923F5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4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3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956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3726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부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43200" y="4659564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600000"/>
            <a:ext cx="9144000" cy="10800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371600" y="3600001"/>
            <a:ext cx="7772400" cy="1080000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38230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5B7E-7FA4-4A09-B83B-E5A6870C8548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039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87254" y="6605346"/>
            <a:ext cx="334799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51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5B7E-7FA4-4A09-B83B-E5A6870C8548}" type="datetimeFigureOut">
              <a:rPr lang="ko-KR" altLang="en-US" smtClean="0"/>
              <a:t>2021-09-02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28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60648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0045" algn="l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</a:t>
            </a:r>
            <a:r>
              <a:rPr lang="en-GB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93-e</a:t>
            </a: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				</a:t>
            </a:r>
            <a:r>
              <a:rPr lang="en-GB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RP-211789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</a:t>
            </a:r>
            <a:r>
              <a:rPr lang="en-GB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September 13-17, 2021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8496944" cy="2022092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400" b="1" dirty="0">
                <a:latin typeface="Arial" panose="020B0604020202020204" pitchFamily="34" charset="0"/>
                <a:ea typeface="PMingLiU"/>
              </a:rPr>
              <a:t>Agenda item:</a:t>
            </a:r>
            <a:r>
              <a:rPr lang="en-US" sz="2400">
                <a:latin typeface="Arial" panose="020B0604020202020204" pitchFamily="34" charset="0"/>
                <a:ea typeface="PMingLiU"/>
              </a:rPr>
              <a:t>	</a:t>
            </a:r>
            <a:r>
              <a:rPr lang="en-US" sz="2400" smtClean="0">
                <a:latin typeface="Arial" panose="020B0604020202020204" pitchFamily="34" charset="0"/>
                <a:ea typeface="PMingLiU"/>
              </a:rPr>
              <a:t>9.3.1.1</a:t>
            </a:r>
            <a:endParaRPr lang="en-US" sz="24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400" b="1" dirty="0">
                <a:latin typeface="Arial" panose="020B0604020202020204" pitchFamily="34" charset="0"/>
                <a:ea typeface="PMingLiU"/>
              </a:rPr>
              <a:t>Source: 	</a:t>
            </a:r>
            <a:r>
              <a:rPr lang="en-US" sz="2400" b="1" dirty="0" smtClean="0">
                <a:latin typeface="Arial" panose="020B0604020202020204" pitchFamily="34" charset="0"/>
                <a:ea typeface="PMingLiU"/>
              </a:rPr>
              <a:t>		</a:t>
            </a:r>
            <a:r>
              <a:rPr lang="en-US" sz="2400" dirty="0" smtClean="0">
                <a:latin typeface="Arial" panose="020B0604020202020204" pitchFamily="34" charset="0"/>
                <a:ea typeface="PMingLiU"/>
              </a:rPr>
              <a:t>Samsung</a:t>
            </a:r>
            <a:endParaRPr lang="en-US" sz="24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400" b="1" dirty="0">
                <a:latin typeface="Arial" panose="020B0604020202020204" pitchFamily="34" charset="0"/>
                <a:ea typeface="PMingLiU"/>
              </a:rPr>
              <a:t>Title: 	</a:t>
            </a:r>
            <a:r>
              <a:rPr lang="en-US" sz="2400" b="1" dirty="0" smtClean="0">
                <a:latin typeface="Arial" panose="020B0604020202020204" pitchFamily="34" charset="0"/>
                <a:ea typeface="PMingLiU"/>
              </a:rPr>
              <a:t>			</a:t>
            </a:r>
            <a:r>
              <a:rPr lang="en-US" sz="2400" dirty="0" smtClean="0">
                <a:latin typeface="Arial" panose="020B0604020202020204" pitchFamily="34" charset="0"/>
                <a:ea typeface="PMingLiU"/>
              </a:rPr>
              <a:t>Assessment</a:t>
            </a:r>
            <a:r>
              <a:rPr lang="en-US" sz="2400" b="1" dirty="0" smtClean="0">
                <a:latin typeface="Arial" panose="020B0604020202020204" pitchFamily="34" charset="0"/>
                <a:ea typeface="PMingLiU"/>
              </a:rPr>
              <a:t> </a:t>
            </a:r>
            <a:r>
              <a:rPr lang="en-US" sz="2400" dirty="0">
                <a:latin typeface="Arial" panose="020B0604020202020204" pitchFamily="34" charset="0"/>
                <a:ea typeface="PMingLiU"/>
              </a:rPr>
              <a:t>o</a:t>
            </a:r>
            <a:r>
              <a:rPr lang="en-US" sz="2400" dirty="0" smtClean="0">
                <a:latin typeface="Arial" panose="020B0604020202020204" pitchFamily="34" charset="0"/>
                <a:ea typeface="PMingLiU"/>
              </a:rPr>
              <a:t>n Rel-17 </a:t>
            </a:r>
            <a:r>
              <a:rPr lang="en-US" sz="2400" dirty="0" err="1" smtClean="0">
                <a:latin typeface="Arial" panose="020B0604020202020204" pitchFamily="34" charset="0"/>
                <a:ea typeface="PMingLiU"/>
              </a:rPr>
              <a:t>NR_FeMIMO</a:t>
            </a:r>
            <a:endParaRPr lang="en-US" sz="2400" dirty="0">
              <a:latin typeface="Calibri" panose="020F0502020204030204" pitchFamily="34" charset="0"/>
              <a:ea typeface="PMingLiU"/>
            </a:endParaRPr>
          </a:p>
          <a:p>
            <a:r>
              <a:rPr lang="en-US" sz="2400" b="1" dirty="0">
                <a:latin typeface="Arial" panose="020B0604020202020204" pitchFamily="34" charset="0"/>
                <a:ea typeface="PMingLiU"/>
              </a:rPr>
              <a:t>Document for:</a:t>
            </a:r>
            <a:r>
              <a:rPr lang="en-US" sz="2400" dirty="0">
                <a:latin typeface="Arial" panose="020B0604020202020204" pitchFamily="34" charset="0"/>
                <a:ea typeface="PMingLiU"/>
              </a:rPr>
              <a:t>	Discussion and Decision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42799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039596" cy="523220"/>
          </a:xfrm>
        </p:spPr>
        <p:txBody>
          <a:bodyPr/>
          <a:lstStyle/>
          <a:p>
            <a:r>
              <a:rPr lang="en-US" dirty="0" smtClean="0"/>
              <a:t>Rel.17 </a:t>
            </a:r>
            <a:r>
              <a:rPr lang="en-US" dirty="0" err="1" smtClean="0"/>
              <a:t>FeMIMO</a:t>
            </a:r>
            <a:r>
              <a:rPr lang="en-US" dirty="0" smtClean="0"/>
              <a:t>: overall assessment on progress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0590" y="2898253"/>
            <a:ext cx="8773898" cy="3555083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sz="2000" dirty="0" smtClean="0"/>
              <a:t>Completed </a:t>
            </a:r>
            <a:r>
              <a:rPr lang="en-US" altLang="ko-KR" sz="2000" dirty="0" smtClean="0"/>
              <a:t>7 </a:t>
            </a:r>
            <a:r>
              <a:rPr lang="en-US" altLang="ko-KR" sz="2000" dirty="0" smtClean="0"/>
              <a:t>out of 9 RAN1 meetings</a:t>
            </a:r>
          </a:p>
          <a:p>
            <a:pPr lvl="1"/>
            <a:r>
              <a:rPr lang="en-US" altLang="ko-KR" sz="1600" dirty="0" smtClean="0"/>
              <a:t>With </a:t>
            </a:r>
            <a:r>
              <a:rPr lang="en-US" altLang="ko-KR" sz="1600" dirty="0" smtClean="0"/>
              <a:t>2 </a:t>
            </a:r>
            <a:r>
              <a:rPr lang="en-US" altLang="ko-KR" sz="1600" dirty="0" smtClean="0"/>
              <a:t>RAN1 meetings left, main focus is on resolving remaining </a:t>
            </a:r>
            <a:r>
              <a:rPr lang="en-US" altLang="ko-KR" sz="1600" dirty="0" smtClean="0"/>
              <a:t>details</a:t>
            </a:r>
            <a:endParaRPr lang="en-US" altLang="ko-KR" sz="2000" dirty="0" smtClean="0"/>
          </a:p>
          <a:p>
            <a:r>
              <a:rPr lang="en-US" altLang="ko-KR" sz="2000" dirty="0" smtClean="0"/>
              <a:t>Most items are </a:t>
            </a:r>
            <a:r>
              <a:rPr lang="en-US" altLang="ko-KR" sz="2000" u="sng" dirty="0" smtClean="0"/>
              <a:t>on track</a:t>
            </a:r>
            <a:r>
              <a:rPr lang="en-US" altLang="ko-KR" sz="2000" dirty="0" smtClean="0"/>
              <a:t> despite the </a:t>
            </a:r>
            <a:r>
              <a:rPr lang="en-US" altLang="ko-KR" sz="2000" dirty="0" err="1" smtClean="0"/>
              <a:t>eMeeting</a:t>
            </a:r>
            <a:r>
              <a:rPr lang="en-US" altLang="ko-KR" sz="2000" dirty="0" smtClean="0"/>
              <a:t> format</a:t>
            </a:r>
          </a:p>
          <a:p>
            <a:pPr lvl="1"/>
            <a:r>
              <a:rPr lang="en-US" altLang="ko-KR" sz="1600" dirty="0" smtClean="0"/>
              <a:t>One remaining progress-challenged issue is UL multi-panel (in multi-beam), with down selection scheduled for RAN1#106bis-e</a:t>
            </a:r>
            <a:endParaRPr lang="en-US" altLang="ko-KR" sz="1600" dirty="0" smtClean="0"/>
          </a:p>
          <a:p>
            <a:pPr lvl="2"/>
            <a:r>
              <a:rPr lang="en-US" altLang="ko-KR" sz="1400" dirty="0" smtClean="0"/>
              <a:t>Other progress-challenged issues have progressed well in RAN1#106-e</a:t>
            </a:r>
          </a:p>
          <a:p>
            <a:pPr lvl="2"/>
            <a:r>
              <a:rPr lang="en-US" altLang="ko-KR" sz="1400" dirty="0" smtClean="0"/>
              <a:t>RAN#92-e guidance on inter-cell issue was instrumental in the progress especially for multi-beam</a:t>
            </a:r>
            <a:endParaRPr lang="en-US" altLang="ko-KR" sz="1400" dirty="0" smtClean="0"/>
          </a:p>
          <a:p>
            <a:pPr lvl="1"/>
            <a:r>
              <a:rPr lang="en-US" altLang="ko-KR" sz="1600" dirty="0"/>
              <a:t>The last 2 RAN1 meetings are critical – caution should be exercised </a:t>
            </a:r>
            <a:endParaRPr lang="en-US" altLang="ko-KR" dirty="0"/>
          </a:p>
          <a:p>
            <a:pPr lvl="1"/>
            <a:r>
              <a:rPr lang="en-US" altLang="ko-KR" sz="1600" dirty="0" smtClean="0">
                <a:solidFill>
                  <a:srgbClr val="3333FF"/>
                </a:solidFill>
              </a:rPr>
              <a:t>Successful completion in RAN1 </a:t>
            </a:r>
            <a:r>
              <a:rPr lang="en-US" altLang="ko-KR" sz="1600" dirty="0" smtClean="0"/>
              <a:t>is </a:t>
            </a:r>
            <a:r>
              <a:rPr lang="en-US" altLang="ko-KR" sz="1600" dirty="0" smtClean="0"/>
              <a:t>expected in the remaining </a:t>
            </a:r>
            <a:r>
              <a:rPr lang="en-US" altLang="ko-KR" sz="1600" dirty="0" smtClean="0"/>
              <a:t>2 </a:t>
            </a:r>
            <a:r>
              <a:rPr lang="en-US" altLang="ko-KR" sz="1600" dirty="0" smtClean="0"/>
              <a:t>meetings </a:t>
            </a:r>
            <a:r>
              <a:rPr lang="en-US" altLang="ko-KR" sz="1600" u="sng" dirty="0" smtClean="0"/>
              <a:t>assuming</a:t>
            </a:r>
            <a:r>
              <a:rPr lang="en-US" altLang="ko-KR" sz="1600" dirty="0" smtClean="0"/>
              <a:t> no major roadblocks and high output efficiency from </a:t>
            </a:r>
            <a:r>
              <a:rPr lang="en-US" altLang="ko-KR" sz="1600" dirty="0" err="1" smtClean="0"/>
              <a:t>eMeetings</a:t>
            </a:r>
            <a:r>
              <a:rPr lang="en-US" altLang="ko-KR" sz="1600" dirty="0" smtClean="0"/>
              <a:t> </a:t>
            </a:r>
            <a:endParaRPr lang="en-US" altLang="ko-KR" sz="1600" dirty="0" smtClean="0"/>
          </a:p>
          <a:p>
            <a:pPr lvl="2"/>
            <a:r>
              <a:rPr lang="en-US" altLang="ko-KR" sz="1400" dirty="0" smtClean="0"/>
              <a:t>The same is expected in other WGs (RAN2 and RAN4)</a:t>
            </a:r>
            <a:endParaRPr lang="en-US" altLang="ko-KR" sz="1400" dirty="0" smtClean="0"/>
          </a:p>
        </p:txBody>
      </p:sp>
      <p:sp>
        <p:nvSpPr>
          <p:cNvPr id="4" name="Right Arrow 3"/>
          <p:cNvSpPr/>
          <p:nvPr/>
        </p:nvSpPr>
        <p:spPr>
          <a:xfrm>
            <a:off x="251520" y="1284466"/>
            <a:ext cx="864405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76356" y="128446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412460" y="128446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916516" y="128446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762190" y="128446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26286" y="12844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21531" y="12844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057635" y="12844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79512" y="636393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104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0413" y="636392"/>
            <a:ext cx="7377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104bis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6476" y="636391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105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92580" y="636390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106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52323" y="636389"/>
            <a:ext cx="7377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106bis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38032" y="636389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107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79214" y="636388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108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19240" y="2007631"/>
            <a:ext cx="967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Rel-17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RAN1 freeze</a:t>
            </a:r>
          </a:p>
        </p:txBody>
      </p:sp>
      <p:sp>
        <p:nvSpPr>
          <p:cNvPr id="20" name="Isosceles Triangle 19"/>
          <p:cNvSpPr/>
          <p:nvPr/>
        </p:nvSpPr>
        <p:spPr>
          <a:xfrm>
            <a:off x="980743" y="1428482"/>
            <a:ext cx="143685" cy="15504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>
            <a:off x="2241048" y="1428482"/>
            <a:ext cx="143685" cy="15504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>
            <a:off x="3212991" y="1428482"/>
            <a:ext cx="143685" cy="15504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4437127" y="1428482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83734" y="1645622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25327" y="1633420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RAN#92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60592" y="1633419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RAN#93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21531" y="1633418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RAN#94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2021/12</a:t>
            </a:r>
          </a:p>
        </p:txBody>
      </p:sp>
      <p:sp>
        <p:nvSpPr>
          <p:cNvPr id="28" name="Oval 27"/>
          <p:cNvSpPr/>
          <p:nvPr/>
        </p:nvSpPr>
        <p:spPr>
          <a:xfrm>
            <a:off x="5930322" y="1284463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434378" y="1284463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498275" y="636389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108bis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74338" y="636388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109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2022/05</a:t>
            </a:r>
          </a:p>
        </p:txBody>
      </p:sp>
      <p:sp>
        <p:nvSpPr>
          <p:cNvPr id="32" name="Isosceles Triangle 31"/>
          <p:cNvSpPr/>
          <p:nvPr/>
        </p:nvSpPr>
        <p:spPr>
          <a:xfrm>
            <a:off x="5542848" y="1416278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245839" y="1633418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RAN#95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2022/03</a:t>
            </a:r>
          </a:p>
        </p:txBody>
      </p:sp>
      <p:sp>
        <p:nvSpPr>
          <p:cNvPr id="34" name="Isosceles Triangle 33"/>
          <p:cNvSpPr/>
          <p:nvPr/>
        </p:nvSpPr>
        <p:spPr>
          <a:xfrm>
            <a:off x="6741217" y="1421160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444208" y="1638300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RAN#96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2022/06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2838731" y="2690504"/>
            <a:ext cx="2407108" cy="3926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329527" y="2503929"/>
            <a:ext cx="873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RAN2 Core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99792" y="2436588"/>
            <a:ext cx="34224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HY견고딕" pitchFamily="18" charset="-127"/>
                <a:ea typeface="HY견고딕" pitchFamily="18" charset="-127"/>
              </a:rPr>
              <a:t>0.5              0.5      0.5 	          1</a:t>
            </a:r>
          </a:p>
        </p:txBody>
      </p:sp>
    </p:spTree>
    <p:extLst>
      <p:ext uri="{BB962C8B-B14F-4D97-AF65-F5344CB8AC3E}">
        <p14:creationId xmlns:p14="http://schemas.microsoft.com/office/powerpoint/2010/main" val="27161556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-207411"/>
            <a:ext cx="8773898" cy="954107"/>
          </a:xfrm>
        </p:spPr>
        <p:txBody>
          <a:bodyPr/>
          <a:lstStyle/>
          <a:p>
            <a:r>
              <a:rPr lang="en-US" dirty="0" smtClean="0"/>
              <a:t>Rel.17 </a:t>
            </a:r>
            <a:r>
              <a:rPr lang="en-US" dirty="0" err="1" smtClean="0"/>
              <a:t>FeMIMO</a:t>
            </a:r>
            <a:r>
              <a:rPr lang="en-US" dirty="0" smtClean="0"/>
              <a:t>: </a:t>
            </a:r>
            <a:r>
              <a:rPr lang="en-US" dirty="0" smtClean="0"/>
              <a:t>WID-related issue </a:t>
            </a:r>
            <a:r>
              <a:rPr lang="en-US" dirty="0" smtClean="0"/>
              <a:t>brought up in </a:t>
            </a:r>
            <a:r>
              <a:rPr lang="en-US" dirty="0" smtClean="0">
                <a:solidFill>
                  <a:srgbClr val="FFFF00"/>
                </a:solidFill>
              </a:rPr>
              <a:t>RAN4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1520" y="692696"/>
            <a:ext cx="8655182" cy="5760640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b="1" dirty="0" smtClean="0">
                <a:solidFill>
                  <a:srgbClr val="FF0000"/>
                </a:solidFill>
              </a:rPr>
              <a:t>Issue raised in</a:t>
            </a:r>
            <a:r>
              <a:rPr lang="en-US" altLang="ko-KR" dirty="0" smtClean="0"/>
              <a:t> RAN4#100-e:</a:t>
            </a:r>
          </a:p>
          <a:p>
            <a:pPr lvl="1">
              <a:spcBef>
                <a:spcPts val="0"/>
              </a:spcBef>
            </a:pPr>
            <a:r>
              <a:rPr lang="en-GB" altLang="ko-KR" sz="1800" dirty="0" smtClean="0">
                <a:latin typeface="Times New Roman" panose="02020603050405020304" pitchFamily="18" charset="0"/>
                <a:ea typeface="MS Mincho"/>
              </a:rPr>
              <a:t>RAN4 does not have a consensus on the scope of the Rel-17 </a:t>
            </a:r>
            <a:r>
              <a:rPr lang="en-GB" altLang="ko-KR" sz="1800" dirty="0" err="1" smtClean="0">
                <a:latin typeface="Times New Roman" panose="02020603050405020304" pitchFamily="18" charset="0"/>
                <a:ea typeface="MS Mincho"/>
              </a:rPr>
              <a:t>FeMIMO</a:t>
            </a:r>
            <a:r>
              <a:rPr lang="ko-KR" altLang="en-GB" sz="1800" dirty="0" smtClean="0">
                <a:latin typeface="Times New Roman" panose="02020603050405020304" pitchFamily="18" charset="0"/>
                <a:ea typeface="MS Mincho"/>
              </a:rPr>
              <a:t> </a:t>
            </a:r>
            <a:r>
              <a:rPr lang="en-GB" altLang="ko-KR" sz="1800" dirty="0" smtClean="0">
                <a:latin typeface="Times New Roman" panose="02020603050405020304" pitchFamily="18" charset="0"/>
                <a:ea typeface="MS Mincho"/>
              </a:rPr>
              <a:t>WI objective “Investigate if the requirements on link recovery procedure is suitable for FR2 serving cells” and further scope clarification is required to proceed with RAN4 work</a:t>
            </a:r>
            <a:endParaRPr lang="ko-KR" altLang="en-US" sz="1800" dirty="0" smtClean="0"/>
          </a:p>
          <a:p>
            <a:pPr marL="0" indent="0">
              <a:spcBef>
                <a:spcPts val="0"/>
              </a:spcBef>
              <a:buNone/>
            </a:pPr>
            <a:endParaRPr lang="en-US" altLang="ko-KR" dirty="0" smtClean="0"/>
          </a:p>
          <a:p>
            <a:pPr>
              <a:spcBef>
                <a:spcPts val="0"/>
              </a:spcBef>
            </a:pPr>
            <a:r>
              <a:rPr lang="en-US" altLang="ko-KR" dirty="0" smtClean="0"/>
              <a:t>RAN guidance seems needed to resolve this issue</a:t>
            </a:r>
          </a:p>
          <a:p>
            <a:pPr lvl="1">
              <a:spcBef>
                <a:spcPts val="0"/>
              </a:spcBef>
            </a:pPr>
            <a:r>
              <a:rPr lang="en-US" altLang="ko-KR" sz="1800" dirty="0" smtClean="0"/>
              <a:t>Discussion on whether to remove this bullet from Rel-17 NR </a:t>
            </a:r>
            <a:r>
              <a:rPr lang="en-US" altLang="ko-KR" sz="1800" dirty="0" err="1" smtClean="0"/>
              <a:t>FeMIMO</a:t>
            </a:r>
            <a:r>
              <a:rPr lang="en-US" altLang="ko-KR" sz="1800" dirty="0" smtClean="0"/>
              <a:t> WID or, if possible/agreeable, to revise the wording based on what’s feasible for RAN4</a:t>
            </a:r>
          </a:p>
        </p:txBody>
      </p:sp>
    </p:spTree>
    <p:extLst>
      <p:ext uri="{BB962C8B-B14F-4D97-AF65-F5344CB8AC3E}">
        <p14:creationId xmlns:p14="http://schemas.microsoft.com/office/powerpoint/2010/main" val="20256686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3" y="8032"/>
            <a:ext cx="8826147" cy="523220"/>
          </a:xfrm>
        </p:spPr>
        <p:txBody>
          <a:bodyPr/>
          <a:lstStyle/>
          <a:p>
            <a:r>
              <a:rPr lang="en-US" dirty="0" smtClean="0"/>
              <a:t>Rel.17 </a:t>
            </a:r>
            <a:r>
              <a:rPr lang="en-US" dirty="0" err="1" smtClean="0"/>
              <a:t>FeMIMO</a:t>
            </a:r>
            <a:r>
              <a:rPr lang="en-US" dirty="0" smtClean="0"/>
              <a:t>: </a:t>
            </a:r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3527" y="836712"/>
            <a:ext cx="8424937" cy="5472608"/>
          </a:xfrm>
          <a:ln>
            <a:solidFill>
              <a:srgbClr val="3333FF"/>
            </a:solidFill>
          </a:ln>
        </p:spPr>
        <p:txBody>
          <a:bodyPr/>
          <a:lstStyle/>
          <a:p>
            <a:r>
              <a:rPr lang="en-US" altLang="ko-KR" b="1" u="sng" dirty="0" smtClean="0"/>
              <a:t>Proposal</a:t>
            </a:r>
            <a:r>
              <a:rPr lang="en-US" altLang="ko-KR" dirty="0" smtClean="0"/>
              <a:t>: On </a:t>
            </a:r>
            <a:r>
              <a:rPr lang="en-US" altLang="ko-KR" dirty="0" smtClean="0"/>
              <a:t>the following WID objective: “</a:t>
            </a:r>
            <a:r>
              <a:rPr lang="en-GB" altLang="ko-KR" dirty="0">
                <a:latin typeface="Times New Roman" panose="02020603050405020304" pitchFamily="18" charset="0"/>
                <a:ea typeface="MS Mincho"/>
              </a:rPr>
              <a:t>Investigate if the requirements on link recovery procedure is suitable for FR2 serving </a:t>
            </a:r>
            <a:r>
              <a:rPr lang="en-GB" altLang="ko-KR" dirty="0" smtClean="0">
                <a:latin typeface="Times New Roman" panose="02020603050405020304" pitchFamily="18" charset="0"/>
                <a:ea typeface="MS Mincho"/>
              </a:rPr>
              <a:t>cells [RAN4]</a:t>
            </a:r>
            <a:r>
              <a:rPr lang="en-US" altLang="ko-KR" dirty="0" smtClean="0"/>
              <a:t>”, given the lack of consensus on the scope in RAN4</a:t>
            </a:r>
          </a:p>
          <a:p>
            <a:pPr lvl="1"/>
            <a:r>
              <a:rPr lang="en-US" altLang="ko-KR" dirty="0" smtClean="0"/>
              <a:t>Seek RAN guidance for resolution </a:t>
            </a:r>
          </a:p>
          <a:p>
            <a:pPr lvl="1"/>
            <a:r>
              <a:rPr lang="en-US" altLang="ko-KR" dirty="0" smtClean="0"/>
              <a:t>Discussion in RAN#93-e whether to remove this objective or revise it with a more specific and agreeable scope</a:t>
            </a:r>
          </a:p>
          <a:p>
            <a:pPr lvl="2"/>
            <a:r>
              <a:rPr lang="en-US" altLang="ko-KR" sz="1800" dirty="0" smtClean="0"/>
              <a:t>Depending on the outcome, WID revision may be needed</a:t>
            </a:r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35162573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2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E Workshop 150720" id="{2257ACC4-D0B9-47C7-B054-07660375EC84}" vid="{5CD9C8D4-3867-49A3-8707-8D0607A7376B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테마2</Template>
  <TotalTime>59040</TotalTime>
  <Words>380</Words>
  <Application>Microsoft Office PowerPoint</Application>
  <PresentationFormat>On-screen Show (4:3)</PresentationFormat>
  <Paragraphs>70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굴림</vt:lpstr>
      <vt:lpstr>HY견고딕</vt:lpstr>
      <vt:lpstr>맑은 고딕</vt:lpstr>
      <vt:lpstr>MS Mincho</vt:lpstr>
      <vt:lpstr>PMingLiU</vt:lpstr>
      <vt:lpstr>Arial</vt:lpstr>
      <vt:lpstr>Calibri</vt:lpstr>
      <vt:lpstr>Cambria</vt:lpstr>
      <vt:lpstr>Times New Roman</vt:lpstr>
      <vt:lpstr>테마2</vt:lpstr>
      <vt:lpstr>디자인 사용자 지정</vt:lpstr>
      <vt:lpstr>PowerPoint Presentation</vt:lpstr>
      <vt:lpstr>Rel.17 FeMIMO: overall assessment on progress</vt:lpstr>
      <vt:lpstr>Rel.17 FeMIMO: WID-related issue brought up in RAN4</vt:lpstr>
      <vt:lpstr>Rel.17 FeMIMO: proposal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AI5.1:</dc:title>
  <dc:creator>Microsoft Corporation</dc:creator>
  <cp:lastModifiedBy>Eko Onggosanusi</cp:lastModifiedBy>
  <cp:revision>781</cp:revision>
  <cp:lastPrinted>2020-06-29T13:11:19Z</cp:lastPrinted>
  <dcterms:created xsi:type="dcterms:W3CDTF">2006-10-05T04:04:58Z</dcterms:created>
  <dcterms:modified xsi:type="dcterms:W3CDTF">2021-09-02T22:43:18Z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