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30"/>
  </p:notesMasterIdLst>
  <p:handoutMasterIdLst>
    <p:handoutMasterId r:id="rId31"/>
  </p:handoutMasterIdLst>
  <p:sldIdLst>
    <p:sldId id="303" r:id="rId5"/>
    <p:sldId id="918" r:id="rId6"/>
    <p:sldId id="880" r:id="rId7"/>
    <p:sldId id="881" r:id="rId8"/>
    <p:sldId id="796" r:id="rId9"/>
    <p:sldId id="901" r:id="rId10"/>
    <p:sldId id="915" r:id="rId11"/>
    <p:sldId id="857" r:id="rId12"/>
    <p:sldId id="655" r:id="rId13"/>
    <p:sldId id="893" r:id="rId14"/>
    <p:sldId id="891" r:id="rId15"/>
    <p:sldId id="898" r:id="rId16"/>
    <p:sldId id="897" r:id="rId17"/>
    <p:sldId id="899" r:id="rId18"/>
    <p:sldId id="894" r:id="rId19"/>
    <p:sldId id="912" r:id="rId20"/>
    <p:sldId id="914" r:id="rId21"/>
    <p:sldId id="907" r:id="rId22"/>
    <p:sldId id="908" r:id="rId23"/>
    <p:sldId id="909" r:id="rId24"/>
    <p:sldId id="910" r:id="rId25"/>
    <p:sldId id="919" r:id="rId26"/>
    <p:sldId id="833" r:id="rId27"/>
    <p:sldId id="905" r:id="rId28"/>
    <p:sldId id="844" r:id="rId29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6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" lastIdx="0" clrIdx="0"/>
  <p:cmAuthor id="2" name="알 수 없는 사용자1" initials="알 수 없는 사용자1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66"/>
    <a:srgbClr val="8FE2FF"/>
    <a:srgbClr val="BE02A3"/>
    <a:srgbClr val="EAEBC7"/>
    <a:srgbClr val="E2E2D0"/>
    <a:srgbClr val="C6D254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16" autoAdjust="0"/>
  </p:normalViewPr>
  <p:slideViewPr>
    <p:cSldViewPr snapToGrid="0">
      <p:cViewPr varScale="1">
        <p:scale>
          <a:sx n="111" d="100"/>
          <a:sy n="111" d="100"/>
        </p:scale>
        <p:origin x="1512" y="114"/>
      </p:cViewPr>
      <p:guideLst>
        <p:guide orient="horz" pos="2160"/>
        <p:guide pos="46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0"/>
    </p:cViewPr>
  </p:sorterViewPr>
  <p:notesViewPr>
    <p:cSldViewPr snapToGrid="0">
      <p:cViewPr varScale="1">
        <p:scale>
          <a:sx n="78" d="100"/>
          <a:sy n="78" d="100"/>
        </p:scale>
        <p:origin x="398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erias\OneDrive%20-%20ETSI%20365\Documents\RAN1\Statistics\RAN_statistics_21060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Participants!$B$2</c:f>
              <c:strCache>
                <c:ptCount val="1"/>
                <c:pt idx="0">
                  <c:v>Participants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353-43A6-8F28-2F1464AB2B6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Participants!$A$3:$A$11</c:f>
              <c:strCache>
                <c:ptCount val="9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</c:strCache>
            </c:strRef>
          </c:cat>
          <c:val>
            <c:numRef>
              <c:f>Participants!$B$3:$B$11</c:f>
              <c:numCache>
                <c:formatCode>General</c:formatCode>
                <c:ptCount val="9"/>
                <c:pt idx="0">
                  <c:v>367</c:v>
                </c:pt>
                <c:pt idx="1">
                  <c:v>539</c:v>
                </c:pt>
                <c:pt idx="2">
                  <c:v>681</c:v>
                </c:pt>
                <c:pt idx="3">
                  <c:v>783</c:v>
                </c:pt>
                <c:pt idx="4">
                  <c:v>816</c:v>
                </c:pt>
                <c:pt idx="5">
                  <c:v>853</c:v>
                </c:pt>
                <c:pt idx="6">
                  <c:v>851</c:v>
                </c:pt>
                <c:pt idx="7">
                  <c:v>919</c:v>
                </c:pt>
                <c:pt idx="8">
                  <c:v>885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353-43A6-8F28-2F1464AB2B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Contributions per Meeting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2389128"/>
        <c:axId val="1"/>
      </c:barChart>
      <c:catAx>
        <c:axId val="1623891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Meeting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Number of Tdocs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389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Contributions!$B$2</c:f>
              <c:strCache>
                <c:ptCount val="1"/>
                <c:pt idx="0">
                  <c:v>Contributions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A7C-49EA-A21A-765FE963928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Contributions!$A$3:$A$11</c:f>
              <c:strCache>
                <c:ptCount val="9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</c:strCache>
            </c:strRef>
          </c:cat>
          <c:val>
            <c:numRef>
              <c:f>Contributions!$B$3:$B$11</c:f>
              <c:numCache>
                <c:formatCode>General</c:formatCode>
                <c:ptCount val="9"/>
                <c:pt idx="0">
                  <c:v>1272</c:v>
                </c:pt>
                <c:pt idx="1">
                  <c:v>1683</c:v>
                </c:pt>
                <c:pt idx="2">
                  <c:v>1928</c:v>
                </c:pt>
                <c:pt idx="3">
                  <c:v>2268</c:v>
                </c:pt>
                <c:pt idx="4">
                  <c:v>2321</c:v>
                </c:pt>
                <c:pt idx="5">
                  <c:v>2249</c:v>
                </c:pt>
                <c:pt idx="6">
                  <c:v>1852</c:v>
                </c:pt>
                <c:pt idx="7">
                  <c:v>2061</c:v>
                </c:pt>
                <c:pt idx="8">
                  <c:v>2269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7C-49EA-A21A-765FE96392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>
            <a:lvl1pPr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>
            <a:lvl1pPr algn="r"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>
            <a:prstTxWarp prst="textNoShape">
              <a:avLst/>
            </a:prstTxWarp>
          </a:bodyPr>
          <a:lstStyle>
            <a:lvl1pPr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>
            <a:prstTxWarp prst="textNoShape">
              <a:avLst/>
            </a:prstTxWarp>
          </a:bodyPr>
          <a:lstStyle>
            <a:lvl1pPr algn="r" defTabSz="904875" eaLnBrk="1" hangingPunct="1">
              <a:defRPr kumimoji="0" sz="11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1A7A04E-464F-48D3-8A21-0AB9EB9AB376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>
            <a:lvl1pPr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>
            <a:lvl1pPr algn="r"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9513" y="695325"/>
            <a:ext cx="4651375" cy="34877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4650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>
            <a:prstTxWarp prst="textNoShape">
              <a:avLst/>
            </a:prstTxWarp>
          </a:bodyPr>
          <a:lstStyle>
            <a:lvl1pPr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>
            <a:prstTxWarp prst="textNoShape">
              <a:avLst/>
            </a:prstTxWarp>
          </a:bodyPr>
          <a:lstStyle>
            <a:lvl1pPr algn="r" defTabSz="904875" eaLnBrk="1" hangingPunct="1">
              <a:defRPr kumimoji="0" sz="11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0CA4C0D-EC9E-4BE9-B5AB-7A80CE2F6115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51375" cy="3489325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8013"/>
            <a:ext cx="5143500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6868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71694BD0-A70C-44E5-9558-691F77664815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18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8916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27F5AF6C-B1D9-4959-B92C-6CC3872166B8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19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0964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D2661FBA-F057-458F-9FC7-016CFAD83B53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20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26D9BBEB-2C24-4611-9048-DB47B8A8DBDF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21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26D9BBEB-2C24-4611-9048-DB47B8A8DBDF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22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91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6D5611FC-40A9-4C03-92C6-FC426A03D244}" type="slidenum">
              <a:rPr kumimoji="0" lang="ja-JP" altLang="en-GB" sz="1100" smtClean="0">
                <a:latin typeface="Times New Roman" panose="02020603050405020304" pitchFamily="18" charset="0"/>
                <a:cs typeface="Arial" panose="020B0604020202020204" pitchFamily="34" charset="0"/>
              </a:rPr>
              <a:pPr/>
              <a:t>9</a:t>
            </a:fld>
            <a:endParaRPr kumimoji="0" lang="en-GB" altLang="ja-JP" sz="1100" smtClean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2532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7C143F7A-38C0-4178-ABCF-44F00EC55A3D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11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4580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B2533BFD-B4B8-4651-8114-C5F7D6162B17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12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6628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B93FAA52-AEB3-4CC2-BF69-3BA8898B18D4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13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73FDAE99-91C9-4519-BCE0-4873953FD5A2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14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0D2713F7-BE2F-4C5B-86B1-F8EE3DF10D9D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15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2772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4E45A0F9-8223-4C87-AAC8-DFC97BA03433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16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4820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D69DF1BE-2886-46C3-9BA6-57795B554C35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17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80007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EF009-BC8E-4959-9CEC-0941FBC32A92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265527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48106-6E27-44EB-876F-53E3182A3601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358329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AEEBD-1B8A-4209-800D-4A167F4CF64C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796486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0B84D-9310-43F4-81B0-A0CCFFBA7DE3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80041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64563" y="6457950"/>
            <a:ext cx="395287" cy="222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F5656-0F6B-4099-97B0-96AE3A2F67F2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212088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D28B6-4491-49F7-B5E3-C7790F91F2F4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9601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FE01E-989D-42C0-ABE4-C2BFB71B02EF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910802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A4605-6397-489F-AA09-E5F04CC416DE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744886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1321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A18D0-CFDB-4D24-8C95-D75FAD2F5BBE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33276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FC73E-E3E9-4B34-9431-D13DF117F5FF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416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dirty="0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E567A-9B26-46F8-BE51-D959F38279FD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788127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549275" y="385763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  <a:endParaRPr lang="en-GB" altLang="ja-JP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 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GB" altLang="ja-JP" smtClean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D09952-B577-4CF7-9DEF-F2AE1497F13C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r>
              <a:rPr kumimoji="0" lang="en-GB" altLang="ja-JP" sz="1000">
                <a:solidFill>
                  <a:schemeClr val="bg1"/>
                </a:solidFill>
                <a:latin typeface="Arial" pitchFamily="34" charset="0"/>
              </a:rPr>
              <a:t>© 3GPP 2009     Mobile World Congress, Barcelona, 19</a:t>
            </a:r>
            <a:r>
              <a:rPr kumimoji="0" lang="en-GB" altLang="ja-JP" sz="1000" baseline="30000">
                <a:solidFill>
                  <a:schemeClr val="bg1"/>
                </a:solidFill>
                <a:latin typeface="Arial" pitchFamily="34" charset="0"/>
              </a:rPr>
              <a:t>th</a:t>
            </a:r>
            <a:r>
              <a:rPr kumimoji="0" lang="en-GB" altLang="ja-JP" sz="1000">
                <a:solidFill>
                  <a:schemeClr val="bg1"/>
                </a:solidFill>
                <a:latin typeface="Arial" pitchFamily="34" charset="0"/>
              </a:rPr>
              <a:t> February 2009</a:t>
            </a: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645636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r>
              <a:rPr kumimoji="0" lang="en-GB" altLang="ja-JP" sz="1200" b="1" dirty="0">
                <a:solidFill>
                  <a:schemeClr val="bg1"/>
                </a:solidFill>
                <a:latin typeface="Arial" pitchFamily="34" charset="0"/>
              </a:rPr>
              <a:t>© 3GPP 2021</a:t>
            </a:r>
            <a:r>
              <a:rPr kumimoji="0" lang="ja-JP" altLang="en-GB" sz="1200" b="1" dirty="0">
                <a:solidFill>
                  <a:schemeClr val="bg1"/>
                </a:solidFill>
                <a:latin typeface="Arial" pitchFamily="34" charset="0"/>
              </a:rPr>
              <a:t>     </a:t>
            </a:r>
            <a:endParaRPr kumimoji="0" lang="en-GB" altLang="ja-JP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58213" y="6456363"/>
            <a:ext cx="395287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fld id="{8A0B803D-0E98-45B0-A6EF-345FCEBF1E9C}" type="slidenum">
              <a:rPr kumimoji="0"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kumimoji="0"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92" r:id="rId1"/>
    <p:sldLayoutId id="2147485293" r:id="rId2"/>
    <p:sldLayoutId id="2147485282" r:id="rId3"/>
    <p:sldLayoutId id="2147485283" r:id="rId4"/>
    <p:sldLayoutId id="2147485284" r:id="rId5"/>
    <p:sldLayoutId id="2147485294" r:id="rId6"/>
    <p:sldLayoutId id="2147485285" r:id="rId7"/>
    <p:sldLayoutId id="2147485286" r:id="rId8"/>
    <p:sldLayoutId id="2147485287" r:id="rId9"/>
    <p:sldLayoutId id="2147485288" r:id="rId10"/>
    <p:sldLayoutId id="2147485289" r:id="rId11"/>
    <p:sldLayoutId id="2147485290" r:id="rId12"/>
    <p:sldLayoutId id="214748529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8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330325" y="1411288"/>
            <a:ext cx="7813675" cy="41005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/>
            </a:r>
            <a:b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</a:br>
            <a:r>
              <a:rPr lang="en-US" altLang="ja-JP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/>
            </a:r>
            <a:br>
              <a:rPr lang="en-US" altLang="ja-JP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</a:br>
            <a:endParaRPr lang="ja-JP" altLang="en-GB" sz="280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7173" name="Subtitle 6"/>
          <p:cNvSpPr>
            <a:spLocks noGrp="1"/>
          </p:cNvSpPr>
          <p:nvPr>
            <p:ph type="subTitle" idx="4294967295"/>
          </p:nvPr>
        </p:nvSpPr>
        <p:spPr>
          <a:xfrm>
            <a:off x="190123" y="4561201"/>
            <a:ext cx="8766175" cy="124936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GB" altLang="ja-JP" sz="2200" b="1" dirty="0" smtClean="0">
                <a:latin typeface="Arial" panose="020B0604020202020204" pitchFamily="34" charset="0"/>
              </a:rPr>
              <a:t>3GPP RAN WG1 Chair</a:t>
            </a:r>
          </a:p>
          <a:p>
            <a:pPr marL="0" indent="0" algn="ctr">
              <a:buFontTx/>
              <a:buNone/>
            </a:pPr>
            <a:r>
              <a:rPr lang="en-GB" altLang="ja-JP" sz="2200" b="1" dirty="0" err="1" smtClean="0">
                <a:latin typeface="Arial" panose="020B0604020202020204" pitchFamily="34" charset="0"/>
              </a:rPr>
              <a:t>Younsun</a:t>
            </a:r>
            <a:r>
              <a:rPr lang="en-GB" altLang="ja-JP" sz="2200" b="1" dirty="0" smtClean="0">
                <a:latin typeface="Arial" panose="020B0604020202020204" pitchFamily="34" charset="0"/>
              </a:rPr>
              <a:t> Kim</a:t>
            </a: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774700" y="2514600"/>
            <a:ext cx="7245350" cy="14462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kumimoji="0" lang="en-GB" altLang="ja-JP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Status Report for RAN WG1</a:t>
            </a:r>
            <a:br>
              <a:rPr kumimoji="0" lang="en-GB" altLang="ja-JP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kumimoji="0" lang="en-GB" altLang="ja-JP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 TSG-RAN #</a:t>
            </a:r>
            <a:r>
              <a:rPr kumimoji="0" lang="en-GB" altLang="ja-JP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93e</a:t>
            </a:r>
            <a:endParaRPr kumimoji="0" lang="en-US" altLang="ja-JP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7175" name="Text Box 65"/>
          <p:cNvSpPr txBox="1">
            <a:spLocks noChangeArrowheads="1"/>
          </p:cNvSpPr>
          <p:nvPr/>
        </p:nvSpPr>
        <p:spPr bwMode="auto">
          <a:xfrm>
            <a:off x="377825" y="817563"/>
            <a:ext cx="696118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en-US" altLang="ja-JP" sz="2000" b="1" i="1" dirty="0" smtClean="0">
                <a:solidFill>
                  <a:srgbClr val="0000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RP-211608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en-GB" altLang="ja-JP" sz="20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#93e, Electronic Meeting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de-DE" altLang="ja-JP" sz="2000" b="1" i="1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September 13</a:t>
            </a:r>
            <a:r>
              <a:rPr kumimoji="0" lang="de-DE" altLang="ja-JP" sz="2000" b="1" i="1" baseline="30000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kumimoji="0" lang="de-DE" altLang="ja-JP" sz="2000" b="1" i="1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de-DE" altLang="ja-JP" sz="2000" b="1" i="1" dirty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– </a:t>
            </a:r>
            <a:r>
              <a:rPr kumimoji="0" lang="de-DE" altLang="ja-JP" sz="2000" b="1" i="1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17</a:t>
            </a:r>
            <a:r>
              <a:rPr kumimoji="0" lang="de-DE" altLang="ja-JP" sz="2000" b="1" i="1" baseline="30000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kumimoji="0" lang="de-DE" altLang="ja-JP" sz="2000" b="1" i="1" dirty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, 2021</a:t>
            </a:r>
            <a:endParaRPr kumimoji="0" lang="en-US" altLang="ja-JP" sz="2000" b="1" i="1" dirty="0">
              <a:solidFill>
                <a:srgbClr val="FF33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6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87" y="238125"/>
            <a:ext cx="151130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タイトル 1"/>
          <p:cNvSpPr>
            <a:spLocks noGrp="1"/>
          </p:cNvSpPr>
          <p:nvPr>
            <p:ph type="title"/>
          </p:nvPr>
        </p:nvSpPr>
        <p:spPr>
          <a:xfrm>
            <a:off x="84138" y="28575"/>
            <a:ext cx="6834187" cy="1143000"/>
          </a:xfrm>
        </p:spPr>
        <p:txBody>
          <a:bodyPr/>
          <a:lstStyle/>
          <a:p>
            <a:r>
              <a:rPr lang="en-GB" altLang="ja-JP" smtClean="0"/>
              <a:t>Overview of RAN1-led Rel-17 NR SI/WIs</a:t>
            </a:r>
            <a:endParaRPr kumimoji="1" lang="ja-JP" altLang="en-US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875627"/>
              </p:ext>
            </p:extLst>
          </p:nvPr>
        </p:nvGraphicFramePr>
        <p:xfrm>
          <a:off x="60325" y="1909763"/>
          <a:ext cx="9056687" cy="2925762"/>
        </p:xfrm>
        <a:graphic>
          <a:graphicData uri="http://schemas.openxmlformats.org/drawingml/2006/table">
            <a:tbl>
              <a:tblPr/>
              <a:tblGrid>
                <a:gridCol w="41514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6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6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9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98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7299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29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4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Extending current NR operation to 71GHz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RP-212048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24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RP-212365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4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Support of reduced capability NR devices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RP-211742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coverage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RP-211826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XR (Extended Reality) evaluations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RP-212047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Further enhancements on MIMO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RP-211788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Sidelink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enhancement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RP-212033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Dynamic spectrum sharing (DSS)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RP-212419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/>
        </p:nvGraphicFramePr>
        <p:xfrm>
          <a:off x="6410325" y="5456238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34963" y="282575"/>
            <a:ext cx="5695950" cy="563563"/>
          </a:xfrm>
        </p:spPr>
        <p:txBody>
          <a:bodyPr/>
          <a:lstStyle/>
          <a:p>
            <a:r>
              <a:rPr lang="en-US" altLang="en-US" sz="3600" smtClean="0"/>
              <a:t>NR Summary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238125" y="1063625"/>
            <a:ext cx="8607425" cy="4525963"/>
          </a:xfrm>
        </p:spPr>
        <p:txBody>
          <a:bodyPr/>
          <a:lstStyle/>
          <a:p>
            <a:r>
              <a:rPr lang="en-US" altLang="en-US" sz="2000" dirty="0" smtClean="0"/>
              <a:t>For NR, all the time used for conference calls (GTWs) was dedicated for Rel-17</a:t>
            </a:r>
          </a:p>
          <a:p>
            <a:pPr lvl="1"/>
            <a:r>
              <a:rPr lang="en-US" altLang="en-US" sz="1800" dirty="0" smtClean="0"/>
              <a:t>Also included handling critical LSs from other WGs</a:t>
            </a:r>
          </a:p>
          <a:p>
            <a:r>
              <a:rPr lang="en-US" altLang="en-US" sz="2000" dirty="0" smtClean="0"/>
              <a:t>Discussion was carried out via extensive number of email threads and conference calls (GTWs)</a:t>
            </a:r>
          </a:p>
          <a:p>
            <a:pPr lvl="1"/>
            <a:r>
              <a:rPr lang="en-US" altLang="en-US" sz="1800" dirty="0" smtClean="0"/>
              <a:t>The number of email threads and the scope of each email thread were carefully managed to ensure reasonable workload</a:t>
            </a:r>
          </a:p>
          <a:p>
            <a:pPr lvl="1"/>
            <a:r>
              <a:rPr lang="en-US" altLang="en-US" sz="1800" dirty="0" smtClean="0"/>
              <a:t>The GTW conference calls were extensively used to ensure good progress</a:t>
            </a:r>
          </a:p>
          <a:p>
            <a:pPr lvl="2"/>
            <a:r>
              <a:rPr lang="en-US" altLang="en-US" sz="1600" dirty="0" smtClean="0"/>
              <a:t>3 parallel sessions, 3-hour per session (total of 90 hours) was planned but usually sessions ran late by ~30 minutes due to heated discussions</a:t>
            </a:r>
          </a:p>
          <a:p>
            <a:pPr lvl="2"/>
            <a:r>
              <a:rPr lang="en-US" altLang="en-US" sz="1600" dirty="0" smtClean="0"/>
              <a:t>Rotation of GTW conference call times was used to improve fairness across different regions</a:t>
            </a:r>
          </a:p>
          <a:p>
            <a:r>
              <a:rPr lang="en-US" altLang="en-US" sz="2000" dirty="0"/>
              <a:t>Remaining issues on Rel-16 UE features were handled using dedicated email threads</a:t>
            </a:r>
          </a:p>
          <a:p>
            <a:pPr lvl="1"/>
            <a:r>
              <a:rPr lang="en-US" altLang="en-US" sz="1800" dirty="0" smtClean="0"/>
              <a:t>Overall very stable</a:t>
            </a:r>
            <a:endParaRPr lang="en-US" altLang="en-US" sz="3600" dirty="0" smtClean="0"/>
          </a:p>
        </p:txBody>
      </p:sp>
      <p:sp>
        <p:nvSpPr>
          <p:cNvPr id="2150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F7F365C-9DFA-4C22-A51B-975743DC7EFA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53988" y="190500"/>
            <a:ext cx="4967287" cy="563563"/>
          </a:xfrm>
        </p:spPr>
        <p:txBody>
          <a:bodyPr/>
          <a:lstStyle/>
          <a:p>
            <a:r>
              <a:rPr lang="en-US" altLang="en-US" sz="3600" smtClean="0"/>
              <a:t>Statistics for GTW Usage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84138" y="1027113"/>
            <a:ext cx="8975725" cy="4525962"/>
          </a:xfrm>
        </p:spPr>
        <p:txBody>
          <a:bodyPr/>
          <a:lstStyle/>
          <a:p>
            <a:pPr>
              <a:defRPr/>
            </a:pPr>
            <a:r>
              <a:rPr lang="en-US" altLang="en-US" sz="2200" dirty="0">
                <a:ea typeface="ＭＳ Ｐゴシック" panose="020B0600070205080204" pitchFamily="34" charset="-128"/>
              </a:rPr>
              <a:t>Overall, roughly </a:t>
            </a:r>
            <a:r>
              <a:rPr lang="en-US" altLang="en-US" sz="2200" b="1" u="sng" dirty="0" smtClean="0">
                <a:ea typeface="ＭＳ Ｐゴシック" panose="020B0600070205080204" pitchFamily="34" charset="-128"/>
              </a:rPr>
              <a:t>104 </a:t>
            </a:r>
            <a:r>
              <a:rPr lang="en-US" altLang="en-US" sz="2200" b="1" u="sng" dirty="0">
                <a:ea typeface="ＭＳ Ｐゴシック" panose="020B0600070205080204" pitchFamily="34" charset="-128"/>
              </a:rPr>
              <a:t>hours</a:t>
            </a:r>
            <a:r>
              <a:rPr lang="en-US" altLang="en-US" sz="2200" b="1" dirty="0">
                <a:ea typeface="ＭＳ Ｐゴシック" panose="020B0600070205080204" pitchFamily="34" charset="-128"/>
              </a:rPr>
              <a:t> </a:t>
            </a:r>
            <a:r>
              <a:rPr lang="en-US" altLang="en-US" sz="2200" dirty="0">
                <a:ea typeface="ＭＳ Ｐゴシック" panose="020B0600070205080204" pitchFamily="34" charset="-128"/>
              </a:rPr>
              <a:t>of GTW conference calls in Q2</a:t>
            </a:r>
          </a:p>
          <a:p>
            <a:pPr>
              <a:defRPr/>
            </a:pPr>
            <a:r>
              <a:rPr lang="en-US" altLang="en-US" sz="2200" dirty="0" smtClean="0">
                <a:ea typeface="ＭＳ Ｐゴシック" panose="020B0600070205080204" pitchFamily="34" charset="-128"/>
              </a:rPr>
              <a:t>Statistics </a:t>
            </a:r>
            <a:r>
              <a:rPr lang="en-US" altLang="en-US" sz="2200" dirty="0">
                <a:ea typeface="ＭＳ Ｐゴシック" panose="020B0600070205080204" pitchFamily="34" charset="-128"/>
              </a:rPr>
              <a:t>is shown below</a:t>
            </a:r>
          </a:p>
          <a:p>
            <a:pPr lvl="1">
              <a:defRPr/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Roughly 10% </a:t>
            </a:r>
            <a:r>
              <a:rPr lang="en-US" altLang="en-US" sz="1800" dirty="0">
                <a:ea typeface="ＭＳ Ｐゴシック" panose="020B0600070205080204" pitchFamily="34" charset="-128"/>
              </a:rPr>
              <a:t>of GTW conference call time was used for Rel-17 LTE items</a:t>
            </a:r>
          </a:p>
          <a:p>
            <a:pPr lvl="1">
              <a:defRPr/>
            </a:pPr>
            <a:r>
              <a:rPr lang="en-US" altLang="en-US" sz="1800" dirty="0">
                <a:ea typeface="ＭＳ Ｐゴシック" panose="020B0600070205080204" pitchFamily="34" charset="-128"/>
              </a:rPr>
              <a:t>And remaining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90% </a:t>
            </a:r>
            <a:r>
              <a:rPr lang="en-US" altLang="en-US" sz="1800" dirty="0">
                <a:ea typeface="ＭＳ Ｐゴシック" panose="020B0600070205080204" pitchFamily="34" charset="-128"/>
              </a:rPr>
              <a:t>of GTW conference call time was used for Rel-17 NR items</a:t>
            </a:r>
          </a:p>
          <a:p>
            <a:pPr lvl="1">
              <a:defRPr/>
            </a:pPr>
            <a:r>
              <a:rPr lang="en-US" altLang="en-US" sz="1800" dirty="0">
                <a:ea typeface="ＭＳ Ｐゴシック" panose="020B0600070205080204" pitchFamily="34" charset="-128"/>
              </a:rPr>
              <a:t>The overall GTW conference call time split among the Rel-17 items is roughly proportional to the correspondingly budgeted TUs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sz="4000" dirty="0">
              <a:ea typeface="ＭＳ Ｐゴシック" panose="020B0600070205080204" pitchFamily="34" charset="-128"/>
            </a:endParaRPr>
          </a:p>
        </p:txBody>
      </p:sp>
      <p:sp>
        <p:nvSpPr>
          <p:cNvPr id="23556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F6754DE-7157-4DAA-A366-F1A6DBA22F74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1723"/>
              </p:ext>
            </p:extLst>
          </p:nvPr>
        </p:nvGraphicFramePr>
        <p:xfrm>
          <a:off x="472912" y="3907766"/>
          <a:ext cx="8198176" cy="1742534"/>
        </p:xfrm>
        <a:graphic>
          <a:graphicData uri="http://schemas.openxmlformats.org/drawingml/2006/table">
            <a:tbl>
              <a:tblPr/>
              <a:tblGrid>
                <a:gridCol w="684000">
                  <a:extLst>
                    <a:ext uri="{9D8B030D-6E8A-4147-A177-3AD203B41FA5}">
                      <a16:colId xmlns:a16="http://schemas.microsoft.com/office/drawing/2014/main" val="2458161815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055752400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015435376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88466639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609339552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31784303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677114582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559088976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865337170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091544012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1008521979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1919746740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667991066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898032142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840603278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593843840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958307615"/>
                    </a:ext>
                  </a:extLst>
                </a:gridCol>
              </a:tblGrid>
              <a:tr h="2493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7454" marR="7454" marT="74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6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693929"/>
                  </a:ext>
                </a:extLst>
              </a:tr>
              <a:tr h="59438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RAN1#106-e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MIMO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60GHz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URLLC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NTN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ePos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PowSav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CovEnh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DSS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IAB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MBS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NTN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Broadcast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0884997"/>
                  </a:ext>
                </a:extLst>
              </a:tr>
              <a:tr h="2493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Week#1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274935"/>
                  </a:ext>
                </a:extLst>
              </a:tr>
              <a:tr h="24931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Week#2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098379"/>
                  </a:ext>
                </a:extLst>
              </a:tr>
              <a:tr h="40021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2021.Q3 Subtotal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31319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76213" y="212725"/>
            <a:ext cx="7404100" cy="563563"/>
          </a:xfrm>
        </p:spPr>
        <p:txBody>
          <a:bodyPr/>
          <a:lstStyle/>
          <a:p>
            <a:r>
              <a:rPr lang="en-US" altLang="en-US" sz="3600" smtClean="0"/>
              <a:t>NR Summary: NR Rel-15 Maintenance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352425" y="1050925"/>
            <a:ext cx="8080375" cy="4525963"/>
          </a:xfrm>
        </p:spPr>
        <p:txBody>
          <a:bodyPr/>
          <a:lstStyle/>
          <a:p>
            <a:r>
              <a:rPr lang="en-US" altLang="en-US" sz="2800" dirty="0" smtClean="0"/>
              <a:t>RAN1 specs for NR Rel-15 are very stable</a:t>
            </a:r>
          </a:p>
          <a:p>
            <a:pPr lvl="1"/>
            <a:r>
              <a:rPr lang="en-US" altLang="en-US" sz="2400" dirty="0" smtClean="0"/>
              <a:t>12 email threads in RAN1#106-e</a:t>
            </a:r>
          </a:p>
          <a:p>
            <a:pPr lvl="1"/>
            <a:r>
              <a:rPr lang="en-US" altLang="en-US" sz="2400" dirty="0" smtClean="0"/>
              <a:t>In total, 3 Cat F approved NR Rel-15 CRs</a:t>
            </a:r>
          </a:p>
          <a:p>
            <a:pPr lvl="1"/>
            <a:endParaRPr lang="en-US" altLang="en-US" sz="2400" dirty="0" smtClean="0"/>
          </a:p>
        </p:txBody>
      </p:sp>
      <p:sp>
        <p:nvSpPr>
          <p:cNvPr id="25604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B7B1F0A-64F2-4682-9805-814EA77DFED2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76213" y="212725"/>
            <a:ext cx="7404100" cy="563563"/>
          </a:xfrm>
        </p:spPr>
        <p:txBody>
          <a:bodyPr/>
          <a:lstStyle/>
          <a:p>
            <a:r>
              <a:rPr lang="en-US" altLang="en-US" sz="3600" smtClean="0"/>
              <a:t>NR Summary: NR Rel-16 Maintenance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76213" y="928688"/>
            <a:ext cx="8439150" cy="4525962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Overall, Rel-16 RAN1 specifications are stable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All work items are now using individual CRs (vs. editors’ CRs) for Rel-16 maintenance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Editors’ CRs are used for specification alignment, particularly related to RRC parameters or editorial corrections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In total,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53 </a:t>
            </a:r>
            <a:r>
              <a:rPr lang="en-US" altLang="en-US" dirty="0">
                <a:ea typeface="ＭＳ Ｐゴシック" panose="020B0600070205080204" pitchFamily="34" charset="-128"/>
              </a:rPr>
              <a:t>email threads in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RAN1#106-e (including email threads for handling LS responses related to maintenance)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Rel-16 NR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V2X/</a:t>
            </a:r>
            <a:r>
              <a:rPr lang="en-US" altLang="en-US" dirty="0" err="1" smtClean="0">
                <a:ea typeface="ＭＳ Ｐゴシック" panose="020B0600070205080204" pitchFamily="34" charset="-128"/>
              </a:rPr>
              <a:t>eMIMO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/URLLC </a:t>
            </a:r>
            <a:r>
              <a:rPr lang="en-US" altLang="en-US" dirty="0">
                <a:ea typeface="ＭＳ Ｐゴシック" panose="020B0600070205080204" pitchFamily="34" charset="-128"/>
              </a:rPr>
              <a:t>WIs have most number of email threads  - about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62% </a:t>
            </a:r>
            <a:r>
              <a:rPr lang="en-US" altLang="en-US" dirty="0">
                <a:ea typeface="ＭＳ Ｐゴシック" panose="020B0600070205080204" pitchFamily="34" charset="-128"/>
              </a:rPr>
              <a:t>of the overall number of email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threads</a:t>
            </a:r>
          </a:p>
          <a:p>
            <a:pPr lvl="2">
              <a:defRPr/>
            </a:pPr>
            <a:r>
              <a:rPr lang="en-US" altLang="en-US" dirty="0" smtClean="0">
                <a:ea typeface="ＭＳ Ｐゴシック" panose="020B0600070205080204" pitchFamily="34" charset="-128"/>
              </a:rPr>
              <a:t>Rel-16 NR IAB/</a:t>
            </a:r>
            <a:r>
              <a:rPr lang="en-US" altLang="en-US" dirty="0" err="1" smtClean="0">
                <a:ea typeface="ＭＳ Ｐゴシック" panose="020B0600070205080204" pitchFamily="34" charset="-128"/>
              </a:rPr>
              <a:t>Mobility_Enh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 did not have any email threads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In total, </a:t>
            </a:r>
            <a:r>
              <a:rPr lang="en-US" altLang="en-US" dirty="0" smtClean="0"/>
              <a:t>28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ea typeface="ＭＳ Ｐゴシック" panose="020B0600070205080204" pitchFamily="34" charset="-128"/>
              </a:rPr>
              <a:t>approved NR Rel-16 CRs</a:t>
            </a:r>
            <a:r>
              <a:rPr lang="en-US" altLang="en-US" dirty="0"/>
              <a:t> </a:t>
            </a:r>
            <a:r>
              <a:rPr lang="en-US" altLang="en-US" dirty="0" smtClean="0"/>
              <a:t>(25 </a:t>
            </a:r>
            <a:r>
              <a:rPr lang="en-US" altLang="en-US" dirty="0"/>
              <a:t>Cat </a:t>
            </a:r>
            <a:r>
              <a:rPr lang="en-US" altLang="en-US" dirty="0" smtClean="0"/>
              <a:t>F, 3 </a:t>
            </a:r>
            <a:r>
              <a:rPr lang="en-US" altLang="en-US" dirty="0"/>
              <a:t>Cat A) 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Rel-16 UE features are very stable</a:t>
            </a:r>
          </a:p>
          <a:p>
            <a:pPr lvl="2">
              <a:defRPr/>
            </a:pPr>
            <a:r>
              <a:rPr lang="en-US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Special thanks to Hiroki Harada from DoCoMo for leading the great efforts</a:t>
            </a: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7652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9C1B946-FE2B-4084-8E40-D2E16DAD505B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4475163" cy="563562"/>
          </a:xfrm>
        </p:spPr>
        <p:txBody>
          <a:bodyPr/>
          <a:lstStyle/>
          <a:p>
            <a:r>
              <a:rPr lang="en-US" altLang="en-US" sz="3600" smtClean="0"/>
              <a:t>NR Summary: Rel-17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80988" y="1165225"/>
            <a:ext cx="8501062" cy="4525963"/>
          </a:xfrm>
        </p:spPr>
        <p:txBody>
          <a:bodyPr/>
          <a:lstStyle/>
          <a:p>
            <a:r>
              <a:rPr lang="en-US" altLang="en-US" dirty="0" smtClean="0"/>
              <a:t>RAN1#106-e meeting handled *all* remaining Rel-17 items by both emails and GTW calls</a:t>
            </a:r>
          </a:p>
          <a:p>
            <a:pPr lvl="1"/>
            <a:r>
              <a:rPr lang="en-US" altLang="en-US" dirty="0" smtClean="0"/>
              <a:t>12 WIs on NR: </a:t>
            </a:r>
            <a:r>
              <a:rPr lang="en-US" altLang="en-US" dirty="0" err="1" smtClean="0"/>
              <a:t>RedCap</a:t>
            </a:r>
            <a:r>
              <a:rPr lang="en-US" altLang="en-US" dirty="0" smtClean="0"/>
              <a:t>, 60GHz, </a:t>
            </a:r>
            <a:r>
              <a:rPr lang="en-US" altLang="en-US" dirty="0" err="1" smtClean="0"/>
              <a:t>CovEnh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ePos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eIAB</a:t>
            </a:r>
            <a:r>
              <a:rPr lang="en-US" altLang="en-US" dirty="0" smtClean="0"/>
              <a:t>, URLLC/</a:t>
            </a:r>
            <a:r>
              <a:rPr lang="en-US" altLang="en-US" dirty="0" err="1" smtClean="0"/>
              <a:t>IIoT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PowerSaving</a:t>
            </a:r>
            <a:r>
              <a:rPr lang="en-US" altLang="en-US" dirty="0" smtClean="0"/>
              <a:t>, NTN, </a:t>
            </a:r>
            <a:r>
              <a:rPr lang="en-US" altLang="en-US" dirty="0" err="1" smtClean="0"/>
              <a:t>feMIMO</a:t>
            </a:r>
            <a:r>
              <a:rPr lang="en-US" altLang="en-US" dirty="0" smtClean="0"/>
              <a:t>, DSS, Multicast/Broadcast, and </a:t>
            </a:r>
            <a:r>
              <a:rPr lang="en-US" altLang="en-US" dirty="0" err="1" smtClean="0"/>
              <a:t>Sidelink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3 WIs </a:t>
            </a:r>
            <a:r>
              <a:rPr lang="en-US" altLang="en-US" dirty="0"/>
              <a:t>on LTE (see earlier slides in LTE section): </a:t>
            </a:r>
            <a:r>
              <a:rPr lang="en-US" altLang="en-US" dirty="0" err="1"/>
              <a:t>eMTC</a:t>
            </a:r>
            <a:r>
              <a:rPr lang="en-US" altLang="en-US" dirty="0"/>
              <a:t>/NB-</a:t>
            </a:r>
            <a:r>
              <a:rPr lang="en-US" altLang="en-US" dirty="0" err="1"/>
              <a:t>IoT</a:t>
            </a:r>
            <a:r>
              <a:rPr lang="en-US" altLang="en-US" dirty="0"/>
              <a:t>, </a:t>
            </a:r>
            <a:r>
              <a:rPr lang="en-US" altLang="en-US" dirty="0" err="1"/>
              <a:t>IoT</a:t>
            </a:r>
            <a:r>
              <a:rPr lang="en-US" altLang="en-US" dirty="0"/>
              <a:t> over NTN, LTE </a:t>
            </a:r>
            <a:r>
              <a:rPr lang="en-US" altLang="en-US" dirty="0" smtClean="0"/>
              <a:t>5G Broadcast</a:t>
            </a:r>
            <a:endParaRPr lang="en-US" altLang="en-US" dirty="0"/>
          </a:p>
          <a:p>
            <a:pPr lvl="1"/>
            <a:r>
              <a:rPr lang="en-US" altLang="en-US" dirty="0" smtClean="0"/>
              <a:t>1 SI: XR</a:t>
            </a:r>
          </a:p>
          <a:p>
            <a:endParaRPr lang="en-US" altLang="en-US" dirty="0" smtClean="0"/>
          </a:p>
        </p:txBody>
      </p:sp>
      <p:sp>
        <p:nvSpPr>
          <p:cNvPr id="29700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7276671-6F7C-4DA4-953A-2972AE2EE21D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8251825" cy="563562"/>
          </a:xfrm>
        </p:spPr>
        <p:txBody>
          <a:bodyPr/>
          <a:lstStyle/>
          <a:p>
            <a:r>
              <a:rPr lang="en-US" altLang="en-US" sz="3600" smtClean="0"/>
              <a:t>NR Summary: details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87338" y="979488"/>
            <a:ext cx="8567737" cy="5600700"/>
          </a:xfrm>
          <a:extLst/>
        </p:spPr>
        <p:txBody>
          <a:bodyPr/>
          <a:lstStyle/>
          <a:p>
            <a:pPr>
              <a:defRPr/>
            </a:pPr>
            <a:r>
              <a:rPr lang="en-US" altLang="en-US" sz="2000" dirty="0"/>
              <a:t>Rel-17 </a:t>
            </a:r>
            <a:r>
              <a:rPr lang="en-US" altLang="en-US" sz="2000" dirty="0" err="1"/>
              <a:t>CovEnh</a:t>
            </a:r>
            <a:r>
              <a:rPr lang="en-US" altLang="en-US" sz="2000" dirty="0"/>
              <a:t> WI: Overall </a:t>
            </a:r>
            <a:r>
              <a:rPr lang="en-US" altLang="en-US" sz="2000" dirty="0" smtClean="0"/>
              <a:t>adequate </a:t>
            </a:r>
            <a:r>
              <a:rPr lang="en-US" altLang="en-US" sz="2000" dirty="0"/>
              <a:t>progress</a:t>
            </a:r>
          </a:p>
          <a:p>
            <a:pPr lvl="1">
              <a:defRPr/>
            </a:pPr>
            <a:r>
              <a:rPr lang="en-US" altLang="en-US" sz="1800" dirty="0"/>
              <a:t>Additional agreements in all topics (PUSCH enhancements w.r.t. enhancements on PUSCH repetition type A, TB processing over multi-slot PUSCH, joint channel estimation for PUSCH, PUCCH enhancements, and type A PUSCH repetition for Msg3)</a:t>
            </a:r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  <a:p>
            <a:pPr latinLnBrk="1">
              <a:defRPr/>
            </a:pPr>
            <a:r>
              <a:rPr lang="en-US" sz="2000" dirty="0"/>
              <a:t>Rel-17 </a:t>
            </a:r>
            <a:r>
              <a:rPr lang="en-US" sz="2000" dirty="0" err="1"/>
              <a:t>RedCap</a:t>
            </a:r>
            <a:r>
              <a:rPr lang="en-US" sz="2000" dirty="0"/>
              <a:t> WI: Overall </a:t>
            </a:r>
            <a:r>
              <a:rPr lang="en-US" altLang="en-US" sz="2000" dirty="0"/>
              <a:t>adequate</a:t>
            </a:r>
            <a:r>
              <a:rPr lang="en-US" sz="2000" dirty="0" smtClean="0"/>
              <a:t> </a:t>
            </a:r>
            <a:r>
              <a:rPr lang="en-US" sz="2000" dirty="0"/>
              <a:t>progress</a:t>
            </a:r>
          </a:p>
          <a:p>
            <a:pPr lvl="1" latinLnBrk="1">
              <a:defRPr/>
            </a:pPr>
            <a:r>
              <a:rPr lang="en-US" sz="1800" dirty="0"/>
              <a:t>Additional agreements in </a:t>
            </a:r>
            <a:r>
              <a:rPr lang="en-US" sz="1800" dirty="0" smtClean="0"/>
              <a:t>the following topics: reduced </a:t>
            </a:r>
            <a:r>
              <a:rPr lang="en-US" sz="1800" dirty="0"/>
              <a:t>maximum UE bandwidth, </a:t>
            </a:r>
            <a:r>
              <a:rPr lang="en-US" sz="1800" dirty="0" smtClean="0"/>
              <a:t>duplex operation, RAN1 aspects for RAN2-led features</a:t>
            </a:r>
            <a:endParaRPr lang="en-US" sz="1800" dirty="0"/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</p:txBody>
      </p:sp>
      <p:sp>
        <p:nvSpPr>
          <p:cNvPr id="3174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FA8AA26-CB13-4161-86F1-0651A4612DBF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8251825" cy="563562"/>
          </a:xfrm>
        </p:spPr>
        <p:txBody>
          <a:bodyPr/>
          <a:lstStyle/>
          <a:p>
            <a:r>
              <a:rPr lang="en-US" altLang="en-US" sz="3600" smtClean="0"/>
              <a:t>NR Summary: details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76213" y="1204674"/>
            <a:ext cx="8567737" cy="5600700"/>
          </a:xfrm>
          <a:extLst/>
        </p:spPr>
        <p:txBody>
          <a:bodyPr/>
          <a:lstStyle/>
          <a:p>
            <a:pPr>
              <a:defRPr/>
            </a:pPr>
            <a:r>
              <a:rPr lang="en-US" altLang="en-US" sz="2000" dirty="0"/>
              <a:t>Rel-17 </a:t>
            </a:r>
            <a:r>
              <a:rPr lang="en-US" altLang="en-US" sz="2000" dirty="0" err="1"/>
              <a:t>ePositioning</a:t>
            </a:r>
            <a:r>
              <a:rPr lang="en-US" altLang="en-US" sz="2000" dirty="0"/>
              <a:t> WI: Overall </a:t>
            </a:r>
            <a:r>
              <a:rPr lang="en-US" altLang="en-US" sz="2000" dirty="0" smtClean="0"/>
              <a:t>adequate </a:t>
            </a:r>
            <a:r>
              <a:rPr lang="en-US" altLang="en-US" sz="2000" dirty="0"/>
              <a:t>progress</a:t>
            </a:r>
          </a:p>
          <a:p>
            <a:pPr lvl="1">
              <a:defRPr/>
            </a:pPr>
            <a:r>
              <a:rPr lang="en-US" sz="1800" dirty="0"/>
              <a:t>Additional agreements in all topics (Accuracy improvements by mitigating UE </a:t>
            </a:r>
            <a:r>
              <a:rPr lang="en-US" sz="1800" dirty="0" smtClean="0"/>
              <a:t>Rx/</a:t>
            </a:r>
            <a:r>
              <a:rPr lang="en-US" sz="1800" dirty="0" err="1"/>
              <a:t>T</a:t>
            </a:r>
            <a:r>
              <a:rPr lang="en-US" sz="1800" dirty="0" err="1" smtClean="0"/>
              <a:t>x</a:t>
            </a:r>
            <a:r>
              <a:rPr lang="en-US" sz="1800" dirty="0" smtClean="0"/>
              <a:t> </a:t>
            </a:r>
            <a:r>
              <a:rPr lang="en-US" sz="1800" dirty="0"/>
              <a:t>and/or </a:t>
            </a:r>
            <a:r>
              <a:rPr lang="en-US" sz="1800" dirty="0" err="1"/>
              <a:t>gNB</a:t>
            </a:r>
            <a:r>
              <a:rPr lang="en-US" sz="1800" dirty="0"/>
              <a:t> Rx/</a:t>
            </a:r>
            <a:r>
              <a:rPr lang="en-US" sz="1800" dirty="0" err="1"/>
              <a:t>Tx</a:t>
            </a:r>
            <a:r>
              <a:rPr lang="en-US" sz="1800" dirty="0"/>
              <a:t> timing delays, UL-</a:t>
            </a:r>
            <a:r>
              <a:rPr lang="en-US" sz="1800" dirty="0" err="1"/>
              <a:t>AoA</a:t>
            </a:r>
            <a:r>
              <a:rPr lang="en-US" sz="1800" dirty="0"/>
              <a:t>, DL-</a:t>
            </a:r>
            <a:r>
              <a:rPr lang="en-US" sz="1800" dirty="0" err="1"/>
              <a:t>AoD</a:t>
            </a:r>
            <a:r>
              <a:rPr lang="en-US" sz="1800" dirty="0"/>
              <a:t>, latency improvement, information reporting for multipath/NLOS mitigation, and on-demand DL PRS and positioning in RRC_INACTIVE state)</a:t>
            </a:r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  <a:p>
            <a:pPr>
              <a:defRPr/>
            </a:pPr>
            <a:r>
              <a:rPr lang="en-US" altLang="en-US" sz="2000" dirty="0"/>
              <a:t>Rel-17 52.6-71GHz WI: Overall adequate </a:t>
            </a:r>
            <a:r>
              <a:rPr lang="en-US" altLang="en-US" sz="2000" dirty="0" smtClean="0"/>
              <a:t>progress</a:t>
            </a:r>
            <a:endParaRPr lang="en-US" altLang="en-US" sz="2000" dirty="0"/>
          </a:p>
          <a:p>
            <a:pPr lvl="1">
              <a:defRPr/>
            </a:pPr>
            <a:r>
              <a:rPr lang="en-US" sz="1800" dirty="0" smtClean="0"/>
              <a:t>Additional </a:t>
            </a:r>
            <a:r>
              <a:rPr lang="en-US" sz="1800" dirty="0"/>
              <a:t>agreements in all </a:t>
            </a:r>
            <a:r>
              <a:rPr lang="en-US" sz="1800" dirty="0" smtClean="0"/>
              <a:t>topics (initial access, </a:t>
            </a:r>
            <a:r>
              <a:rPr lang="en-US" altLang="en-US" sz="1800" dirty="0" smtClean="0"/>
              <a:t>PDCCH </a:t>
            </a:r>
            <a:r>
              <a:rPr lang="en-US" altLang="en-US" sz="1800" dirty="0"/>
              <a:t>monitoring, PUCCH format 0/1/4, beam management, PDSCH/PUSCH, channel access mechanism)</a:t>
            </a:r>
          </a:p>
          <a:p>
            <a:pPr>
              <a:defRPr/>
            </a:pPr>
            <a:endParaRPr lang="en-US" altLang="en-US" sz="2000" dirty="0"/>
          </a:p>
        </p:txBody>
      </p:sp>
      <p:sp>
        <p:nvSpPr>
          <p:cNvPr id="33796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0EC85AD-BDA9-447D-9D4C-D0E5592F08C8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373063" y="1330593"/>
            <a:ext cx="8388350" cy="4525962"/>
          </a:xfrm>
        </p:spPr>
        <p:txBody>
          <a:bodyPr/>
          <a:lstStyle/>
          <a:p>
            <a:r>
              <a:rPr lang="en-US" altLang="en-US" sz="2000" dirty="0" smtClean="0"/>
              <a:t>Rel-17 </a:t>
            </a:r>
            <a:r>
              <a:rPr lang="en-US" altLang="en-US" sz="2000" dirty="0" err="1" smtClean="0"/>
              <a:t>feMIMO</a:t>
            </a:r>
            <a:r>
              <a:rPr lang="en-US" altLang="en-US" sz="2000" dirty="0" smtClean="0"/>
              <a:t> WI: Overall adequate progress</a:t>
            </a:r>
          </a:p>
          <a:p>
            <a:pPr lvl="1"/>
            <a:r>
              <a:rPr lang="en-US" altLang="en-US" sz="1800" dirty="0" smtClean="0"/>
              <a:t>Additional agreements in all topics (enhancements on multi-beam operation, enhancements on multi-TRP deployment, enhancements on SRS flexibility, coverage and capacity, CSI enhancements: MTRP and FR1 FDD reciprocity)</a:t>
            </a:r>
          </a:p>
          <a:p>
            <a:endParaRPr lang="en-US" altLang="en-US" sz="2000" dirty="0" smtClean="0"/>
          </a:p>
          <a:p>
            <a:r>
              <a:rPr lang="en-US" altLang="en-US" sz="2000" dirty="0"/>
              <a:t>Rel-17 </a:t>
            </a:r>
            <a:r>
              <a:rPr lang="en-US" altLang="en-US" sz="2000" dirty="0" err="1"/>
              <a:t>IIoT</a:t>
            </a:r>
            <a:r>
              <a:rPr lang="en-US" altLang="en-US" sz="2000" dirty="0"/>
              <a:t>/URLLC </a:t>
            </a:r>
            <a:r>
              <a:rPr lang="en-US" altLang="en-US" sz="2000" dirty="0" smtClean="0"/>
              <a:t>WI: Overall </a:t>
            </a:r>
            <a:r>
              <a:rPr lang="en-US" altLang="en-US" sz="2000" dirty="0"/>
              <a:t>adequate progress although faster progress is would be needed in future meetings for </a:t>
            </a:r>
            <a:r>
              <a:rPr lang="en-US" altLang="en-US" sz="2000" dirty="0" smtClean="0"/>
              <a:t>intra-UE </a:t>
            </a:r>
            <a:r>
              <a:rPr lang="en-US" altLang="en-US" sz="2000" dirty="0"/>
              <a:t>multiplexing/prioritization </a:t>
            </a:r>
          </a:p>
          <a:p>
            <a:pPr lvl="1"/>
            <a:r>
              <a:rPr lang="en-US" altLang="en-US" sz="1800" dirty="0" smtClean="0"/>
              <a:t>Additional agreements in all topics (enhancements for HARQ feedback, enhancements for CSI, enhancements for unlicensed band URLLC/</a:t>
            </a:r>
            <a:r>
              <a:rPr lang="en-US" altLang="en-US" sz="1800" dirty="0" err="1" smtClean="0"/>
              <a:t>IIoT</a:t>
            </a:r>
            <a:r>
              <a:rPr lang="en-US" altLang="en-US" sz="1800" dirty="0" smtClean="0"/>
              <a:t>, intra-UE multiplexing/prioritization, and propagation delay compensation)</a:t>
            </a:r>
          </a:p>
          <a:p>
            <a:pPr lvl="1"/>
            <a:endParaRPr lang="en-US" altLang="en-US" sz="1800" dirty="0" smtClean="0"/>
          </a:p>
          <a:p>
            <a:pPr lvl="1"/>
            <a:endParaRPr lang="en-US" altLang="en-US" sz="1800" dirty="0" smtClean="0"/>
          </a:p>
          <a:p>
            <a:pPr lvl="1"/>
            <a:endParaRPr lang="en-US" altLang="en-US" sz="1800" dirty="0" smtClean="0"/>
          </a:p>
          <a:p>
            <a:endParaRPr lang="en-US" altLang="en-US" sz="2000" dirty="0" smtClean="0"/>
          </a:p>
        </p:txBody>
      </p:sp>
      <p:sp>
        <p:nvSpPr>
          <p:cNvPr id="35844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80DEDF3-5B7F-4FB2-9540-4399891700C3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73063" y="968283"/>
            <a:ext cx="8388350" cy="4525962"/>
          </a:xfrm>
        </p:spPr>
        <p:txBody>
          <a:bodyPr/>
          <a:lstStyle/>
          <a:p>
            <a:r>
              <a:rPr lang="en-US" altLang="en-US" sz="2000" dirty="0"/>
              <a:t>Rel-17 NTN </a:t>
            </a:r>
            <a:r>
              <a:rPr lang="en-US" altLang="en-US" sz="2000" dirty="0" smtClean="0"/>
              <a:t>WI: Overall adequate progress</a:t>
            </a:r>
          </a:p>
          <a:p>
            <a:pPr lvl="1"/>
            <a:r>
              <a:rPr lang="en-US" altLang="en-US" sz="1800" dirty="0"/>
              <a:t>Additional agreements in all topics </a:t>
            </a:r>
            <a:r>
              <a:rPr lang="en-US" altLang="en-US" sz="1800" dirty="0" smtClean="0"/>
              <a:t>(</a:t>
            </a:r>
            <a:r>
              <a:rPr lang="en-GB" altLang="en-US" dirty="0"/>
              <a:t>t</a:t>
            </a:r>
            <a:r>
              <a:rPr lang="en-GB" dirty="0" smtClean="0"/>
              <a:t>iming </a:t>
            </a:r>
            <a:r>
              <a:rPr lang="en-GB" dirty="0"/>
              <a:t>relationship </a:t>
            </a:r>
            <a:r>
              <a:rPr lang="en-GB" dirty="0" smtClean="0"/>
              <a:t>enhancements, </a:t>
            </a:r>
            <a:r>
              <a:rPr lang="en-GB" dirty="0"/>
              <a:t>UL time </a:t>
            </a:r>
            <a:r>
              <a:rPr lang="en-GB" dirty="0" smtClean="0"/>
              <a:t>/ </a:t>
            </a:r>
            <a:r>
              <a:rPr lang="en-GB" dirty="0"/>
              <a:t>frequency </a:t>
            </a:r>
            <a:r>
              <a:rPr lang="en-GB" dirty="0" smtClean="0"/>
              <a:t>synchronization, enhancements </a:t>
            </a:r>
            <a:r>
              <a:rPr lang="en-GB" dirty="0"/>
              <a:t>on HARQ</a:t>
            </a:r>
            <a:r>
              <a:rPr lang="en-US" altLang="en-US" sz="1800" dirty="0" smtClean="0"/>
              <a:t>)</a:t>
            </a:r>
            <a:endParaRPr lang="en-US" altLang="en-US" sz="1800" dirty="0"/>
          </a:p>
          <a:p>
            <a:endParaRPr lang="en-US" altLang="en-US" sz="2000" dirty="0" smtClean="0"/>
          </a:p>
          <a:p>
            <a:r>
              <a:rPr lang="en-US" altLang="en-US" sz="2000" dirty="0"/>
              <a:t>Rel-17 </a:t>
            </a:r>
            <a:r>
              <a:rPr lang="en-US" altLang="en-US" sz="2000" dirty="0" err="1"/>
              <a:t>PowerSaving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WI: One of the </a:t>
            </a:r>
            <a:r>
              <a:rPr lang="en-US" altLang="en-US" sz="2000" dirty="0" smtClean="0"/>
              <a:t>three </a:t>
            </a:r>
            <a:r>
              <a:rPr lang="en-US" altLang="en-US" sz="2000" dirty="0" smtClean="0"/>
              <a:t>topics has little progress</a:t>
            </a:r>
          </a:p>
          <a:p>
            <a:pPr lvl="1"/>
            <a:r>
              <a:rPr lang="en-US" altLang="en-US" sz="1800" dirty="0" smtClean="0"/>
              <a:t>On the topic of potential </a:t>
            </a:r>
            <a:r>
              <a:rPr lang="en-US" altLang="en-US" sz="1800" dirty="0"/>
              <a:t>paging </a:t>
            </a:r>
            <a:r>
              <a:rPr lang="en-US" altLang="en-US" sz="1800" dirty="0" smtClean="0"/>
              <a:t>enhancements, RAN1 failed to agree on </a:t>
            </a:r>
            <a:r>
              <a:rPr lang="en-US" altLang="en-US" sz="1800" dirty="0"/>
              <a:t>the </a:t>
            </a:r>
            <a:r>
              <a:rPr lang="en-US" altLang="en-US" sz="1800" dirty="0" smtClean="0"/>
              <a:t>following PEI </a:t>
            </a:r>
            <a:r>
              <a:rPr lang="en-US" altLang="en-US" sz="1800" dirty="0"/>
              <a:t>physical-layer channel/signal </a:t>
            </a:r>
            <a:r>
              <a:rPr lang="en-US" altLang="en-US" sz="1800" dirty="0" smtClean="0"/>
              <a:t>design proposal</a:t>
            </a:r>
            <a:r>
              <a:rPr lang="en-US" altLang="en-US" sz="1800" dirty="0"/>
              <a:t>. Twenty companies supported the </a:t>
            </a:r>
            <a:r>
              <a:rPr lang="en-US" altLang="en-US" sz="1800" dirty="0" smtClean="0"/>
              <a:t>proposal but </a:t>
            </a:r>
            <a:r>
              <a:rPr lang="en-US" sz="1800" dirty="0"/>
              <a:t>due to 3 companies (Intel, CATT, Sony) who indicated that they cannot accept, no further progress was made on the proposal.</a:t>
            </a:r>
          </a:p>
          <a:p>
            <a:pPr lvl="1"/>
            <a:endParaRPr lang="en-US" altLang="en-US" sz="1800" dirty="0" smtClean="0"/>
          </a:p>
          <a:p>
            <a:pPr lvl="2"/>
            <a:endParaRPr lang="en-US" altLang="en-US" sz="1600" dirty="0" smtClean="0"/>
          </a:p>
          <a:p>
            <a:pPr lvl="2"/>
            <a:endParaRPr lang="en-US" altLang="en-US" sz="1600" dirty="0"/>
          </a:p>
          <a:p>
            <a:pPr lvl="1"/>
            <a:r>
              <a:rPr lang="en-US" altLang="en-US" sz="1800" dirty="0" smtClean="0"/>
              <a:t>For the other </a:t>
            </a:r>
            <a:r>
              <a:rPr lang="en-US" altLang="en-US" sz="1800" dirty="0" smtClean="0"/>
              <a:t>topics </a:t>
            </a:r>
            <a:r>
              <a:rPr lang="en-US" altLang="en-US" sz="1800" dirty="0"/>
              <a:t>(TRS/CSI-RS for idle/inactive </a:t>
            </a:r>
            <a:r>
              <a:rPr lang="en-US" altLang="en-US" sz="1800" dirty="0" smtClean="0"/>
              <a:t>UEs, potential </a:t>
            </a:r>
            <a:r>
              <a:rPr lang="en-US" altLang="en-US" sz="1800" dirty="0"/>
              <a:t>extension(s) to Rel-16 DCI-based power saving adaptation during DRX </a:t>
            </a:r>
            <a:r>
              <a:rPr lang="en-US" altLang="en-US" sz="1800" dirty="0" err="1" smtClean="0"/>
              <a:t>ActiveTime</a:t>
            </a:r>
            <a:r>
              <a:rPr lang="en-US" altLang="en-US" sz="1800" dirty="0" smtClean="0"/>
              <a:t>), reasonable progress</a:t>
            </a:r>
            <a:endParaRPr lang="en-US" altLang="en-US" sz="1600" dirty="0" smtClean="0"/>
          </a:p>
          <a:p>
            <a:endParaRPr lang="en-US" altLang="en-US" sz="1800" dirty="0" smtClean="0"/>
          </a:p>
        </p:txBody>
      </p:sp>
      <p:sp>
        <p:nvSpPr>
          <p:cNvPr id="37892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474AF75-0B92-47F0-AA38-370C8CFE496E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487696"/>
              </p:ext>
            </p:extLst>
          </p:nvPr>
        </p:nvGraphicFramePr>
        <p:xfrm>
          <a:off x="2495734" y="4157388"/>
          <a:ext cx="414300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3008">
                  <a:extLst>
                    <a:ext uri="{9D8B030D-6E8A-4147-A177-3AD203B41FA5}">
                      <a16:colId xmlns:a16="http://schemas.microsoft.com/office/drawing/2014/main" val="173093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Proposed Working Assumption</a:t>
                      </a:r>
                    </a:p>
                    <a:p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r>
                        <a:rPr lang="en-US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PDCCH-based PEI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41397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66738" y="0"/>
            <a:ext cx="6834187" cy="835025"/>
          </a:xfrm>
        </p:spPr>
        <p:txBody>
          <a:bodyPr/>
          <a:lstStyle/>
          <a:p>
            <a:r>
              <a:rPr lang="sv-SE" altLang="ja-JP" smtClean="0"/>
              <a:t>Executive Summary</a:t>
            </a:r>
            <a:endParaRPr lang="en-US" altLang="en-US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33375" y="2613804"/>
            <a:ext cx="8477250" cy="3803792"/>
          </a:xfrm>
        </p:spPr>
        <p:txBody>
          <a:bodyPr/>
          <a:lstStyle/>
          <a:p>
            <a:r>
              <a:rPr lang="en-US" altLang="en-US" sz="2000" dirty="0" smtClean="0"/>
              <a:t>RAN1#106-e </a:t>
            </a:r>
            <a:r>
              <a:rPr lang="en-US" altLang="en-US" sz="2000" dirty="0"/>
              <a:t>spent </a:t>
            </a:r>
            <a:r>
              <a:rPr lang="en-US" altLang="en-US" sz="2000" dirty="0" smtClean="0"/>
              <a:t>all conference meeting </a:t>
            </a:r>
            <a:r>
              <a:rPr lang="en-US" altLang="en-US" sz="2000" dirty="0"/>
              <a:t>time for </a:t>
            </a:r>
            <a:r>
              <a:rPr lang="en-US" altLang="en-US" sz="2000" dirty="0" smtClean="0"/>
              <a:t>Rel-17 items only</a:t>
            </a:r>
            <a:endParaRPr lang="en-US" altLang="en-US" sz="2000" dirty="0"/>
          </a:p>
          <a:p>
            <a:pPr lvl="1"/>
            <a:r>
              <a:rPr lang="en-US" altLang="en-US" sz="1600" dirty="0" smtClean="0"/>
              <a:t>Using emails &amp; GTW conference calls (a</a:t>
            </a:r>
            <a:r>
              <a:rPr lang="en-US" altLang="en-US" sz="1400" dirty="0" smtClean="0"/>
              <a:t> </a:t>
            </a:r>
            <a:r>
              <a:rPr lang="en-US" altLang="en-US" sz="1600" dirty="0" smtClean="0"/>
              <a:t>total of 104 hours with 3 parallel sessions)</a:t>
            </a:r>
          </a:p>
          <a:p>
            <a:pPr lvl="1"/>
            <a:r>
              <a:rPr lang="en-US" altLang="en-US" sz="1600" dirty="0" smtClean="0"/>
              <a:t>Maintenance was handled using emails only</a:t>
            </a:r>
            <a:endParaRPr lang="en-US" altLang="en-US" sz="1400" dirty="0" smtClean="0"/>
          </a:p>
          <a:p>
            <a:r>
              <a:rPr lang="en-US" altLang="en-US" sz="2000" dirty="0" smtClean="0"/>
              <a:t>Maintenance: Rel-16 &amp; earlier</a:t>
            </a:r>
          </a:p>
          <a:p>
            <a:pPr lvl="1"/>
            <a:r>
              <a:rPr lang="en-US" altLang="en-US" sz="1600" dirty="0" smtClean="0"/>
              <a:t>RAN1 specifications are </a:t>
            </a:r>
            <a:r>
              <a:rPr lang="en-US" altLang="en-US" sz="1600" b="1" dirty="0" smtClean="0"/>
              <a:t>stable</a:t>
            </a:r>
            <a:r>
              <a:rPr lang="en-US" altLang="en-US" sz="1600" dirty="0" smtClean="0"/>
              <a:t> for both LTE and NR</a:t>
            </a:r>
            <a:endParaRPr lang="en-US" altLang="en-US" sz="1100" dirty="0" smtClean="0"/>
          </a:p>
          <a:p>
            <a:r>
              <a:rPr lang="en-US" altLang="en-US" sz="2000" dirty="0" smtClean="0"/>
              <a:t>Rel-17: covered all items with GTW calls &amp; emails</a:t>
            </a:r>
          </a:p>
          <a:p>
            <a:pPr lvl="1"/>
            <a:r>
              <a:rPr lang="en-US" altLang="en-US" sz="1600" dirty="0" smtClean="0">
                <a:sym typeface="Wingdings" panose="05000000000000000000" pitchFamily="2" charset="2"/>
              </a:rPr>
              <a:t>All Rel-17 items were covered</a:t>
            </a:r>
            <a:endParaRPr lang="en-US" altLang="en-US" sz="1400" dirty="0" smtClean="0">
              <a:sym typeface="Wingdings" panose="05000000000000000000" pitchFamily="2" charset="2"/>
            </a:endParaRPr>
          </a:p>
          <a:p>
            <a:pPr lvl="1"/>
            <a:r>
              <a:rPr lang="en-US" altLang="en-US" sz="1600" dirty="0" smtClean="0">
                <a:sym typeface="Wingdings" panose="05000000000000000000" pitchFamily="2" charset="2"/>
              </a:rPr>
              <a:t>Overall, reasonable progress for all Rel-17 items, although some items need better progress in future meetings</a:t>
            </a:r>
          </a:p>
          <a:p>
            <a:pPr lvl="2"/>
            <a:r>
              <a:rPr lang="en-US" altLang="en-US" sz="1400" dirty="0" smtClean="0">
                <a:sym typeface="Wingdings" panose="05000000000000000000" pitchFamily="2" charset="2"/>
              </a:rPr>
              <a:t>E.g., UE power savings (paging enhancement), </a:t>
            </a:r>
            <a:r>
              <a:rPr lang="en-US" altLang="en-US" sz="1400" dirty="0" err="1" smtClean="0">
                <a:sym typeface="Wingdings" panose="05000000000000000000" pitchFamily="2" charset="2"/>
              </a:rPr>
              <a:t>Sidelink</a:t>
            </a:r>
            <a:r>
              <a:rPr lang="en-US" altLang="en-US" sz="1400" dirty="0" smtClean="0">
                <a:sym typeface="Wingdings" panose="05000000000000000000" pitchFamily="2" charset="2"/>
              </a:rPr>
              <a:t> , </a:t>
            </a:r>
            <a:r>
              <a:rPr lang="en-US" altLang="en-US" sz="1400" dirty="0" err="1" smtClean="0">
                <a:sym typeface="Wingdings" panose="05000000000000000000" pitchFamily="2" charset="2"/>
              </a:rPr>
              <a:t>IIoT</a:t>
            </a:r>
            <a:r>
              <a:rPr lang="en-US" altLang="en-US" sz="1400" dirty="0" smtClean="0">
                <a:sym typeface="Wingdings" panose="05000000000000000000" pitchFamily="2" charset="2"/>
              </a:rPr>
              <a:t>/</a:t>
            </a:r>
            <a:r>
              <a:rPr lang="en-US" altLang="en-US" sz="1400" dirty="0" err="1" smtClean="0">
                <a:sym typeface="Wingdings" panose="05000000000000000000" pitchFamily="2" charset="2"/>
              </a:rPr>
              <a:t>eURLLC</a:t>
            </a:r>
            <a:endParaRPr lang="en-US" altLang="en-US" sz="1400" dirty="0" smtClean="0"/>
          </a:p>
          <a:p>
            <a:pPr lvl="2"/>
            <a:endParaRPr lang="en-US" altLang="en-US" sz="1100" dirty="0" smtClean="0">
              <a:sym typeface="Wingdings" panose="05000000000000000000" pitchFamily="2" charset="2"/>
            </a:endParaRPr>
          </a:p>
          <a:p>
            <a:endParaRPr lang="en-US" altLang="en-US" sz="2000" dirty="0" smtClean="0"/>
          </a:p>
          <a:p>
            <a:endParaRPr lang="en-US" altLang="en-US" sz="2000" dirty="0" smtClean="0"/>
          </a:p>
        </p:txBody>
      </p:sp>
      <p:sp>
        <p:nvSpPr>
          <p:cNvPr id="9220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C877875-8157-459F-9E62-42CC6C106E73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981383"/>
              </p:ext>
            </p:extLst>
          </p:nvPr>
        </p:nvGraphicFramePr>
        <p:xfrm>
          <a:off x="1985168" y="1263879"/>
          <a:ext cx="5173663" cy="715488"/>
        </p:xfrm>
        <a:graphic>
          <a:graphicData uri="http://schemas.openxmlformats.org/drawingml/2006/table">
            <a:tbl>
              <a:tblPr/>
              <a:tblGrid>
                <a:gridCol w="1542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1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RAN1#106-e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August 16</a:t>
                      </a:r>
                      <a:r>
                        <a:rPr kumimoji="0" lang="en-US" altLang="ja-JP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27</a:t>
                      </a:r>
                      <a:r>
                        <a:rPr kumimoji="0" lang="en-US" altLang="ja-JP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0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93-e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September 13</a:t>
                      </a:r>
                      <a:r>
                        <a:rPr kumimoji="0" lang="en-US" altLang="ja-JP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17</a:t>
                      </a:r>
                      <a:r>
                        <a:rPr kumimoji="0" lang="en-US" altLang="ja-JP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48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73063" y="1278837"/>
            <a:ext cx="8388350" cy="4525962"/>
          </a:xfrm>
          <a:extLst/>
        </p:spPr>
        <p:txBody>
          <a:bodyPr/>
          <a:lstStyle/>
          <a:p>
            <a:pPr>
              <a:defRPr/>
            </a:pPr>
            <a:r>
              <a:rPr lang="en-US" altLang="en-US" sz="2000" dirty="0"/>
              <a:t>Rel-17 IAB WI: Overall </a:t>
            </a:r>
            <a:r>
              <a:rPr lang="en-US" altLang="en-US" sz="2000" dirty="0" smtClean="0"/>
              <a:t>adequate </a:t>
            </a:r>
            <a:r>
              <a:rPr lang="en-US" altLang="en-US" sz="2000" dirty="0"/>
              <a:t>progress</a:t>
            </a:r>
          </a:p>
          <a:p>
            <a:pPr lvl="1">
              <a:defRPr/>
            </a:pPr>
            <a:r>
              <a:rPr lang="en-US" altLang="en-US" sz="1800" dirty="0"/>
              <a:t>Additional agreements </a:t>
            </a:r>
            <a:r>
              <a:rPr lang="en-US" altLang="en-US" sz="1800" dirty="0" smtClean="0"/>
              <a:t>on all topics (enhancements </a:t>
            </a:r>
            <a:r>
              <a:rPr lang="en-US" altLang="en-US" sz="1800" dirty="0"/>
              <a:t>to resource multiplexing between child and parent links of an IAB </a:t>
            </a:r>
            <a:r>
              <a:rPr lang="en-US" altLang="en-US" sz="1800" dirty="0" smtClean="0"/>
              <a:t>node, other </a:t>
            </a:r>
            <a:r>
              <a:rPr lang="en-US" altLang="en-US" sz="1800" dirty="0"/>
              <a:t>enhancements for simultaneous operation of IAB-node’s child and parent </a:t>
            </a:r>
            <a:r>
              <a:rPr lang="en-US" altLang="en-US" sz="1800" dirty="0" smtClean="0"/>
              <a:t>links)</a:t>
            </a:r>
            <a:endParaRPr lang="en-US" altLang="en-US" sz="1800" dirty="0"/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  <a:p>
            <a:pPr>
              <a:defRPr/>
            </a:pPr>
            <a:r>
              <a:rPr lang="en-US" altLang="en-US" sz="2000" dirty="0" smtClean="0"/>
              <a:t>Rel-17 </a:t>
            </a:r>
            <a:r>
              <a:rPr lang="en-US" altLang="en-US" sz="2000" dirty="0" err="1" smtClean="0"/>
              <a:t>Sidelink</a:t>
            </a:r>
            <a:r>
              <a:rPr lang="en-US" altLang="en-US" sz="2000" dirty="0" smtClean="0"/>
              <a:t> Enhancement WI</a:t>
            </a:r>
            <a:r>
              <a:rPr lang="en-US" altLang="en-US" sz="2000" dirty="0"/>
              <a:t>: </a:t>
            </a:r>
            <a:r>
              <a:rPr lang="en-US" altLang="en-US" sz="2000" dirty="0" smtClean="0"/>
              <a:t>Good </a:t>
            </a:r>
            <a:r>
              <a:rPr lang="en-US" altLang="en-US" sz="2000" dirty="0"/>
              <a:t>progress on all agenda items but there is still much to </a:t>
            </a:r>
            <a:r>
              <a:rPr lang="en-US" altLang="en-US" sz="2000" dirty="0" smtClean="0"/>
              <a:t>do</a:t>
            </a:r>
          </a:p>
          <a:p>
            <a:pPr lvl="1">
              <a:defRPr/>
            </a:pPr>
            <a:r>
              <a:rPr lang="en-US" altLang="en-US" sz="1800" dirty="0" smtClean="0"/>
              <a:t>Additional agreements on all topics (resource </a:t>
            </a:r>
            <a:r>
              <a:rPr lang="en-US" altLang="en-US" sz="1800" dirty="0"/>
              <a:t>allocation for power </a:t>
            </a:r>
            <a:r>
              <a:rPr lang="en-US" altLang="en-US" sz="1800" dirty="0" smtClean="0"/>
              <a:t>saving, </a:t>
            </a:r>
            <a:r>
              <a:rPr lang="fr-FR" altLang="en-US" sz="1800" dirty="0" smtClean="0"/>
              <a:t>inter-UE </a:t>
            </a:r>
            <a:r>
              <a:rPr lang="fr-FR" altLang="en-US" sz="1800" dirty="0"/>
              <a:t>coordination for Mode 2 </a:t>
            </a:r>
            <a:r>
              <a:rPr lang="fr-FR" altLang="en-US" sz="1800" dirty="0" smtClean="0"/>
              <a:t>enhancements</a:t>
            </a:r>
            <a:r>
              <a:rPr lang="en-US" altLang="en-US" sz="1800" dirty="0" smtClean="0"/>
              <a:t>)</a:t>
            </a:r>
            <a:endParaRPr lang="en-US" altLang="en-US" sz="1800" dirty="0"/>
          </a:p>
          <a:p>
            <a:pPr lvl="1">
              <a:defRPr/>
            </a:pPr>
            <a:endParaRPr lang="en-US" altLang="en-US" sz="1600" dirty="0"/>
          </a:p>
          <a:p>
            <a:pPr>
              <a:defRPr/>
            </a:pPr>
            <a:endParaRPr lang="en-US" altLang="en-US" sz="1800" dirty="0"/>
          </a:p>
        </p:txBody>
      </p:sp>
      <p:sp>
        <p:nvSpPr>
          <p:cNvPr id="39940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58F06CB-B32F-4352-B718-09AB0431C4D8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373063" y="1052513"/>
            <a:ext cx="8388350" cy="4525962"/>
          </a:xfrm>
        </p:spPr>
        <p:txBody>
          <a:bodyPr/>
          <a:lstStyle/>
          <a:p>
            <a:r>
              <a:rPr lang="en-US" altLang="en-US" sz="2000" dirty="0"/>
              <a:t>Rel-17 MBS </a:t>
            </a:r>
            <a:r>
              <a:rPr lang="en-US" altLang="en-US" sz="2000" dirty="0" smtClean="0"/>
              <a:t>WI: Overall adequate progress</a:t>
            </a:r>
          </a:p>
          <a:p>
            <a:pPr lvl="1"/>
            <a:r>
              <a:rPr lang="en-US" altLang="en-US" sz="1800" dirty="0"/>
              <a:t>Additional agreements on all topics </a:t>
            </a:r>
            <a:r>
              <a:rPr lang="en-US" altLang="en-US" sz="1800" dirty="0" smtClean="0"/>
              <a:t>(group scheduling for RRC_CONNECTED UEs, mechanisms to improve reliability for RRC_CONNECTED UEs, and basic functions for broadcast/multicast for RRC_IDLE/RRC_INACTIVE UEs)</a:t>
            </a:r>
          </a:p>
          <a:p>
            <a:endParaRPr lang="en-US" altLang="en-US" sz="2000" dirty="0" smtClean="0"/>
          </a:p>
          <a:p>
            <a:r>
              <a:rPr lang="en-US" altLang="en-US" sz="2000" dirty="0" smtClean="0"/>
              <a:t>Rel-17 </a:t>
            </a:r>
            <a:r>
              <a:rPr lang="en-US" altLang="en-US" sz="2000" dirty="0"/>
              <a:t>DSS </a:t>
            </a:r>
            <a:r>
              <a:rPr lang="en-US" altLang="en-US" sz="2000" dirty="0" smtClean="0"/>
              <a:t>WI (also including RAN1 aspects in RAN2-led NR-DC enhancements): Overall </a:t>
            </a:r>
            <a:r>
              <a:rPr lang="en-US" altLang="en-US" sz="2000" dirty="0"/>
              <a:t>adequate </a:t>
            </a:r>
            <a:r>
              <a:rPr lang="en-US" altLang="en-US" sz="2000" dirty="0" smtClean="0"/>
              <a:t>progress</a:t>
            </a:r>
          </a:p>
          <a:p>
            <a:pPr lvl="1"/>
            <a:r>
              <a:rPr lang="en-US" altLang="en-US" sz="1800" dirty="0" smtClean="0"/>
              <a:t>Additional agreements on all topics (cross-carrier scheduling and efficient activation/de-activation mechanism for </a:t>
            </a:r>
            <a:r>
              <a:rPr lang="en-US" altLang="en-US" sz="1800" dirty="0" err="1" smtClean="0"/>
              <a:t>SCells</a:t>
            </a:r>
            <a:r>
              <a:rPr lang="en-US" altLang="en-US" sz="1800" dirty="0" smtClean="0"/>
              <a:t> in NR CA)</a:t>
            </a:r>
          </a:p>
        </p:txBody>
      </p:sp>
      <p:sp>
        <p:nvSpPr>
          <p:cNvPr id="4198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C2CC09E-79FD-47BC-BFD6-B8B44283923A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373063" y="1052513"/>
            <a:ext cx="8388350" cy="4525962"/>
          </a:xfrm>
        </p:spPr>
        <p:txBody>
          <a:bodyPr/>
          <a:lstStyle/>
          <a:p>
            <a:pPr>
              <a:defRPr/>
            </a:pPr>
            <a:r>
              <a:rPr lang="en-US" altLang="en-US" sz="2000" dirty="0" smtClean="0"/>
              <a:t>XR </a:t>
            </a:r>
            <a:r>
              <a:rPr lang="en-US" altLang="en-US" sz="2000" dirty="0"/>
              <a:t>SI: Overall </a:t>
            </a:r>
            <a:r>
              <a:rPr lang="en-US" altLang="en-US" sz="2000" dirty="0" smtClean="0"/>
              <a:t>adequate </a:t>
            </a:r>
            <a:r>
              <a:rPr lang="en-US" altLang="en-US" sz="2000" dirty="0"/>
              <a:t>progress</a:t>
            </a:r>
          </a:p>
          <a:p>
            <a:pPr lvl="1">
              <a:defRPr/>
            </a:pPr>
            <a:r>
              <a:rPr lang="en-US" altLang="en-US" sz="1800" dirty="0"/>
              <a:t>Additional agreements on traffic model and evaluation methodology</a:t>
            </a:r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  <a:p>
            <a:pPr>
              <a:defRPr/>
            </a:pPr>
            <a:r>
              <a:rPr lang="en-US" altLang="en-US" sz="2000" dirty="0"/>
              <a:t>Rel-17 TEIs</a:t>
            </a:r>
          </a:p>
          <a:p>
            <a:pPr lvl="1">
              <a:defRPr/>
            </a:pPr>
            <a:r>
              <a:rPr lang="en-US" altLang="en-US" sz="1800" dirty="0"/>
              <a:t>Email discussion was carried out for a set of proposed Rel-17 TEIs, but no endorsed Rel-17 TEIs so far</a:t>
            </a:r>
          </a:p>
          <a:p>
            <a:pPr lvl="1"/>
            <a:endParaRPr lang="en-US" altLang="en-US" sz="1800" dirty="0" smtClean="0"/>
          </a:p>
        </p:txBody>
      </p:sp>
      <p:sp>
        <p:nvSpPr>
          <p:cNvPr id="4198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C2CC09E-79FD-47BC-BFD6-B8B44283923A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39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sv-SE" altLang="ja-JP" smtClean="0"/>
              <a:t>Future RAN WG1 Planning</a:t>
            </a:r>
            <a:endParaRPr lang="en-US" altLang="ja-JP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/>
          </p:cNvSpPr>
          <p:nvPr>
            <p:ph type="title"/>
          </p:nvPr>
        </p:nvSpPr>
        <p:spPr>
          <a:xfrm>
            <a:off x="176213" y="393700"/>
            <a:ext cx="6834187" cy="681038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en-GB" altLang="ja-JP" smtClean="0"/>
              <a:t>RAN1 TU Planning</a:t>
            </a:r>
          </a:p>
        </p:txBody>
      </p:sp>
      <p:sp>
        <p:nvSpPr>
          <p:cNvPr id="18435" name="Rectangle 2"/>
          <p:cNvSpPr>
            <a:spLocks noGrp="1"/>
          </p:cNvSpPr>
          <p:nvPr>
            <p:ph idx="1"/>
          </p:nvPr>
        </p:nvSpPr>
        <p:spPr>
          <a:xfrm>
            <a:off x="333375" y="1074738"/>
            <a:ext cx="8318500" cy="5067300"/>
          </a:xfrm>
        </p:spPr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r>
              <a:rPr lang="en-GB" altLang="ja-JP" dirty="0">
                <a:ea typeface="ＭＳ Ｐゴシック" panose="020B0600070205080204" pitchFamily="34" charset="-128"/>
              </a:rPr>
              <a:t>No planned TU update for this report</a:t>
            </a:r>
          </a:p>
          <a:p>
            <a:pPr eaLnBrk="1" hangingPunct="1">
              <a:spcBef>
                <a:spcPct val="0"/>
              </a:spcBef>
              <a:defRPr/>
            </a:pPr>
            <a:endParaRPr lang="en-GB" altLang="ja-JP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GB" altLang="ja-JP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GB" altLang="ja-JP" sz="20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endParaRPr lang="en-GB" altLang="ja-JP" dirty="0">
              <a:ea typeface="ＭＳ Ｐゴシック" panose="020B0600070205080204" pitchFamily="34" charset="-128"/>
            </a:endParaRPr>
          </a:p>
          <a:p>
            <a:pPr marL="914400" lvl="2" indent="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GB" altLang="ja-JP" sz="1600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>
          <a:xfrm>
            <a:off x="179388" y="201613"/>
            <a:ext cx="6834187" cy="457200"/>
          </a:xfrm>
        </p:spPr>
        <p:txBody>
          <a:bodyPr/>
          <a:lstStyle/>
          <a:p>
            <a:pPr algn="l"/>
            <a:r>
              <a:rPr lang="sv-SE" altLang="ja-JP" smtClean="0"/>
              <a:t>Concluding remarks</a:t>
            </a:r>
            <a:endParaRPr lang="en-US" altLang="ja-JP" smtClean="0"/>
          </a:p>
        </p:txBody>
      </p:sp>
      <p:sp>
        <p:nvSpPr>
          <p:cNvPr id="48131" name="Rectangle 3"/>
          <p:cNvSpPr>
            <a:spLocks noGrp="1"/>
          </p:cNvSpPr>
          <p:nvPr>
            <p:ph idx="1"/>
          </p:nvPr>
        </p:nvSpPr>
        <p:spPr>
          <a:xfrm>
            <a:off x="179388" y="727075"/>
            <a:ext cx="8702675" cy="5402263"/>
          </a:xfrm>
          <a:solidFill>
            <a:schemeClr val="bg1"/>
          </a:solidFill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/>
              <a:t>Maintenance: Rel-16 &amp; earlier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/>
              <a:t>RAN1 specifications are </a:t>
            </a:r>
            <a:r>
              <a:rPr lang="en-US" altLang="en-US" sz="1600" b="1" dirty="0" smtClean="0"/>
              <a:t>stable</a:t>
            </a:r>
            <a:r>
              <a:rPr lang="en-US" altLang="en-US" sz="1600" dirty="0" smtClean="0"/>
              <a:t> for both LTE and NR</a:t>
            </a:r>
            <a:endParaRPr lang="en-US" altLang="en-US" sz="11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/>
              <a:t>Rel-17: covered all items with GTW calls &amp; emails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sym typeface="Wingdings" panose="05000000000000000000" pitchFamily="2" charset="2"/>
              </a:rPr>
              <a:t>Overall, reasonable progress for all Rel-17 items, although some work items need better progress in future meetings or there is still much work to be done despite reasonable progress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endParaRPr lang="en-US" altLang="en-US" sz="1400" dirty="0" smtClean="0"/>
          </a:p>
          <a:p>
            <a:pPr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800" dirty="0" smtClean="0">
                <a:solidFill>
                  <a:schemeClr val="hlink"/>
                </a:solidFill>
              </a:rPr>
              <a:t>Highly appreciate: 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Patrick Merias for his always efficient and excellent support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Vice chairs Havish Koorapaty and Xiaodong Xu for sharing the e-Meeting managment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Editors Stefan Parkvall (TS38.211), Zukang Shen / Cheng Yan (TS38.212), Aris Papasakellariou (TS38.213), Mihai Enescu (TS38.214) for their work in editors’ alignment CRs</a:t>
            </a:r>
          </a:p>
          <a:p>
            <a:pPr lvl="2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400" dirty="0" smtClean="0"/>
              <a:t>Note: For TS38.212, Cheng Yan has now taken over the responsibility of the editor from Zukang Shen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Hiroki Harada for leading NR Rel-17 TEI and Rel-16 UE features </a:t>
            </a:r>
            <a:r>
              <a:rPr lang="en-US" altLang="ja-JP" sz="1600" dirty="0" err="1" smtClean="0"/>
              <a:t>dsicussions</a:t>
            </a:r>
            <a:endParaRPr lang="en-US" altLang="ja-JP" sz="1600" dirty="0" smtClean="0"/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All feature leads/moderators for leading discussions in each respective feature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All delegates for active and enthusiastic discussion, and being construtive in driving consensus</a:t>
            </a:r>
            <a:endParaRPr lang="sv-SE" altLang="ja-JP" sz="1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 idx="4294967295"/>
          </p:nvPr>
        </p:nvSpPr>
        <p:spPr>
          <a:xfrm>
            <a:off x="0" y="133350"/>
            <a:ext cx="4732338" cy="876300"/>
          </a:xfrm>
        </p:spPr>
        <p:txBody>
          <a:bodyPr/>
          <a:lstStyle/>
          <a:p>
            <a:pPr eaLnBrk="1" hangingPunct="1"/>
            <a:r>
              <a:rPr lang="en-GB" altLang="ja-JP" dirty="0" smtClean="0"/>
              <a:t>Delegates in RAN1</a:t>
            </a:r>
          </a:p>
        </p:txBody>
      </p:sp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1069975" y="5970588"/>
            <a:ext cx="4213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solidFill>
                  <a:srgbClr val="FF0000"/>
                </a:solidFill>
              </a:rPr>
              <a:t>Note: </a:t>
            </a:r>
            <a:r>
              <a:rPr lang="en-US" altLang="en-US" sz="1200" dirty="0" smtClean="0">
                <a:solidFill>
                  <a:srgbClr val="FF0000"/>
                </a:solidFill>
              </a:rPr>
              <a:t>Participant count is based </a:t>
            </a:r>
            <a:r>
              <a:rPr lang="en-US" altLang="en-US" sz="1200" dirty="0">
                <a:solidFill>
                  <a:srgbClr val="FF0000"/>
                </a:solidFill>
              </a:rPr>
              <a:t>on the # of registered attendees</a:t>
            </a:r>
          </a:p>
        </p:txBody>
      </p:sp>
      <p:graphicFrame>
        <p:nvGraphicFramePr>
          <p:cNvPr id="6" name="차트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9638030"/>
              </p:ext>
            </p:extLst>
          </p:nvPr>
        </p:nvGraphicFramePr>
        <p:xfrm>
          <a:off x="1199536" y="1505439"/>
          <a:ext cx="6767513" cy="397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차트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549540"/>
              </p:ext>
            </p:extLst>
          </p:nvPr>
        </p:nvGraphicFramePr>
        <p:xfrm>
          <a:off x="1223962" y="1443038"/>
          <a:ext cx="6696076" cy="397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5659438" cy="774700"/>
          </a:xfrm>
        </p:spPr>
        <p:txBody>
          <a:bodyPr/>
          <a:lstStyle/>
          <a:p>
            <a:pPr eaLnBrk="1" hangingPunct="1"/>
            <a:r>
              <a:rPr lang="en-GB" altLang="ja-JP" smtClean="0"/>
              <a:t>Tdoc submitted to RAN1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1301262" y="1306244"/>
          <a:ext cx="6814038" cy="4681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9998979"/>
              </p:ext>
            </p:extLst>
          </p:nvPr>
        </p:nvGraphicFramePr>
        <p:xfrm>
          <a:off x="1209675" y="1443038"/>
          <a:ext cx="6724650" cy="397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ja-JP" dirty="0" smtClean="0"/>
              <a:t>E-UTRA</a:t>
            </a:r>
            <a:endParaRPr lang="en-US" altLang="ja-JP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タイトル 1"/>
          <p:cNvSpPr>
            <a:spLocks noGrp="1"/>
          </p:cNvSpPr>
          <p:nvPr>
            <p:ph type="title"/>
          </p:nvPr>
        </p:nvSpPr>
        <p:spPr>
          <a:xfrm>
            <a:off x="84138" y="28575"/>
            <a:ext cx="6834187" cy="1143000"/>
          </a:xfrm>
        </p:spPr>
        <p:txBody>
          <a:bodyPr/>
          <a:lstStyle/>
          <a:p>
            <a:r>
              <a:rPr lang="en-GB" altLang="ja-JP" smtClean="0"/>
              <a:t>Overview of RAN1-led Rel-17 LTE SI/WIs</a:t>
            </a:r>
            <a:endParaRPr kumimoji="1" lang="ja-JP" altLang="en-US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962081"/>
              </p:ext>
            </p:extLst>
          </p:nvPr>
        </p:nvGraphicFramePr>
        <p:xfrm>
          <a:off x="87313" y="1258888"/>
          <a:ext cx="9056686" cy="1736180"/>
        </p:xfrm>
        <a:graphic>
          <a:graphicData uri="http://schemas.openxmlformats.org/drawingml/2006/table">
            <a:tbl>
              <a:tblPr/>
              <a:tblGrid>
                <a:gridCol w="415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6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6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9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98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enhancements for NB-IoT and LTE-MTC 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RP-212130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for Non-Terrestrial Network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RP-212312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bands and bandwidth allocation for LTE based 5G terrestrial broadcast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RP-211946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/>
        </p:nvGraphicFramePr>
        <p:xfrm>
          <a:off x="6362700" y="5767388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38150" y="0"/>
            <a:ext cx="6864350" cy="793750"/>
          </a:xfrm>
        </p:spPr>
        <p:txBody>
          <a:bodyPr/>
          <a:lstStyle/>
          <a:p>
            <a:r>
              <a:rPr lang="en-US" altLang="en-US" smtClean="0"/>
              <a:t>LTE Summary: Maintenance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258763" y="1165225"/>
            <a:ext cx="8624887" cy="4525963"/>
          </a:xfrm>
        </p:spPr>
        <p:txBody>
          <a:bodyPr/>
          <a:lstStyle/>
          <a:p>
            <a:r>
              <a:rPr lang="en-US" altLang="en-US" dirty="0" smtClean="0"/>
              <a:t>LTE Rel-8 to Rel-15 Maintenance: overall very stable</a:t>
            </a:r>
          </a:p>
          <a:p>
            <a:pPr lvl="1"/>
            <a:r>
              <a:rPr lang="en-US" altLang="en-US" dirty="0" smtClean="0"/>
              <a:t>Limited set of CRs agreed (2 related to LTE Rel-15 - Cat F)</a:t>
            </a:r>
          </a:p>
          <a:p>
            <a:pPr lvl="1"/>
            <a:endParaRPr lang="en-US" altLang="en-US" dirty="0" smtClean="0"/>
          </a:p>
          <a:p>
            <a:r>
              <a:rPr lang="en-US" altLang="en-US" dirty="0" smtClean="0"/>
              <a:t>LTE Rel-16 Maintenance: overall very stable</a:t>
            </a:r>
          </a:p>
          <a:p>
            <a:pPr lvl="1"/>
            <a:r>
              <a:rPr lang="en-US" altLang="en-US" dirty="0" smtClean="0"/>
              <a:t>Very limited total number of email threads </a:t>
            </a:r>
          </a:p>
          <a:p>
            <a:pPr marL="1258888" lvl="2" indent="-344488"/>
            <a:r>
              <a:rPr lang="en-US" altLang="en-US" sz="2000" dirty="0" err="1" smtClean="0"/>
              <a:t>eMTC+NB-IoT</a:t>
            </a:r>
            <a:r>
              <a:rPr lang="en-US" altLang="en-US" sz="2000" dirty="0" smtClean="0"/>
              <a:t>: 4</a:t>
            </a:r>
          </a:p>
          <a:p>
            <a:pPr lvl="1"/>
            <a:r>
              <a:rPr lang="en-US" altLang="en-US" dirty="0" smtClean="0"/>
              <a:t>All Rel-16 LTE RAN1 spec updates were in the form of individual CRs</a:t>
            </a:r>
          </a:p>
          <a:p>
            <a:pPr marL="1258888" lvl="2" indent="-344488"/>
            <a:r>
              <a:rPr lang="en-US" altLang="en-US" sz="2000" dirty="0"/>
              <a:t>3 related to LTE Rel-16 (1 Cat F, 2 Cat A)</a:t>
            </a:r>
          </a:p>
        </p:txBody>
      </p:sp>
      <p:sp>
        <p:nvSpPr>
          <p:cNvPr id="1638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A75BE9E-AA10-44BD-8115-E2910C8D7F8D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38150" y="0"/>
            <a:ext cx="6864350" cy="793750"/>
          </a:xfrm>
        </p:spPr>
        <p:txBody>
          <a:bodyPr/>
          <a:lstStyle/>
          <a:p>
            <a:r>
              <a:rPr lang="en-US" altLang="en-US" smtClean="0"/>
              <a:t>LTE Summary: Rel-17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258763" y="1165225"/>
            <a:ext cx="8624887" cy="4525963"/>
          </a:xfrm>
          <a:extLst/>
        </p:spPr>
        <p:txBody>
          <a:bodyPr/>
          <a:lstStyle/>
          <a:p>
            <a:pPr>
              <a:defRPr/>
            </a:pPr>
            <a:r>
              <a:rPr lang="en-US" altLang="en-US" sz="2000" dirty="0">
                <a:ea typeface="ＭＳ Ｐゴシック" panose="020B0600070205080204" pitchFamily="34" charset="-128"/>
              </a:rPr>
              <a:t>Additional NB-IoT/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eMTC</a:t>
            </a:r>
            <a:r>
              <a:rPr lang="en-US" altLang="en-US" sz="2000" dirty="0">
                <a:ea typeface="ＭＳ Ｐゴシック" panose="020B0600070205080204" pitchFamily="34" charset="-128"/>
              </a:rPr>
              <a:t> WI: Adequate progress</a:t>
            </a:r>
          </a:p>
          <a:p>
            <a:pPr lvl="1">
              <a:defRPr/>
            </a:pPr>
            <a:r>
              <a:rPr lang="en-US" altLang="en-US" sz="1800" dirty="0">
                <a:ea typeface="ＭＳ Ｐゴシック" panose="020B0600070205080204" pitchFamily="34" charset="-128"/>
              </a:rPr>
              <a:t>Additional progress for support of 16-QAM for unicast in UL and DL for NB-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IoT</a:t>
            </a:r>
            <a:r>
              <a:rPr lang="en-US" altLang="en-US" sz="1800" dirty="0">
                <a:ea typeface="ＭＳ Ｐゴシック" panose="020B0600070205080204" pitchFamily="34" charset="-128"/>
              </a:rPr>
              <a:t> and support additional PDSCH scheduling delay for introduction of 14-HARQ processes in DL for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eMTC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  <a:defRPr/>
            </a:pPr>
            <a:endParaRPr lang="en-US" altLang="en-US" sz="2000" dirty="0">
              <a:highlight>
                <a:srgbClr val="FFFF00"/>
              </a:highlight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sz="2000" dirty="0">
                <a:ea typeface="ＭＳ Ｐゴシック" panose="020B0600070205080204" pitchFamily="34" charset="-128"/>
              </a:rPr>
              <a:t>NB-IoT/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eMTC</a:t>
            </a:r>
            <a:r>
              <a:rPr lang="en-US" altLang="en-US" sz="2000" dirty="0">
                <a:ea typeface="ＭＳ Ｐゴシック" panose="020B0600070205080204" pitchFamily="34" charset="-128"/>
              </a:rPr>
              <a:t> over NTN 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WI</a:t>
            </a:r>
            <a:r>
              <a:rPr lang="en-US" altLang="en-US" sz="2000" dirty="0">
                <a:ea typeface="ＭＳ Ｐゴシック" panose="020B0600070205080204" pitchFamily="34" charset="-128"/>
              </a:rPr>
              <a:t>: 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Adequate </a:t>
            </a:r>
            <a:r>
              <a:rPr lang="en-US" altLang="en-US" sz="2000" dirty="0">
                <a:ea typeface="ＭＳ Ｐゴシック" panose="020B0600070205080204" pitchFamily="34" charset="-128"/>
              </a:rPr>
              <a:t>progress</a:t>
            </a:r>
          </a:p>
          <a:p>
            <a:pPr lvl="1">
              <a:defRPr/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Agreements on time/</a:t>
            </a:r>
            <a:r>
              <a:rPr lang="en-US" altLang="en-US" sz="1800" dirty="0" err="1" smtClean="0">
                <a:ea typeface="ＭＳ Ｐゴシック" panose="020B0600070205080204" pitchFamily="34" charset="-128"/>
              </a:rPr>
              <a:t>freq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 synchronization and </a:t>
            </a:r>
            <a:r>
              <a:rPr lang="en-US" altLang="en-US" sz="1800" dirty="0">
                <a:ea typeface="ＭＳ Ｐゴシック" panose="020B0600070205080204" pitchFamily="34" charset="-128"/>
              </a:rPr>
              <a:t>timing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relationships</a:t>
            </a:r>
          </a:p>
          <a:p>
            <a:pPr lvl="1">
              <a:defRPr/>
            </a:pPr>
            <a:endParaRPr lang="en-US" altLang="en-US" sz="18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sz="2000" dirty="0">
                <a:ea typeface="ＭＳ Ｐゴシック" panose="020B0600070205080204" pitchFamily="34" charset="-128"/>
              </a:rPr>
              <a:t>New 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bands/bandwidth for </a:t>
            </a:r>
            <a:r>
              <a:rPr lang="en-US" altLang="en-US" sz="2000" dirty="0">
                <a:ea typeface="ＭＳ Ｐゴシック" panose="020B0600070205080204" pitchFamily="34" charset="-128"/>
              </a:rPr>
              <a:t>LTE based 5G 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broadcast WI: </a:t>
            </a:r>
            <a:r>
              <a:rPr lang="en-US" altLang="en-US" sz="2000" b="1" dirty="0" smtClean="0">
                <a:solidFill>
                  <a:srgbClr val="0000FF"/>
                </a:solidFill>
                <a:ea typeface="ＭＳ Ｐゴシック" panose="020B0600070205080204" pitchFamily="34" charset="-128"/>
              </a:rPr>
              <a:t>Excellent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sz="2000" b="1" dirty="0" smtClean="0">
                <a:solidFill>
                  <a:srgbClr val="0000FF"/>
                </a:solidFill>
                <a:ea typeface="ＭＳ Ｐゴシック" panose="020B0600070205080204" pitchFamily="34" charset="-128"/>
              </a:rPr>
              <a:t>progress</a:t>
            </a:r>
          </a:p>
          <a:p>
            <a:pPr lvl="1">
              <a:defRPr/>
            </a:pPr>
            <a:r>
              <a:rPr lang="en-US" altLang="en-US" sz="1800" dirty="0">
                <a:ea typeface="ＭＳ Ｐゴシック" panose="020B0600070205080204" pitchFamily="34" charset="-128"/>
              </a:rPr>
              <a:t>Agreements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on </a:t>
            </a:r>
            <a:r>
              <a:rPr lang="en-GB" sz="1800" dirty="0"/>
              <a:t>PMCH </a:t>
            </a:r>
            <a:r>
              <a:rPr lang="en-GB" sz="1800" dirty="0" smtClean="0"/>
              <a:t>allocation of 6/7/8 MHz</a:t>
            </a:r>
          </a:p>
          <a:p>
            <a:pPr lvl="1">
              <a:defRPr/>
            </a:pPr>
            <a:r>
              <a:rPr lang="en-GB" altLang="en-US" sz="1800" dirty="0" smtClean="0">
                <a:ea typeface="ＭＳ Ｐゴシック" panose="020B0600070205080204" pitchFamily="34" charset="-128"/>
              </a:rPr>
              <a:t>Most technical details other than CRs have been completed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sz="2000" dirty="0">
              <a:ea typeface="ＭＳ Ｐゴシック" panose="020B0600070205080204" pitchFamily="34" charset="-128"/>
            </a:endParaRPr>
          </a:p>
        </p:txBody>
      </p:sp>
      <p:sp>
        <p:nvSpPr>
          <p:cNvPr id="17412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F971F7D-2317-49E3-8141-6A7D48AE8DA4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pPr eaLnBrk="1" hangingPunct="1"/>
            <a:r>
              <a:rPr lang="sv-SE" altLang="ja-JP" dirty="0" smtClean="0"/>
              <a:t>New RAT</a:t>
            </a:r>
            <a:endParaRPr lang="en-US" altLang="ja-JP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330AA90-7C0D-4A66-B38F-034ABEBB1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3A19B5-C81D-4A7A-865A-67B39B83D67C}">
  <ds:schemaRefs>
    <ds:schemaRef ds:uri="http://schemas.microsoft.com/office/2006/metadata/properties"/>
    <ds:schemaRef ds:uri="http://purl.org/dc/terms/"/>
    <ds:schemaRef ds:uri="http://www.w3.org/XML/1998/namespace"/>
    <ds:schemaRef ds:uri="cc9c437c-ae0c-4066-8d90-a0f7de786127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ba37140e-f4c5-4a6c-a9b4-20a691ce6c8a"/>
  </ds:schemaRefs>
</ds:datastoreItem>
</file>

<file path=customXml/itemProps3.xml><?xml version="1.0" encoding="utf-8"?>
<ds:datastoreItem xmlns:ds="http://schemas.openxmlformats.org/officeDocument/2006/customXml" ds:itemID="{0FF7C75C-679B-4580-840C-634A434F2D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180878</TotalTime>
  <Words>1805</Words>
  <Application>Microsoft Office PowerPoint</Application>
  <PresentationFormat>화면 슬라이드 쇼(4:3)</PresentationFormat>
  <Paragraphs>346</Paragraphs>
  <Slides>25</Slides>
  <Notes>14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3" baseType="lpstr">
      <vt:lpstr>ＭＳ Ｐゴシック</vt:lpstr>
      <vt:lpstr>ＭＳ Ｐゴシック</vt:lpstr>
      <vt:lpstr>맑은 고딕</vt:lpstr>
      <vt:lpstr>Arial</vt:lpstr>
      <vt:lpstr>Calibri</vt:lpstr>
      <vt:lpstr>Times New Roman</vt:lpstr>
      <vt:lpstr>Wingdings</vt:lpstr>
      <vt:lpstr>3gpp</vt:lpstr>
      <vt:lpstr>  </vt:lpstr>
      <vt:lpstr>Executive Summary</vt:lpstr>
      <vt:lpstr>Delegates in RAN1</vt:lpstr>
      <vt:lpstr>Tdoc submitted to RAN1</vt:lpstr>
      <vt:lpstr>E-UTRA</vt:lpstr>
      <vt:lpstr>Overview of RAN1-led Rel-17 LTE SI/WIs</vt:lpstr>
      <vt:lpstr>LTE Summary: Maintenance</vt:lpstr>
      <vt:lpstr>LTE Summary: Rel-17</vt:lpstr>
      <vt:lpstr>New RAT</vt:lpstr>
      <vt:lpstr>Overview of RAN1-led Rel-17 NR SI/WIs</vt:lpstr>
      <vt:lpstr>NR Summary</vt:lpstr>
      <vt:lpstr>Statistics for GTW Usage</vt:lpstr>
      <vt:lpstr>NR Summary: NR Rel-15 Maintenance</vt:lpstr>
      <vt:lpstr>NR Summary: NR Rel-16 Maintenance</vt:lpstr>
      <vt:lpstr>NR Summary: Rel-17</vt:lpstr>
      <vt:lpstr>NR Summary: details</vt:lpstr>
      <vt:lpstr>NR Summary: details</vt:lpstr>
      <vt:lpstr>NR Summary: details – Cont’d</vt:lpstr>
      <vt:lpstr>NR Summary: details – Cont’d</vt:lpstr>
      <vt:lpstr>NR Summary: details – Cont’d</vt:lpstr>
      <vt:lpstr>NR Summary: details – Cont’d</vt:lpstr>
      <vt:lpstr>NR Summary: details – Cont’d</vt:lpstr>
      <vt:lpstr>Future RAN WG1 Planning</vt:lpstr>
      <vt:lpstr>RAN1 TU Planning</vt:lpstr>
      <vt:lpstr>Concluding remarks</vt:lpstr>
    </vt:vector>
  </TitlesOfParts>
  <Company>Alcatel-Lucent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RP-131431</dc:title>
  <dc:subject>RAN1 report to RAN#62</dc:subject>
  <dc:creator>Wanshi Chen</dc:creator>
  <dc:description>©3GPP 2013. All rights reserved</dc:description>
  <cp:lastModifiedBy>김윤선/표준연구팀(SR)/Master/삼성전자</cp:lastModifiedBy>
  <cp:revision>3233</cp:revision>
  <cp:lastPrinted>2018-03-14T16:55:17Z</cp:lastPrinted>
  <dcterms:created xsi:type="dcterms:W3CDTF">2009-11-27T05:15:11Z</dcterms:created>
  <dcterms:modified xsi:type="dcterms:W3CDTF">2021-09-07T23:08:33Z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