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A54925-D0DD-49C7-B118-8B7AFED5E02A}"/>
              </a:ext>
            </a:extLst>
          </p:cNvPr>
          <p:cNvSpPr>
            <a:spLocks noGrp="1"/>
          </p:cNvSpPr>
          <p:nvPr>
            <p:ph type="dt" sz="half" idx="10"/>
          </p:nvPr>
        </p:nvSpPr>
        <p:spPr/>
        <p:txBody>
          <a:bodyPr/>
          <a:lstStyle/>
          <a:p>
            <a:fld id="{FE587D83-5026-44F4-B5FF-F0ADE0639CA1}" type="datetime1">
              <a:rPr lang="en-US" smtClean="0"/>
              <a:t>6/17/2021</a:t>
            </a:fld>
            <a:endParaRPr lang="en-US" dirty="0"/>
          </a:p>
        </p:txBody>
      </p:sp>
      <p:sp>
        <p:nvSpPr>
          <p:cNvPr id="5" name="Footer Placeholder 4">
            <a:extLst>
              <a:ext uri="{FF2B5EF4-FFF2-40B4-BE49-F238E27FC236}">
                <a16:creationId xmlns:a16="http://schemas.microsoft.com/office/drawing/2014/main"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BC4D6-7865-42A5-B7CF-F14867A159D8}"/>
              </a:ext>
            </a:extLst>
          </p:cNvPr>
          <p:cNvSpPr>
            <a:spLocks noGrp="1"/>
          </p:cNvSpPr>
          <p:nvPr>
            <p:ph type="dt" sz="half" idx="10"/>
          </p:nvPr>
        </p:nvSpPr>
        <p:spPr/>
        <p:txBody>
          <a:bodyPr/>
          <a:lstStyle/>
          <a:p>
            <a:fld id="{6FD9DF54-0095-496B-A35B-EB9884E305D1}" type="datetime1">
              <a:rPr lang="en-US" smtClean="0"/>
              <a:t>6/17/2021</a:t>
            </a:fld>
            <a:endParaRPr lang="en-US" dirty="0"/>
          </a:p>
        </p:txBody>
      </p:sp>
      <p:sp>
        <p:nvSpPr>
          <p:cNvPr id="5" name="Footer Placeholder 4">
            <a:extLst>
              <a:ext uri="{FF2B5EF4-FFF2-40B4-BE49-F238E27FC236}">
                <a16:creationId xmlns:a16="http://schemas.microsoft.com/office/drawing/2014/main"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6840-9E08-46D6-A825-ECF00A34703B}"/>
              </a:ext>
            </a:extLst>
          </p:cNvPr>
          <p:cNvSpPr>
            <a:spLocks noGrp="1"/>
          </p:cNvSpPr>
          <p:nvPr>
            <p:ph type="dt" sz="half" idx="10"/>
          </p:nvPr>
        </p:nvSpPr>
        <p:spPr/>
        <p:txBody>
          <a:bodyPr/>
          <a:lstStyle/>
          <a:p>
            <a:fld id="{B3340737-9AD2-4750-A712-AA73D1D02F47}" type="datetime1">
              <a:rPr lang="en-US" smtClean="0"/>
              <a:t>6/17/2021</a:t>
            </a:fld>
            <a:endParaRPr lang="en-US" dirty="0"/>
          </a:p>
        </p:txBody>
      </p:sp>
      <p:sp>
        <p:nvSpPr>
          <p:cNvPr id="5" name="Footer Placeholder 4">
            <a:extLst>
              <a:ext uri="{FF2B5EF4-FFF2-40B4-BE49-F238E27FC236}">
                <a16:creationId xmlns:a16="http://schemas.microsoft.com/office/drawing/2014/main"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CC6C5-FB4A-4CD6-92F8-799234810ACB}"/>
              </a:ext>
            </a:extLst>
          </p:cNvPr>
          <p:cNvSpPr>
            <a:spLocks noGrp="1"/>
          </p:cNvSpPr>
          <p:nvPr>
            <p:ph type="dt" sz="half" idx="10"/>
          </p:nvPr>
        </p:nvSpPr>
        <p:spPr/>
        <p:txBody>
          <a:bodyPr/>
          <a:lstStyle/>
          <a:p>
            <a:fld id="{CCCF046D-FE5C-4D23-847C-BB0CDE408B92}" type="datetime1">
              <a:rPr lang="en-US" smtClean="0"/>
              <a:t>6/17/2021</a:t>
            </a:fld>
            <a:endParaRPr lang="en-US" dirty="0"/>
          </a:p>
        </p:txBody>
      </p:sp>
      <p:sp>
        <p:nvSpPr>
          <p:cNvPr id="5" name="Footer Placeholder 4">
            <a:extLst>
              <a:ext uri="{FF2B5EF4-FFF2-40B4-BE49-F238E27FC236}">
                <a16:creationId xmlns:a16="http://schemas.microsoft.com/office/drawing/2014/main"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631C9-7D02-4C09-B127-994CCA6F4576}"/>
              </a:ext>
            </a:extLst>
          </p:cNvPr>
          <p:cNvSpPr>
            <a:spLocks noGrp="1"/>
          </p:cNvSpPr>
          <p:nvPr>
            <p:ph type="dt" sz="half" idx="10"/>
          </p:nvPr>
        </p:nvSpPr>
        <p:spPr/>
        <p:txBody>
          <a:bodyPr/>
          <a:lstStyle/>
          <a:p>
            <a:fld id="{8F27EFB4-5C99-44D7-9369-8F67363A39E8}" type="datetime1">
              <a:rPr lang="en-US" smtClean="0"/>
              <a:t>6/17/2021</a:t>
            </a:fld>
            <a:endParaRPr lang="en-US" dirty="0"/>
          </a:p>
        </p:txBody>
      </p:sp>
      <p:sp>
        <p:nvSpPr>
          <p:cNvPr id="5" name="Footer Placeholder 4">
            <a:extLst>
              <a:ext uri="{FF2B5EF4-FFF2-40B4-BE49-F238E27FC236}">
                <a16:creationId xmlns:a16="http://schemas.microsoft.com/office/drawing/2014/main"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904925-D056-4100-BA49-A9A69096DCB1}"/>
              </a:ext>
            </a:extLst>
          </p:cNvPr>
          <p:cNvSpPr>
            <a:spLocks noGrp="1"/>
          </p:cNvSpPr>
          <p:nvPr>
            <p:ph type="dt" sz="half" idx="10"/>
          </p:nvPr>
        </p:nvSpPr>
        <p:spPr/>
        <p:txBody>
          <a:bodyPr/>
          <a:lstStyle/>
          <a:p>
            <a:fld id="{B53433F3-669A-4B19-B038-10E2CF9CA320}" type="datetime1">
              <a:rPr lang="en-US" smtClean="0"/>
              <a:t>6/17/2021</a:t>
            </a:fld>
            <a:endParaRPr lang="en-US" dirty="0"/>
          </a:p>
        </p:txBody>
      </p:sp>
      <p:sp>
        <p:nvSpPr>
          <p:cNvPr id="6" name="Footer Placeholder 5">
            <a:extLst>
              <a:ext uri="{FF2B5EF4-FFF2-40B4-BE49-F238E27FC236}">
                <a16:creationId xmlns:a16="http://schemas.microsoft.com/office/drawing/2014/main"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758C52-F794-46EE-A129-B427C38D6112}"/>
              </a:ext>
            </a:extLst>
          </p:cNvPr>
          <p:cNvSpPr>
            <a:spLocks noGrp="1"/>
          </p:cNvSpPr>
          <p:nvPr>
            <p:ph type="dt" sz="half" idx="10"/>
          </p:nvPr>
        </p:nvSpPr>
        <p:spPr/>
        <p:txBody>
          <a:bodyPr/>
          <a:lstStyle/>
          <a:p>
            <a:fld id="{0F1BD4D7-73CF-4ECB-B2DA-34E1C5D04800}" type="datetime1">
              <a:rPr lang="en-US" smtClean="0"/>
              <a:t>6/17/2021</a:t>
            </a:fld>
            <a:endParaRPr lang="en-US" dirty="0"/>
          </a:p>
        </p:txBody>
      </p:sp>
      <p:sp>
        <p:nvSpPr>
          <p:cNvPr id="8" name="Footer Placeholder 7">
            <a:extLst>
              <a:ext uri="{FF2B5EF4-FFF2-40B4-BE49-F238E27FC236}">
                <a16:creationId xmlns:a16="http://schemas.microsoft.com/office/drawing/2014/main"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4C9C1F-041E-472F-A5A7-8175755FF9D5}"/>
              </a:ext>
            </a:extLst>
          </p:cNvPr>
          <p:cNvSpPr>
            <a:spLocks noGrp="1"/>
          </p:cNvSpPr>
          <p:nvPr>
            <p:ph type="dt" sz="half" idx="10"/>
          </p:nvPr>
        </p:nvSpPr>
        <p:spPr/>
        <p:txBody>
          <a:bodyPr/>
          <a:lstStyle/>
          <a:p>
            <a:fld id="{529ADF44-BDCF-45E9-B569-05DFE20ACCD4}" type="datetime1">
              <a:rPr lang="en-US" smtClean="0"/>
              <a:t>6/17/2021</a:t>
            </a:fld>
            <a:endParaRPr lang="en-US" dirty="0"/>
          </a:p>
        </p:txBody>
      </p:sp>
      <p:sp>
        <p:nvSpPr>
          <p:cNvPr id="4" name="Footer Placeholder 3">
            <a:extLst>
              <a:ext uri="{FF2B5EF4-FFF2-40B4-BE49-F238E27FC236}">
                <a16:creationId xmlns:a16="http://schemas.microsoft.com/office/drawing/2014/main"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2902B-C07F-458B-99FD-169639986579}"/>
              </a:ext>
            </a:extLst>
          </p:cNvPr>
          <p:cNvSpPr>
            <a:spLocks noGrp="1"/>
          </p:cNvSpPr>
          <p:nvPr>
            <p:ph type="dt" sz="half" idx="10"/>
          </p:nvPr>
        </p:nvSpPr>
        <p:spPr/>
        <p:txBody>
          <a:bodyPr/>
          <a:lstStyle/>
          <a:p>
            <a:fld id="{8BC62837-58C8-4948-9E77-EA32EA65DF4F}" type="datetime1">
              <a:rPr lang="en-US" smtClean="0"/>
              <a:t>6/17/2021</a:t>
            </a:fld>
            <a:endParaRPr lang="en-US" dirty="0"/>
          </a:p>
        </p:txBody>
      </p:sp>
      <p:sp>
        <p:nvSpPr>
          <p:cNvPr id="3" name="Footer Placeholder 2">
            <a:extLst>
              <a:ext uri="{FF2B5EF4-FFF2-40B4-BE49-F238E27FC236}">
                <a16:creationId xmlns:a16="http://schemas.microsoft.com/office/drawing/2014/main"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CCF91-E337-43F3-9AAC-091D0FEC1A37}"/>
              </a:ext>
            </a:extLst>
          </p:cNvPr>
          <p:cNvSpPr>
            <a:spLocks noGrp="1"/>
          </p:cNvSpPr>
          <p:nvPr>
            <p:ph type="dt" sz="half" idx="10"/>
          </p:nvPr>
        </p:nvSpPr>
        <p:spPr/>
        <p:txBody>
          <a:bodyPr/>
          <a:lstStyle/>
          <a:p>
            <a:fld id="{EB60AB48-FD45-45D4-AF74-E6625F10F947}" type="datetime1">
              <a:rPr lang="en-US" smtClean="0"/>
              <a:t>6/17/2021</a:t>
            </a:fld>
            <a:endParaRPr lang="en-US" dirty="0"/>
          </a:p>
        </p:txBody>
      </p:sp>
      <p:sp>
        <p:nvSpPr>
          <p:cNvPr id="6" name="Footer Placeholder 5">
            <a:extLst>
              <a:ext uri="{FF2B5EF4-FFF2-40B4-BE49-F238E27FC236}">
                <a16:creationId xmlns:a16="http://schemas.microsoft.com/office/drawing/2014/main"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94E92-B9A1-4E67-A11C-2D5BA775962B}"/>
              </a:ext>
            </a:extLst>
          </p:cNvPr>
          <p:cNvSpPr>
            <a:spLocks noGrp="1"/>
          </p:cNvSpPr>
          <p:nvPr>
            <p:ph type="dt" sz="half" idx="10"/>
          </p:nvPr>
        </p:nvSpPr>
        <p:spPr/>
        <p:txBody>
          <a:bodyPr/>
          <a:lstStyle/>
          <a:p>
            <a:fld id="{1DB4E0AE-B3F3-4C18-B987-4ECCAE68AD34}" type="datetime1">
              <a:rPr lang="en-US" smtClean="0"/>
              <a:t>6/17/2021</a:t>
            </a:fld>
            <a:endParaRPr lang="en-US" dirty="0"/>
          </a:p>
        </p:txBody>
      </p:sp>
      <p:sp>
        <p:nvSpPr>
          <p:cNvPr id="6" name="Footer Placeholder 5">
            <a:extLst>
              <a:ext uri="{FF2B5EF4-FFF2-40B4-BE49-F238E27FC236}">
                <a16:creationId xmlns:a16="http://schemas.microsoft.com/office/drawing/2014/main"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6/17/2021</a:t>
            </a:fld>
            <a:endParaRPr lang="en-US" dirty="0"/>
          </a:p>
        </p:txBody>
      </p:sp>
      <p:sp>
        <p:nvSpPr>
          <p:cNvPr id="5" name="Footer Placeholder 4">
            <a:extLst>
              <a:ext uri="{FF2B5EF4-FFF2-40B4-BE49-F238E27FC236}">
                <a16:creationId xmlns:a16="http://schemas.microsoft.com/office/drawing/2014/main"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60F8-C5F8-436E-94A5-88398D7F17F9}"/>
              </a:ext>
            </a:extLst>
          </p:cNvPr>
          <p:cNvSpPr>
            <a:spLocks noGrp="1"/>
          </p:cNvSpPr>
          <p:nvPr>
            <p:ph type="title"/>
          </p:nvPr>
        </p:nvSpPr>
        <p:spPr>
          <a:xfrm>
            <a:off x="838200" y="650244"/>
            <a:ext cx="10515600" cy="1030335"/>
          </a:xfrm>
        </p:spPr>
        <p:txBody>
          <a:bodyPr>
            <a:normAutofit/>
          </a:bodyPr>
          <a:lstStyle/>
          <a:p>
            <a:r>
              <a:rPr lang="en-US" dirty="0">
                <a:solidFill>
                  <a:srgbClr val="C00000"/>
                </a:solidFill>
              </a:rPr>
              <a:t>Proposed Final Round WF</a:t>
            </a:r>
            <a:endParaRPr lang="en-US" sz="2400" dirty="0">
              <a:solidFill>
                <a:srgbClr val="0000FF"/>
              </a:solidFill>
            </a:endParaRPr>
          </a:p>
        </p:txBody>
      </p:sp>
      <p:sp>
        <p:nvSpPr>
          <p:cNvPr id="3" name="Content Placeholder 2">
            <a:extLst>
              <a:ext uri="{FF2B5EF4-FFF2-40B4-BE49-F238E27FC236}">
                <a16:creationId xmlns:a16="http://schemas.microsoft.com/office/drawing/2014/main" id="{133B75B3-53BA-4422-9348-68563FCDF0BD}"/>
              </a:ext>
            </a:extLst>
          </p:cNvPr>
          <p:cNvSpPr>
            <a:spLocks noGrp="1"/>
          </p:cNvSpPr>
          <p:nvPr>
            <p:ph idx="1"/>
          </p:nvPr>
        </p:nvSpPr>
        <p:spPr>
          <a:xfrm>
            <a:off x="703729" y="1680579"/>
            <a:ext cx="10784541" cy="4720221"/>
          </a:xfrm>
        </p:spPr>
        <p:txBody>
          <a:bodyPr>
            <a:noAutofit/>
          </a:bodyPr>
          <a:lstStyle/>
          <a:p>
            <a:pPr marL="344488" indent="-344488">
              <a:lnSpc>
                <a:spcPct val="100000"/>
              </a:lnSpc>
              <a:spcBef>
                <a:spcPts val="600"/>
              </a:spcBef>
              <a:spcAft>
                <a:spcPts val="600"/>
              </a:spcAft>
            </a:pPr>
            <a:r>
              <a:rPr lang="en-US" sz="1800" dirty="0"/>
              <a:t>Proposal 1: RAN#92-e to endorse at least a portion of the “Ka Band” as the exemplary band for NTN-NR above 10 GHz for GEO and NGSO based satellite access.</a:t>
            </a:r>
          </a:p>
          <a:p>
            <a:pPr marL="801688" lvl="1" indent="-344488">
              <a:lnSpc>
                <a:spcPct val="100000"/>
              </a:lnSpc>
              <a:spcBef>
                <a:spcPts val="600"/>
              </a:spcBef>
              <a:spcAft>
                <a:spcPts val="600"/>
              </a:spcAft>
            </a:pPr>
            <a:r>
              <a:rPr lang="en-US" sz="1600" dirty="0"/>
              <a:t>Note: Any final confirmation of the exemplary band for NTN-NR above 10 GHz is pending the outcome of the technical analysis in Proposal 2.</a:t>
            </a:r>
          </a:p>
          <a:p>
            <a:pPr marL="344488" indent="-344488">
              <a:lnSpc>
                <a:spcPct val="100000"/>
              </a:lnSpc>
              <a:spcBef>
                <a:spcPts val="600"/>
              </a:spcBef>
              <a:spcAft>
                <a:spcPts val="600"/>
              </a:spcAft>
            </a:pPr>
            <a:r>
              <a:rPr lang="en-US" sz="1800" dirty="0"/>
              <a:t>Proposal 2: The RAN4 technical aspects associated with the deployment of NTN in FDD mode in bands above 10 GHz will be identified/characterized prior to the normative work as part of an analysis (including coexistence study and taking regulatory requirements into account) to be started after March 2022, and once FR1 NTN coexistence study is stable enough.</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Note: This should include study/discussion of which part of Ka band can be used for the example band and whether it should be MSS, FSS or both</a:t>
            </a:r>
          </a:p>
          <a:p>
            <a:pPr marL="344488" indent="-344488">
              <a:lnSpc>
                <a:spcPct val="100000"/>
              </a:lnSpc>
              <a:spcBef>
                <a:spcPts val="600"/>
              </a:spcBef>
              <a:spcAft>
                <a:spcPts val="600"/>
              </a:spcAft>
            </a:pPr>
            <a:r>
              <a:rPr lang="en-US" sz="1800" dirty="0"/>
              <a:t>Proposal 3: For NTN bands above 10GHz, RAN4 to decide to apply FR1, FR2 or new FR definitions for these bands (potentially different categorization for different bands)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redefine or extend the existing </a:t>
            </a:r>
            <a:r>
              <a:rPr lang="en-US" sz="1600" dirty="0">
                <a:solidFill>
                  <a:srgbClr val="FF0000"/>
                </a:solidFill>
                <a:latin typeface="Calibri" panose="020F0502020204030204" pitchFamily="34" charset="0"/>
                <a:ea typeface="DengXian" panose="02010600030101010101" pitchFamily="2" charset="-122"/>
              </a:rPr>
              <a:t>terrestrial</a:t>
            </a:r>
            <a:r>
              <a:rPr lang="en-US" sz="1600" dirty="0">
                <a:latin typeface="Calibri" panose="020F0502020204030204" pitchFamily="34" charset="0"/>
                <a:ea typeface="DengXian" panose="02010600030101010101" pitchFamily="2" charset="-122"/>
              </a:rPr>
              <a:t> frequency ranges.</a:t>
            </a:r>
          </a:p>
          <a:p>
            <a:pPr marL="801688" lvl="1" indent="-344488">
              <a:lnSpc>
                <a:spcPct val="100000"/>
              </a:lnSpc>
              <a:spcBef>
                <a:spcPts val="600"/>
              </a:spcBef>
              <a:spcAft>
                <a:spcPts val="600"/>
              </a:spcAft>
            </a:pPr>
            <a:r>
              <a:rPr lang="en-US" sz="1600" dirty="0">
                <a:latin typeface="Calibri" panose="020F0502020204030204" pitchFamily="34" charset="0"/>
                <a:ea typeface="DengXian" panose="02010600030101010101" pitchFamily="2" charset="-122"/>
              </a:rPr>
              <a:t>Such </a:t>
            </a:r>
            <a:r>
              <a:rPr lang="en-US" sz="1600" dirty="0">
                <a:solidFill>
                  <a:srgbClr val="FF0000"/>
                </a:solidFill>
                <a:latin typeface="Calibri" panose="020F0502020204030204" pitchFamily="34" charset="0"/>
                <a:ea typeface="DengXian" panose="02010600030101010101" pitchFamily="2" charset="-122"/>
              </a:rPr>
              <a:t>potential</a:t>
            </a:r>
            <a:r>
              <a:rPr lang="en-US" sz="1600" dirty="0">
                <a:latin typeface="Calibri" panose="020F0502020204030204" pitchFamily="34" charset="0"/>
                <a:ea typeface="DengXian" panose="02010600030101010101" pitchFamily="2" charset="-122"/>
              </a:rPr>
              <a:t> categorization should not automatically apply to future terrestrial bands defined in this frequency region.</a:t>
            </a:r>
          </a:p>
        </p:txBody>
      </p:sp>
    </p:spTree>
    <p:extLst>
      <p:ext uri="{BB962C8B-B14F-4D97-AF65-F5344CB8AC3E}">
        <p14:creationId xmlns:p14="http://schemas.microsoft.com/office/powerpoint/2010/main" val="2540989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920E0F-45DC-4AF1-BBBC-56585FF40228}">
  <ds:schemaRefs>
    <ds:schemaRef ds:uri="http://schemas.microsoft.com/sharepoint/v3/contenttype/forms"/>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9C73EF-8BB1-43D1-94BF-02E6180EC6B6}">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74dd3bb7-dd62-447b-a1e0-1bd6a8025f6b"/>
    <ds:schemaRef ds:uri="91a28437-7d3a-4406-b441-a186b0a3fae6"/>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2300</TotalTime>
  <Words>223</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Proposed Final Round WF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NR-NTN-WI Proposed WF</dc:title>
  <dc:creator/>
  <cp:lastModifiedBy>BORSATO, RONALD</cp:lastModifiedBy>
  <cp:revision>78</cp:revision>
  <dcterms:created xsi:type="dcterms:W3CDTF">2021-02-25T22:38:59Z</dcterms:created>
  <dcterms:modified xsi:type="dcterms:W3CDTF">2021-06-17T19:48:58Z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