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7" r:id="rId4"/>
    <p:sldId id="258" r:id="rId5"/>
    <p:sldId id="261" r:id="rId6"/>
    <p:sldId id="260"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snapToGrid="0">
      <p:cViewPr varScale="1">
        <p:scale>
          <a:sx n="94" d="100"/>
          <a:sy n="94" d="100"/>
        </p:scale>
        <p:origin x="86" y="4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43FDEE0-011B-4E97-8B81-58D8072F7537}" type="datetimeFigureOut">
              <a:rPr lang="zh-CN" altLang="en-US" smtClean="0"/>
              <a:t>2021/6/14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2719015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3FDEE0-011B-4E97-8B81-58D8072F7537}" type="datetimeFigureOut">
              <a:rPr lang="zh-CN" altLang="en-US" smtClean="0"/>
              <a:t>2021/6/14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3670158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3FDEE0-011B-4E97-8B81-58D8072F7537}" type="datetimeFigureOut">
              <a:rPr lang="zh-CN" altLang="en-US" smtClean="0"/>
              <a:t>2021/6/14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2047730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3FDEE0-011B-4E97-8B81-58D8072F7537}" type="datetimeFigureOut">
              <a:rPr lang="zh-CN" altLang="en-US" smtClean="0"/>
              <a:t>2021/6/14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1539044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43FDEE0-011B-4E97-8B81-58D8072F7537}" type="datetimeFigureOut">
              <a:rPr lang="zh-CN" altLang="en-US" smtClean="0"/>
              <a:t>2021/6/14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3884103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43FDEE0-011B-4E97-8B81-58D8072F7537}" type="datetimeFigureOut">
              <a:rPr lang="zh-CN" altLang="en-US" smtClean="0"/>
              <a:t>2021/6/14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31647355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43FDEE0-011B-4E97-8B81-58D8072F7537}" type="datetimeFigureOut">
              <a:rPr lang="zh-CN" altLang="en-US" smtClean="0"/>
              <a:t>2021/6/14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17635054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43FDEE0-011B-4E97-8B81-58D8072F7537}" type="datetimeFigureOut">
              <a:rPr lang="zh-CN" altLang="en-US" smtClean="0"/>
              <a:t>2021/6/14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726913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43FDEE0-011B-4E97-8B81-58D8072F7537}" type="datetimeFigureOut">
              <a:rPr lang="zh-CN" altLang="en-US" smtClean="0"/>
              <a:t>2021/6/14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518525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43FDEE0-011B-4E97-8B81-58D8072F7537}" type="datetimeFigureOut">
              <a:rPr lang="zh-CN" altLang="en-US" smtClean="0"/>
              <a:t>2021/6/14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3244657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43FDEE0-011B-4E97-8B81-58D8072F7537}" type="datetimeFigureOut">
              <a:rPr lang="zh-CN" altLang="en-US" smtClean="0"/>
              <a:t>2021/6/14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3592994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3FDEE0-011B-4E97-8B81-58D8072F7537}" type="datetimeFigureOut">
              <a:rPr lang="zh-CN" altLang="en-US" smtClean="0"/>
              <a:t>2021/6/14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168A6A-35C4-4D10-8130-8793BEFCADE2}" type="slidenum">
              <a:rPr lang="zh-CN" altLang="en-US" smtClean="0"/>
              <a:t>‹#›</a:t>
            </a:fld>
            <a:endParaRPr lang="zh-CN" altLang="en-US"/>
          </a:p>
        </p:txBody>
      </p:sp>
    </p:spTree>
    <p:extLst>
      <p:ext uri="{BB962C8B-B14F-4D97-AF65-F5344CB8AC3E}">
        <p14:creationId xmlns:p14="http://schemas.microsoft.com/office/powerpoint/2010/main" val="26427868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26C87655-05F1-F24B-A043-66EB4115A51F}"/>
              </a:ext>
            </a:extLst>
          </p:cNvPr>
          <p:cNvSpPr>
            <a:spLocks noGrp="1"/>
          </p:cNvSpPr>
          <p:nvPr>
            <p:ph type="ctrTitle"/>
          </p:nvPr>
        </p:nvSpPr>
        <p:spPr>
          <a:xfrm>
            <a:off x="1893600" y="3344562"/>
            <a:ext cx="7975329" cy="1295313"/>
          </a:xfrm>
          <a:prstGeom prst="rect">
            <a:avLst/>
          </a:prstGeom>
        </p:spPr>
        <p:txBody>
          <a:bodyPr>
            <a:noAutofit/>
          </a:bodyPr>
          <a:lstStyle/>
          <a:p>
            <a:r>
              <a:rPr lang="en-US" altLang="zh-CN" sz="3200" b="1" dirty="0">
                <a:latin typeface="微软雅黑" panose="020B0503020204020204" pitchFamily="34" charset="-122"/>
                <a:ea typeface="微软雅黑" panose="020B0503020204020204" pitchFamily="34" charset="-122"/>
              </a:rPr>
              <a:t>Discussion on introduction of new UE </a:t>
            </a:r>
            <a:r>
              <a:rPr lang="en-US" altLang="zh-CN" sz="3200" b="1" dirty="0" smtClean="0">
                <a:latin typeface="微软雅黑" panose="020B0503020204020204" pitchFamily="34" charset="-122"/>
                <a:ea typeface="微软雅黑" panose="020B0503020204020204" pitchFamily="34" charset="-122"/>
              </a:rPr>
              <a:t>categories </a:t>
            </a:r>
            <a:r>
              <a:rPr lang="en-US" altLang="zh-CN" sz="3200" b="1" dirty="0">
                <a:latin typeface="微软雅黑" panose="020B0503020204020204" pitchFamily="34" charset="-122"/>
                <a:ea typeface="微软雅黑" panose="020B0503020204020204" pitchFamily="34" charset="-122"/>
              </a:rPr>
              <a:t>with 1 Rx based on Category 3 and 4 for </a:t>
            </a:r>
            <a:r>
              <a:rPr lang="en-US" altLang="zh-CN" sz="3200" b="1" dirty="0" smtClean="0">
                <a:latin typeface="微软雅黑" panose="020B0503020204020204" pitchFamily="34" charset="-122"/>
                <a:ea typeface="微软雅黑" panose="020B0503020204020204" pitchFamily="34" charset="-122"/>
              </a:rPr>
              <a:t>LTE</a:t>
            </a:r>
            <a:endParaRPr lang="en-US" sz="3200" b="1" dirty="0">
              <a:latin typeface="微软雅黑" panose="020B0503020204020204" pitchFamily="34" charset="-122"/>
              <a:ea typeface="微软雅黑" panose="020B0503020204020204" pitchFamily="34" charset="-122"/>
            </a:endParaRPr>
          </a:p>
        </p:txBody>
      </p:sp>
      <p:sp>
        <p:nvSpPr>
          <p:cNvPr id="5" name="Rectangle 1"/>
          <p:cNvSpPr>
            <a:spLocks noChangeArrowheads="1"/>
          </p:cNvSpPr>
          <p:nvPr/>
        </p:nvSpPr>
        <p:spPr bwMode="auto">
          <a:xfrm>
            <a:off x="195186" y="108386"/>
            <a:ext cx="5554766"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None/>
            </a:pPr>
            <a:r>
              <a:rPr lang="en-GB" altLang="zh-CN" dirty="0" smtClean="0">
                <a:latin typeface="微软雅黑" panose="020B0503020204020204" pitchFamily="34" charset="-122"/>
                <a:ea typeface="微软雅黑" panose="020B0503020204020204" pitchFamily="34" charset="-122"/>
              </a:rPr>
              <a:t>3GPP TSG RAN Meeting #92-e</a:t>
            </a:r>
            <a:endParaRPr lang="zh-CN" altLang="zh-CN" dirty="0" smtClean="0">
              <a:latin typeface="微软雅黑" panose="020B0503020204020204" pitchFamily="34" charset="-122"/>
              <a:ea typeface="微软雅黑" panose="020B0503020204020204" pitchFamily="34" charset="-122"/>
            </a:endParaRPr>
          </a:p>
          <a:p>
            <a:pPr>
              <a:buNone/>
            </a:pPr>
            <a:r>
              <a:rPr lang="en-GB" dirty="0">
                <a:latin typeface="微软雅黑" panose="020B0503020204020204" pitchFamily="34" charset="-122"/>
                <a:ea typeface="微软雅黑" panose="020B0503020204020204" pitchFamily="34" charset="-122"/>
              </a:rPr>
              <a:t>Electronic Meeting, June </a:t>
            </a:r>
            <a:r>
              <a:rPr lang="en-GB" dirty="0" smtClean="0">
                <a:latin typeface="微软雅黑" panose="020B0503020204020204" pitchFamily="34" charset="-122"/>
                <a:ea typeface="微软雅黑" panose="020B0503020204020204" pitchFamily="34" charset="-122"/>
              </a:rPr>
              <a:t>14th – 18th, 2021</a:t>
            </a:r>
          </a:p>
          <a:p>
            <a:pPr>
              <a:buNone/>
            </a:pPr>
            <a:r>
              <a:rPr lang="en-GB" altLang="zh-CN" dirty="0" smtClean="0">
                <a:latin typeface="微软雅黑" panose="020B0503020204020204" pitchFamily="34" charset="-122"/>
                <a:ea typeface="微软雅黑" panose="020B0503020204020204" pitchFamily="34" charset="-122"/>
              </a:rPr>
              <a:t>	</a:t>
            </a:r>
            <a:endParaRPr lang="en-US" altLang="zh-CN" dirty="0" smtClean="0">
              <a:latin typeface="微软雅黑" panose="020B0503020204020204" pitchFamily="34" charset="-122"/>
              <a:ea typeface="微软雅黑" panose="020B0503020204020204" pitchFamily="34" charset="-122"/>
              <a:cs typeface="Arial" pitchFamily="34" charset="0"/>
            </a:endParaRPr>
          </a:p>
          <a:p>
            <a:pPr>
              <a:buNone/>
            </a:pPr>
            <a:r>
              <a:rPr lang="en-US" altLang="zh-CN" dirty="0" smtClean="0">
                <a:latin typeface="微软雅黑" panose="020B0503020204020204" pitchFamily="34" charset="-122"/>
                <a:ea typeface="微软雅黑" panose="020B0503020204020204" pitchFamily="34" charset="-122"/>
                <a:cs typeface="Arial" pitchFamily="34" charset="0"/>
              </a:rPr>
              <a:t>Document for: Approval</a:t>
            </a:r>
          </a:p>
          <a:p>
            <a:pPr>
              <a:buNone/>
            </a:pPr>
            <a:r>
              <a:rPr lang="en-US" altLang="zh-CN" dirty="0" smtClean="0">
                <a:latin typeface="微软雅黑" panose="020B0503020204020204" pitchFamily="34" charset="-122"/>
                <a:ea typeface="微软雅黑" panose="020B0503020204020204" pitchFamily="34" charset="-122"/>
                <a:cs typeface="Arial" pitchFamily="34" charset="0"/>
              </a:rPr>
              <a:t>Agenda Item: 10.11</a:t>
            </a:r>
          </a:p>
          <a:p>
            <a:pPr>
              <a:buNone/>
            </a:pPr>
            <a:r>
              <a:rPr lang="en-US" altLang="zh-CN" dirty="0" smtClean="0">
                <a:latin typeface="微软雅黑" panose="020B0503020204020204" pitchFamily="34" charset="-122"/>
                <a:ea typeface="微软雅黑" panose="020B0503020204020204" pitchFamily="34" charset="-122"/>
                <a:cs typeface="Arial" pitchFamily="34" charset="0"/>
              </a:rPr>
              <a:t>Source: CAICT, China Telecom, China Unicom, CMCC, Guangdong Genius, Honor, Huawei, HiSilicon, OPPO, Samsung, </a:t>
            </a:r>
            <a:r>
              <a:rPr lang="en-US" altLang="zh-CN" dirty="0" err="1" smtClean="0">
                <a:latin typeface="微软雅黑" panose="020B0503020204020204" pitchFamily="34" charset="-122"/>
                <a:ea typeface="微软雅黑" panose="020B0503020204020204" pitchFamily="34" charset="-122"/>
                <a:cs typeface="Arial" pitchFamily="34" charset="0"/>
              </a:rPr>
              <a:t>Spreadtrum</a:t>
            </a:r>
            <a:r>
              <a:rPr lang="en-US" altLang="zh-CN" dirty="0" smtClean="0">
                <a:latin typeface="微软雅黑" panose="020B0503020204020204" pitchFamily="34" charset="-122"/>
                <a:ea typeface="微软雅黑" panose="020B0503020204020204" pitchFamily="34" charset="-122"/>
                <a:cs typeface="Arial" pitchFamily="34" charset="0"/>
              </a:rPr>
              <a:t>, vivo, Xiaomi </a:t>
            </a:r>
            <a:endParaRPr kumimoji="0" lang="zh-CN" altLang="zh-CN" i="0" u="none" strike="noStrike" cap="none" normalizeH="0" baseline="0" dirty="0" smtClean="0">
              <a:ln>
                <a:noFill/>
              </a:ln>
              <a:effectLst/>
              <a:latin typeface="微软雅黑" panose="020B0503020204020204" pitchFamily="34" charset="-122"/>
              <a:ea typeface="微软雅黑" panose="020B0503020204020204" pitchFamily="34" charset="-122"/>
              <a:cs typeface="宋体" pitchFamily="2" charset="-122"/>
            </a:endParaRPr>
          </a:p>
        </p:txBody>
      </p:sp>
      <p:sp>
        <p:nvSpPr>
          <p:cNvPr id="6" name="Title 3">
            <a:extLst>
              <a:ext uri="{FF2B5EF4-FFF2-40B4-BE49-F238E27FC236}">
                <a16:creationId xmlns:a16="http://schemas.microsoft.com/office/drawing/2014/main" xmlns="" id="{26C87655-05F1-F24B-A043-66EB4115A51F}"/>
              </a:ext>
            </a:extLst>
          </p:cNvPr>
          <p:cNvSpPr txBox="1">
            <a:spLocks/>
          </p:cNvSpPr>
          <p:nvPr/>
        </p:nvSpPr>
        <p:spPr>
          <a:xfrm>
            <a:off x="10472316" y="246885"/>
            <a:ext cx="1467700" cy="446508"/>
          </a:xfrm>
          <a:prstGeom prst="rect">
            <a:avLst/>
          </a:prstGeom>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stStyle>
          <a:p>
            <a:r>
              <a:rPr lang="en-US" altLang="zh-CN" sz="1800" dirty="0" smtClean="0">
                <a:latin typeface="微软雅黑" panose="020B0503020204020204" pitchFamily="34" charset="-122"/>
                <a:ea typeface="微软雅黑" panose="020B0503020204020204" pitchFamily="34" charset="-122"/>
              </a:rPr>
              <a:t>RP-211493</a:t>
            </a:r>
          </a:p>
          <a:p>
            <a:r>
              <a:rPr lang="en-US" sz="1400" dirty="0" smtClean="0">
                <a:latin typeface="微软雅黑" panose="020B0503020204020204" pitchFamily="34" charset="-122"/>
                <a:ea typeface="微软雅黑" panose="020B0503020204020204" pitchFamily="34" charset="-122"/>
              </a:rPr>
              <a:t>Was RP-211466</a:t>
            </a:r>
            <a:endParaRPr 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58729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p:cNvSpPr txBox="1">
            <a:spLocks/>
          </p:cNvSpPr>
          <p:nvPr/>
        </p:nvSpPr>
        <p:spPr>
          <a:xfrm>
            <a:off x="343506" y="345649"/>
            <a:ext cx="10740640" cy="505400"/>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Century" panose="02040604050505020304" pitchFamily="18" charset="0"/>
                <a:ea typeface="Microsoft YaHei" panose="020B0503020204020204" pitchFamily="34" charset="-122"/>
                <a:cs typeface="Arial" panose="020B0604020202020204" pitchFamily="34" charset="0"/>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r>
              <a:rPr lang="en-US" altLang="zh-CN" b="1" dirty="0" smtClean="0">
                <a:latin typeface="微软雅黑" panose="020B0503020204020204" pitchFamily="34" charset="-122"/>
                <a:ea typeface="微软雅黑" panose="020B0503020204020204" pitchFamily="34" charset="-122"/>
              </a:rPr>
              <a:t>Background</a:t>
            </a:r>
            <a:endParaRPr lang="zh-CN" altLang="en-US" b="1" dirty="0">
              <a:latin typeface="微软雅黑" panose="020B0503020204020204" pitchFamily="34" charset="-122"/>
              <a:ea typeface="微软雅黑" panose="020B0503020204020204" pitchFamily="34" charset="-122"/>
            </a:endParaRPr>
          </a:p>
        </p:txBody>
      </p:sp>
      <p:sp>
        <p:nvSpPr>
          <p:cNvPr id="5" name="Content Placeholder 2"/>
          <p:cNvSpPr txBox="1">
            <a:spLocks/>
          </p:cNvSpPr>
          <p:nvPr/>
        </p:nvSpPr>
        <p:spPr>
          <a:xfrm>
            <a:off x="627351" y="1237655"/>
            <a:ext cx="10733557" cy="5198252"/>
          </a:xfrm>
          <a:prstGeom prst="rect">
            <a:avLst/>
          </a:prstGeom>
        </p:spPr>
        <p:txBody>
          <a:bodyPr lIns="0" tIns="0" rIns="0" bIns="0"/>
          <a:lstStyle>
            <a:lvl1pPr marL="252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Arial" panose="020B0604020202020204" pitchFamily="34" charset="0"/>
              </a:defRPr>
            </a:lvl1pPr>
            <a:lvl2pPr marL="504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mn-cs"/>
              </a:defRPr>
            </a:lvl2pPr>
            <a:lvl3pPr marL="756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3pPr>
            <a:lvl4pPr marL="1008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4pPr>
            <a:lvl5pPr marL="1260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5pPr>
            <a:lvl6pPr marL="3312397" indent="-34290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hangingPunct="0">
              <a:lnSpc>
                <a:spcPct val="100000"/>
              </a:lnSpc>
              <a:spcBef>
                <a:spcPts val="0"/>
              </a:spcBef>
              <a:spcAft>
                <a:spcPts val="900"/>
              </a:spcAft>
            </a:pPr>
            <a:r>
              <a:rPr lang="en-GB" altLang="zh-CN" sz="2000" dirty="0" smtClean="0">
                <a:latin typeface="微软雅黑" panose="020B0503020204020204" pitchFamily="34" charset="-122"/>
              </a:rPr>
              <a:t>In Rel-14 the new UE DL category 1bis (Cat 1bis) was introduced for wearable devices with single antenna based on UE category 1 </a:t>
            </a:r>
            <a:r>
              <a:rPr lang="en-US" altLang="zh-CN" sz="2000" baseline="30000" dirty="0" smtClean="0">
                <a:latin typeface="微软雅黑" panose="020B0503020204020204" pitchFamily="34" charset="-122"/>
              </a:rPr>
              <a:t>[1]</a:t>
            </a:r>
            <a:r>
              <a:rPr lang="en-GB" altLang="zh-CN" sz="2000" dirty="0" smtClean="0">
                <a:latin typeface="微软雅黑" panose="020B0503020204020204" pitchFamily="34" charset="-122"/>
              </a:rPr>
              <a:t>. </a:t>
            </a:r>
          </a:p>
          <a:p>
            <a:pPr marL="720725" lvl="1" indent="-250825" hangingPunct="0">
              <a:lnSpc>
                <a:spcPct val="100000"/>
              </a:lnSpc>
              <a:spcBef>
                <a:spcPts val="0"/>
              </a:spcBef>
              <a:spcAft>
                <a:spcPts val="900"/>
              </a:spcAft>
            </a:pPr>
            <a:r>
              <a:rPr lang="en-GB" altLang="zh-CN" sz="2000" dirty="0" smtClean="0">
                <a:latin typeface="微软雅黑" panose="020B0503020204020204" pitchFamily="34" charset="-122"/>
              </a:rPr>
              <a:t>The new RF, RRM and performance requirements are specified for Cat 1bis to verify the single Rx antenna performance in TS 36.101 and TS 36.133 (RAN4)</a:t>
            </a:r>
          </a:p>
          <a:p>
            <a:pPr marL="720725" lvl="1" indent="-250825" hangingPunct="0">
              <a:lnSpc>
                <a:spcPct val="100000"/>
              </a:lnSpc>
              <a:spcBef>
                <a:spcPts val="0"/>
              </a:spcBef>
              <a:spcAft>
                <a:spcPts val="900"/>
              </a:spcAft>
            </a:pPr>
            <a:r>
              <a:rPr lang="en-GB" altLang="zh-CN" sz="2000" dirty="0" smtClean="0">
                <a:latin typeface="微软雅黑" panose="020B0503020204020204" pitchFamily="34" charset="-122"/>
              </a:rPr>
              <a:t>The new DL category 1bis is specified in TS 36.306 and TS 36.331 (RAN2)</a:t>
            </a:r>
          </a:p>
          <a:p>
            <a:pPr marL="720725" lvl="1" indent="-250825" hangingPunct="0">
              <a:lnSpc>
                <a:spcPct val="100000"/>
              </a:lnSpc>
              <a:spcBef>
                <a:spcPts val="0"/>
              </a:spcBef>
              <a:spcAft>
                <a:spcPts val="900"/>
              </a:spcAft>
            </a:pPr>
            <a:r>
              <a:rPr lang="en-GB" altLang="zh-CN" sz="2000" dirty="0" smtClean="0">
                <a:latin typeface="微软雅黑" panose="020B0503020204020204" pitchFamily="34" charset="-122"/>
              </a:rPr>
              <a:t>To ensure backward compatibility, UE indicating support of Category 1bis is mandated to report both Category 1bis and Category 1.</a:t>
            </a:r>
          </a:p>
          <a:p>
            <a:pPr hangingPunct="0">
              <a:lnSpc>
                <a:spcPct val="100000"/>
              </a:lnSpc>
              <a:spcBef>
                <a:spcPts val="0"/>
              </a:spcBef>
              <a:spcAft>
                <a:spcPts val="900"/>
              </a:spcAft>
            </a:pPr>
            <a:endParaRPr lang="en-GB" altLang="zh-CN" sz="2000" dirty="0" smtClean="0">
              <a:latin typeface="微软雅黑" panose="020B0503020204020204" pitchFamily="34" charset="-122"/>
            </a:endParaRPr>
          </a:p>
          <a:p>
            <a:pPr hangingPunct="0">
              <a:lnSpc>
                <a:spcPct val="100000"/>
              </a:lnSpc>
              <a:spcBef>
                <a:spcPts val="0"/>
              </a:spcBef>
              <a:spcAft>
                <a:spcPts val="900"/>
              </a:spcAft>
            </a:pPr>
            <a:r>
              <a:rPr lang="en-GB" altLang="zh-CN" sz="2000" dirty="0" smtClean="0">
                <a:latin typeface="微软雅黑" panose="020B0503020204020204" pitchFamily="34" charset="-122"/>
              </a:rPr>
              <a:t>An urgent market need is observed for high-end wearable devices, e.g., smart children watches to support High Definition Video, and the data rate of this devices cannot be met by LTE </a:t>
            </a:r>
            <a:r>
              <a:rPr lang="en-US" altLang="zh-CN" sz="2000" dirty="0" smtClean="0">
                <a:latin typeface="微软雅黑" panose="020B0503020204020204" pitchFamily="34" charset="-122"/>
              </a:rPr>
              <a:t>Category </a:t>
            </a:r>
            <a:r>
              <a:rPr lang="en-GB" altLang="zh-CN" sz="2000" dirty="0" smtClean="0">
                <a:latin typeface="微软雅黑" panose="020B0503020204020204" pitchFamily="34" charset="-122"/>
              </a:rPr>
              <a:t>1bis. </a:t>
            </a:r>
          </a:p>
          <a:p>
            <a:pPr hangingPunct="0">
              <a:lnSpc>
                <a:spcPct val="100000"/>
              </a:lnSpc>
              <a:spcBef>
                <a:spcPts val="0"/>
              </a:spcBef>
              <a:spcAft>
                <a:spcPts val="900"/>
              </a:spcAft>
            </a:pPr>
            <a:r>
              <a:rPr lang="en-GB" altLang="zh-CN" sz="2000" dirty="0" smtClean="0">
                <a:latin typeface="微软雅黑" panose="020B0503020204020204" pitchFamily="34" charset="-122"/>
              </a:rPr>
              <a:t>At the same time </a:t>
            </a:r>
            <a:r>
              <a:rPr lang="en-GB" altLang="zh-CN" sz="2000" dirty="0">
                <a:latin typeface="微软雅黑" panose="020B0503020204020204" pitchFamily="34" charset="-122"/>
              </a:rPr>
              <a:t>due to form </a:t>
            </a:r>
            <a:r>
              <a:rPr lang="en-GB" altLang="zh-CN" sz="2000" dirty="0" smtClean="0">
                <a:latin typeface="微软雅黑" panose="020B0503020204020204" pitchFamily="34" charset="-122"/>
              </a:rPr>
              <a:t>factor reasons, that is same as for Category 1bis, such wearable devices would require single Rx, which cannot be supported by </a:t>
            </a:r>
            <a:r>
              <a:rPr lang="en-US" altLang="zh-CN" sz="2000" dirty="0" smtClean="0">
                <a:latin typeface="微软雅黑" panose="020B0503020204020204" pitchFamily="34" charset="-122"/>
              </a:rPr>
              <a:t>LTE</a:t>
            </a:r>
            <a:r>
              <a:rPr lang="en-GB" altLang="zh-CN" sz="2000" dirty="0" smtClean="0">
                <a:latin typeface="微软雅黑" panose="020B0503020204020204" pitchFamily="34" charset="-122"/>
              </a:rPr>
              <a:t> Category 3 and 4</a:t>
            </a:r>
            <a:r>
              <a:rPr lang="en-US" altLang="zh-CN" sz="2000" dirty="0" smtClean="0">
                <a:latin typeface="微软雅黑" panose="020B0503020204020204" pitchFamily="34" charset="-122"/>
              </a:rPr>
              <a:t>.</a:t>
            </a:r>
            <a:endParaRPr lang="en-GB" altLang="zh-CN" sz="2000" dirty="0" smtClean="0">
              <a:latin typeface="微软雅黑" panose="020B0503020204020204" pitchFamily="34" charset="-122"/>
            </a:endParaRPr>
          </a:p>
          <a:p>
            <a:pPr hangingPunct="0">
              <a:lnSpc>
                <a:spcPct val="100000"/>
              </a:lnSpc>
              <a:spcBef>
                <a:spcPts val="0"/>
              </a:spcBef>
              <a:spcAft>
                <a:spcPts val="900"/>
              </a:spcAft>
            </a:pPr>
            <a:endParaRPr lang="zh-CN" altLang="zh-CN" sz="2000" dirty="0">
              <a:latin typeface="微软雅黑" panose="020B0503020204020204" pitchFamily="34" charset="-122"/>
            </a:endParaRPr>
          </a:p>
        </p:txBody>
      </p:sp>
    </p:spTree>
    <p:extLst>
      <p:ext uri="{BB962C8B-B14F-4D97-AF65-F5344CB8AC3E}">
        <p14:creationId xmlns:p14="http://schemas.microsoft.com/office/powerpoint/2010/main" val="27020970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p:cNvSpPr txBox="1">
            <a:spLocks/>
          </p:cNvSpPr>
          <p:nvPr/>
        </p:nvSpPr>
        <p:spPr>
          <a:xfrm>
            <a:off x="343506" y="345649"/>
            <a:ext cx="10740640" cy="505400"/>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Century" panose="02040604050505020304" pitchFamily="18" charset="0"/>
                <a:ea typeface="Microsoft YaHei" panose="020B0503020204020204" pitchFamily="34" charset="-122"/>
                <a:cs typeface="Arial" panose="020B0604020202020204" pitchFamily="34" charset="0"/>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r>
              <a:rPr lang="en-US" altLang="zh-CN" b="1" dirty="0" smtClean="0">
                <a:latin typeface="微软雅黑" panose="020B0503020204020204" pitchFamily="34" charset="-122"/>
                <a:ea typeface="微软雅黑" panose="020B0503020204020204" pitchFamily="34" charset="-122"/>
              </a:rPr>
              <a:t>Discussion-1</a:t>
            </a:r>
            <a:endParaRPr lang="zh-CN" altLang="en-US" b="1" dirty="0">
              <a:latin typeface="微软雅黑" panose="020B0503020204020204" pitchFamily="34" charset="-122"/>
              <a:ea typeface="微软雅黑" panose="020B0503020204020204" pitchFamily="34" charset="-122"/>
            </a:endParaRPr>
          </a:p>
        </p:txBody>
      </p:sp>
      <p:sp>
        <p:nvSpPr>
          <p:cNvPr id="5" name="Content Placeholder 2"/>
          <p:cNvSpPr txBox="1">
            <a:spLocks/>
          </p:cNvSpPr>
          <p:nvPr/>
        </p:nvSpPr>
        <p:spPr>
          <a:xfrm>
            <a:off x="627351" y="1237655"/>
            <a:ext cx="10733557" cy="5198252"/>
          </a:xfrm>
          <a:prstGeom prst="rect">
            <a:avLst/>
          </a:prstGeom>
        </p:spPr>
        <p:txBody>
          <a:bodyPr lIns="0" tIns="0" rIns="0" bIns="0"/>
          <a:lstStyle>
            <a:lvl1pPr marL="252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Arial" panose="020B0604020202020204" pitchFamily="34" charset="0"/>
              </a:defRPr>
            </a:lvl1pPr>
            <a:lvl2pPr marL="504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mn-cs"/>
              </a:defRPr>
            </a:lvl2pPr>
            <a:lvl3pPr marL="756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3pPr>
            <a:lvl4pPr marL="1008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4pPr>
            <a:lvl5pPr marL="1260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5pPr>
            <a:lvl6pPr marL="3312397" indent="-34290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hangingPunct="0">
              <a:lnSpc>
                <a:spcPct val="100000"/>
              </a:lnSpc>
              <a:spcBef>
                <a:spcPts val="0"/>
              </a:spcBef>
              <a:spcAft>
                <a:spcPts val="900"/>
              </a:spcAft>
            </a:pPr>
            <a:r>
              <a:rPr lang="en-US" altLang="zh-CN" sz="2000" dirty="0" smtClean="0">
                <a:latin typeface="微软雅黑" panose="020B0503020204020204" pitchFamily="34" charset="-122"/>
              </a:rPr>
              <a:t>To meet high-end wearable devices market demand, new UE DL categories with single Rx antenna and support of higher throughput than LTE Cat 1bis need to be defined from Rel-17. Possibility for early implementation should be discussed.</a:t>
            </a:r>
          </a:p>
          <a:p>
            <a:pPr hangingPunct="0">
              <a:lnSpc>
                <a:spcPct val="100000"/>
              </a:lnSpc>
              <a:spcBef>
                <a:spcPts val="0"/>
              </a:spcBef>
              <a:spcAft>
                <a:spcPts val="900"/>
              </a:spcAft>
            </a:pPr>
            <a:r>
              <a:rPr lang="en-US" altLang="zh-CN" sz="2000" dirty="0" smtClean="0">
                <a:latin typeface="微软雅黑" panose="020B0503020204020204" pitchFamily="34" charset="-122"/>
              </a:rPr>
              <a:t>The new DL categories with single Rx antenna based on Category 3 and Category 4 could be considered as we did for Cat 1bis in TS 36.306 and TS 36.331.</a:t>
            </a:r>
          </a:p>
          <a:p>
            <a:pPr hangingPunct="0">
              <a:lnSpc>
                <a:spcPct val="100000"/>
              </a:lnSpc>
              <a:spcBef>
                <a:spcPts val="0"/>
              </a:spcBef>
              <a:spcAft>
                <a:spcPts val="900"/>
              </a:spcAft>
            </a:pPr>
            <a:r>
              <a:rPr lang="en-US" altLang="zh-CN" sz="2000" dirty="0" smtClean="0">
                <a:latin typeface="微软雅黑" panose="020B0503020204020204" pitchFamily="34" charset="-122"/>
              </a:rPr>
              <a:t>Also to ensure backwards compatibility, a UE indicating support of Cat 3bis and Cat 4bis is mandated to report both Cat 3bis/Cat 4bis and Cat 3/Cat 4.</a:t>
            </a:r>
          </a:p>
          <a:p>
            <a:pPr hangingPunct="0">
              <a:lnSpc>
                <a:spcPct val="100000"/>
              </a:lnSpc>
              <a:spcBef>
                <a:spcPts val="0"/>
              </a:spcBef>
              <a:spcAft>
                <a:spcPts val="900"/>
              </a:spcAft>
            </a:pPr>
            <a:endParaRPr lang="en-US" altLang="zh-CN" sz="2000" dirty="0" smtClean="0">
              <a:latin typeface="微软雅黑" panose="020B0503020204020204" pitchFamily="34" charset="-122"/>
            </a:endParaRPr>
          </a:p>
          <a:p>
            <a:pPr hangingPunct="0">
              <a:lnSpc>
                <a:spcPct val="100000"/>
              </a:lnSpc>
              <a:spcBef>
                <a:spcPts val="0"/>
              </a:spcBef>
              <a:spcAft>
                <a:spcPts val="900"/>
              </a:spcAft>
            </a:pPr>
            <a:r>
              <a:rPr lang="en-US" altLang="zh-CN" sz="2000" b="1" dirty="0" smtClean="0">
                <a:latin typeface="微软雅黑" panose="020B0503020204020204" pitchFamily="34" charset="-122"/>
              </a:rPr>
              <a:t>Proposal 1: Define new LTE UE DL categories 3bis and 4bis with single Rx antenna based on UE category 3 and 4 in TS 36.306 and TS 36.331.</a:t>
            </a:r>
            <a:endParaRPr lang="en-US" altLang="zh-CN" sz="2000" b="1" dirty="0">
              <a:latin typeface="微软雅黑" panose="020B0503020204020204" pitchFamily="34" charset="-122"/>
            </a:endParaRPr>
          </a:p>
        </p:txBody>
      </p:sp>
    </p:spTree>
    <p:extLst>
      <p:ext uri="{BB962C8B-B14F-4D97-AF65-F5344CB8AC3E}">
        <p14:creationId xmlns:p14="http://schemas.microsoft.com/office/powerpoint/2010/main" val="41124009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p:cNvSpPr txBox="1">
            <a:spLocks/>
          </p:cNvSpPr>
          <p:nvPr/>
        </p:nvSpPr>
        <p:spPr>
          <a:xfrm>
            <a:off x="343506" y="345649"/>
            <a:ext cx="10740640" cy="505400"/>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Century" panose="02040604050505020304" pitchFamily="18" charset="0"/>
                <a:ea typeface="Microsoft YaHei" panose="020B0503020204020204" pitchFamily="34" charset="-122"/>
                <a:cs typeface="Arial" panose="020B0604020202020204" pitchFamily="34" charset="0"/>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r>
              <a:rPr lang="en-US" altLang="zh-CN" b="1" dirty="0" smtClean="0">
                <a:latin typeface="微软雅黑" panose="020B0503020204020204" pitchFamily="34" charset="-122"/>
                <a:ea typeface="微软雅黑" panose="020B0503020204020204" pitchFamily="34" charset="-122"/>
              </a:rPr>
              <a:t>Discussion-2</a:t>
            </a:r>
            <a:endParaRPr lang="zh-CN" altLang="en-US" b="1" dirty="0">
              <a:latin typeface="微软雅黑" panose="020B0503020204020204" pitchFamily="34" charset="-122"/>
              <a:ea typeface="微软雅黑" panose="020B0503020204020204" pitchFamily="34" charset="-122"/>
            </a:endParaRPr>
          </a:p>
        </p:txBody>
      </p:sp>
      <p:sp>
        <p:nvSpPr>
          <p:cNvPr id="5" name="Content Placeholder 2"/>
          <p:cNvSpPr txBox="1">
            <a:spLocks/>
          </p:cNvSpPr>
          <p:nvPr/>
        </p:nvSpPr>
        <p:spPr>
          <a:xfrm>
            <a:off x="635589" y="1114087"/>
            <a:ext cx="10733557" cy="5198252"/>
          </a:xfrm>
          <a:prstGeom prst="rect">
            <a:avLst/>
          </a:prstGeom>
        </p:spPr>
        <p:txBody>
          <a:bodyPr lIns="0" tIns="0" rIns="0" bIns="0"/>
          <a:lstStyle>
            <a:lvl1pPr marL="252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Arial" panose="020B0604020202020204" pitchFamily="34" charset="0"/>
              </a:defRPr>
            </a:lvl1pPr>
            <a:lvl2pPr marL="504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mn-cs"/>
              </a:defRPr>
            </a:lvl2pPr>
            <a:lvl3pPr marL="756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3pPr>
            <a:lvl4pPr marL="1008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4pPr>
            <a:lvl5pPr marL="1260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5pPr>
            <a:lvl6pPr marL="3312397" indent="-34290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hangingPunct="0">
              <a:lnSpc>
                <a:spcPct val="100000"/>
              </a:lnSpc>
              <a:spcBef>
                <a:spcPts val="0"/>
              </a:spcBef>
              <a:spcAft>
                <a:spcPts val="900"/>
              </a:spcAft>
            </a:pPr>
            <a:r>
              <a:rPr lang="en-US" altLang="zh-CN" dirty="0" smtClean="0">
                <a:latin typeface="微软雅黑" panose="020B0503020204020204" pitchFamily="34" charset="-122"/>
              </a:rPr>
              <a:t>Because a similar framework has already been established for Cat 1bis, and in our view most of RAN4 requirements for Cat 1bis could be reused for Cat 3bis/4bis except the peak data rate, and considering the urgent market demand, we would like to minimize the workload for introduction of the new DL UE categories:</a:t>
            </a:r>
          </a:p>
          <a:p>
            <a:pPr marL="720725" lvl="1" indent="-250825" hangingPunct="0">
              <a:lnSpc>
                <a:spcPct val="100000"/>
              </a:lnSpc>
              <a:spcBef>
                <a:spcPts val="0"/>
              </a:spcBef>
              <a:spcAft>
                <a:spcPts val="900"/>
              </a:spcAft>
            </a:pPr>
            <a:r>
              <a:rPr lang="en-US" altLang="zh-CN" dirty="0" smtClean="0">
                <a:latin typeface="微软雅黑" panose="020B0503020204020204" pitchFamily="34" charset="-122"/>
              </a:rPr>
              <a:t>Reuse the REFSENS requirements of Cat 1bis defined in TS 36.101</a:t>
            </a:r>
          </a:p>
          <a:p>
            <a:pPr marL="720725" lvl="1" indent="-250825" hangingPunct="0">
              <a:lnSpc>
                <a:spcPct val="100000"/>
              </a:lnSpc>
              <a:spcBef>
                <a:spcPts val="0"/>
              </a:spcBef>
              <a:spcAft>
                <a:spcPts val="900"/>
              </a:spcAft>
            </a:pPr>
            <a:r>
              <a:rPr lang="en-US" altLang="zh-CN" dirty="0" smtClean="0">
                <a:latin typeface="微软雅黑" panose="020B0503020204020204" pitchFamily="34" charset="-122"/>
              </a:rPr>
              <a:t>Reuse all RRM requirements of Cat 1bis defined in TS 36.133</a:t>
            </a:r>
          </a:p>
          <a:p>
            <a:pPr marL="720725" lvl="1" indent="-250825" hangingPunct="0">
              <a:lnSpc>
                <a:spcPct val="100000"/>
              </a:lnSpc>
              <a:spcBef>
                <a:spcPts val="0"/>
              </a:spcBef>
              <a:spcAft>
                <a:spcPts val="900"/>
              </a:spcAft>
            </a:pPr>
            <a:r>
              <a:rPr lang="en-US" altLang="zh-CN" dirty="0" smtClean="0">
                <a:latin typeface="微软雅黑" panose="020B0503020204020204" pitchFamily="34" charset="-122"/>
              </a:rPr>
              <a:t>Reuse all demodulation tests and CQI test of Cat 1bis defined in TS 36.101</a:t>
            </a:r>
          </a:p>
          <a:p>
            <a:pPr marL="720725" lvl="1" indent="-250825" hangingPunct="0">
              <a:lnSpc>
                <a:spcPct val="100000"/>
              </a:lnSpc>
              <a:spcBef>
                <a:spcPts val="0"/>
              </a:spcBef>
              <a:spcAft>
                <a:spcPts val="900"/>
              </a:spcAft>
            </a:pPr>
            <a:r>
              <a:rPr lang="en-US" altLang="zh-CN" dirty="0" smtClean="0">
                <a:latin typeface="微软雅黑" panose="020B0503020204020204" pitchFamily="34" charset="-122"/>
              </a:rPr>
              <a:t>Specify additional SDR (Sustained DL Data Rate) tests to verify the peak data rate for new DL category 3bis and Category 4bis in TS 36.101</a:t>
            </a:r>
          </a:p>
          <a:p>
            <a:pPr marL="720725" lvl="1" indent="-250825" hangingPunct="0">
              <a:lnSpc>
                <a:spcPct val="100000"/>
              </a:lnSpc>
              <a:spcBef>
                <a:spcPts val="0"/>
              </a:spcBef>
              <a:spcAft>
                <a:spcPts val="900"/>
              </a:spcAft>
            </a:pPr>
            <a:r>
              <a:rPr lang="en-US" altLang="zh-CN" dirty="0" smtClean="0">
                <a:latin typeface="微软雅黑" panose="020B0503020204020204" pitchFamily="34" charset="-122"/>
              </a:rPr>
              <a:t>Complete the above work within one quarter by TEI-17 considering that most of requirements specified for Cat 1bis are reused</a:t>
            </a:r>
          </a:p>
          <a:p>
            <a:pPr hangingPunct="0">
              <a:lnSpc>
                <a:spcPct val="100000"/>
              </a:lnSpc>
              <a:spcBef>
                <a:spcPts val="0"/>
              </a:spcBef>
              <a:spcAft>
                <a:spcPts val="900"/>
              </a:spcAft>
            </a:pPr>
            <a:endParaRPr lang="en-US" altLang="zh-CN" dirty="0" smtClean="0">
              <a:latin typeface="微软雅黑" panose="020B0503020204020204" pitchFamily="34" charset="-122"/>
            </a:endParaRPr>
          </a:p>
          <a:p>
            <a:pPr hangingPunct="0">
              <a:lnSpc>
                <a:spcPct val="100000"/>
              </a:lnSpc>
              <a:spcBef>
                <a:spcPts val="0"/>
              </a:spcBef>
              <a:spcAft>
                <a:spcPts val="900"/>
              </a:spcAft>
            </a:pPr>
            <a:r>
              <a:rPr lang="en-US" altLang="zh-CN" b="1" dirty="0" smtClean="0">
                <a:latin typeface="微软雅黑" panose="020B0503020204020204" pitchFamily="34" charset="-122"/>
              </a:rPr>
              <a:t>Proposal 2: For LTE Cat 3bis and Cat 4bis, reuse the existing RF, RRM and performance requirements specified for DL 1bis to verify single Rx antenna performance, and add additional SDR tests to verify the peak date rate. </a:t>
            </a:r>
          </a:p>
          <a:p>
            <a:pPr hangingPunct="0">
              <a:lnSpc>
                <a:spcPct val="100000"/>
              </a:lnSpc>
              <a:spcBef>
                <a:spcPts val="0"/>
              </a:spcBef>
              <a:spcAft>
                <a:spcPts val="900"/>
              </a:spcAft>
            </a:pPr>
            <a:r>
              <a:rPr lang="en-US" altLang="zh-CN" b="1" dirty="0" smtClean="0">
                <a:latin typeface="微软雅黑" panose="020B0503020204020204" pitchFamily="34" charset="-122"/>
              </a:rPr>
              <a:t>Proposal 3: Task RAN2 and RAN4 to finalize the work for LTE Cat 3bis and Cat 4bis in TEI17</a:t>
            </a:r>
            <a:endParaRPr lang="en-US" altLang="zh-CN" b="1" dirty="0">
              <a:latin typeface="微软雅黑" panose="020B0503020204020204" pitchFamily="34" charset="-122"/>
            </a:endParaRPr>
          </a:p>
        </p:txBody>
      </p:sp>
    </p:spTree>
    <p:extLst>
      <p:ext uri="{BB962C8B-B14F-4D97-AF65-F5344CB8AC3E}">
        <p14:creationId xmlns:p14="http://schemas.microsoft.com/office/powerpoint/2010/main" val="21427665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p:cNvSpPr txBox="1">
            <a:spLocks/>
          </p:cNvSpPr>
          <p:nvPr/>
        </p:nvSpPr>
        <p:spPr>
          <a:xfrm>
            <a:off x="343506" y="345649"/>
            <a:ext cx="10740640" cy="505400"/>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Century" panose="02040604050505020304" pitchFamily="18" charset="0"/>
                <a:ea typeface="Microsoft YaHei" panose="020B0503020204020204" pitchFamily="34" charset="-122"/>
                <a:cs typeface="Arial" panose="020B0604020202020204" pitchFamily="34" charset="0"/>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r>
              <a:rPr lang="en-US" altLang="zh-CN" b="1" dirty="0" smtClean="0">
                <a:latin typeface="微软雅黑" panose="020B0503020204020204" pitchFamily="34" charset="-122"/>
                <a:ea typeface="微软雅黑" panose="020B0503020204020204" pitchFamily="34" charset="-122"/>
              </a:rPr>
              <a:t>Discussion-3</a:t>
            </a:r>
            <a:endParaRPr lang="zh-CN" altLang="en-US" b="1" dirty="0">
              <a:latin typeface="微软雅黑" panose="020B0503020204020204" pitchFamily="34" charset="-122"/>
              <a:ea typeface="微软雅黑" panose="020B0503020204020204" pitchFamily="34" charset="-122"/>
            </a:endParaRPr>
          </a:p>
        </p:txBody>
      </p:sp>
      <p:sp>
        <p:nvSpPr>
          <p:cNvPr id="5" name="Content Placeholder 2"/>
          <p:cNvSpPr txBox="1">
            <a:spLocks/>
          </p:cNvSpPr>
          <p:nvPr/>
        </p:nvSpPr>
        <p:spPr>
          <a:xfrm>
            <a:off x="627351" y="1237655"/>
            <a:ext cx="10733557" cy="5198252"/>
          </a:xfrm>
          <a:prstGeom prst="rect">
            <a:avLst/>
          </a:prstGeom>
        </p:spPr>
        <p:txBody>
          <a:bodyPr lIns="0" tIns="0" rIns="0" bIns="0"/>
          <a:lstStyle>
            <a:lvl1pPr marL="252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Arial" panose="020B0604020202020204" pitchFamily="34" charset="0"/>
              </a:defRPr>
            </a:lvl1pPr>
            <a:lvl2pPr marL="504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mn-cs"/>
              </a:defRPr>
            </a:lvl2pPr>
            <a:lvl3pPr marL="756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3pPr>
            <a:lvl4pPr marL="1008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4pPr>
            <a:lvl5pPr marL="1260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5pPr>
            <a:lvl6pPr marL="3312397" indent="-34290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hangingPunct="0">
              <a:lnSpc>
                <a:spcPct val="100000"/>
              </a:lnSpc>
              <a:spcBef>
                <a:spcPts val="0"/>
              </a:spcBef>
              <a:spcAft>
                <a:spcPts val="900"/>
              </a:spcAft>
            </a:pPr>
            <a:r>
              <a:rPr lang="en-US" altLang="zh-CN" dirty="0">
                <a:latin typeface="微软雅黑" panose="020B0503020204020204" pitchFamily="34" charset="-122"/>
              </a:rPr>
              <a:t>Introduction of Cat 3bis/4bis does not mean the introduction of new type of chipset. In our understanding, the wearable devices still use </a:t>
            </a:r>
            <a:r>
              <a:rPr lang="en-US" altLang="zh-CN" dirty="0" smtClean="0">
                <a:latin typeface="微软雅黑" panose="020B0503020204020204" pitchFamily="34" charset="-122"/>
              </a:rPr>
              <a:t>chipset of Cat </a:t>
            </a:r>
            <a:r>
              <a:rPr lang="en-US" altLang="zh-CN" dirty="0">
                <a:latin typeface="微软雅黑" panose="020B0503020204020204" pitchFamily="34" charset="-122"/>
              </a:rPr>
              <a:t>3 and Cat 4. Because of limitation of form factor, only 1Rx is </a:t>
            </a:r>
            <a:r>
              <a:rPr lang="en-US" altLang="zh-CN" dirty="0" smtClean="0">
                <a:latin typeface="微软雅黑" panose="020B0503020204020204" pitchFamily="34" charset="-122"/>
              </a:rPr>
              <a:t>enabled.</a:t>
            </a:r>
            <a:endParaRPr lang="en-US" altLang="zh-CN" dirty="0">
              <a:latin typeface="微软雅黑" panose="020B0503020204020204" pitchFamily="34" charset="-122"/>
            </a:endParaRPr>
          </a:p>
          <a:p>
            <a:pPr hangingPunct="0">
              <a:lnSpc>
                <a:spcPct val="100000"/>
              </a:lnSpc>
              <a:spcBef>
                <a:spcPts val="0"/>
              </a:spcBef>
              <a:spcAft>
                <a:spcPts val="900"/>
              </a:spcAft>
            </a:pPr>
            <a:r>
              <a:rPr lang="en-US" altLang="zh-CN" dirty="0" smtClean="0">
                <a:latin typeface="微软雅黑" panose="020B0503020204020204" pitchFamily="34" charset="-122"/>
              </a:rPr>
              <a:t>There is massive demand for such kind of high-end wearable device with the increasing need of support video application, especially in China, without corresponding 3GPP specification, the certification process is impacted.</a:t>
            </a:r>
          </a:p>
          <a:p>
            <a:pPr hangingPunct="0">
              <a:lnSpc>
                <a:spcPct val="100000"/>
              </a:lnSpc>
              <a:spcBef>
                <a:spcPts val="0"/>
              </a:spcBef>
              <a:spcAft>
                <a:spcPts val="900"/>
              </a:spcAft>
            </a:pPr>
            <a:r>
              <a:rPr lang="en-US" altLang="zh-CN" dirty="0" smtClean="0">
                <a:latin typeface="微软雅黑" panose="020B0503020204020204" pitchFamily="34" charset="-122"/>
              </a:rPr>
              <a:t>The proposed LTE Cat 3bis/4bis are for immediate market needs, while Rel-17 NR </a:t>
            </a:r>
            <a:r>
              <a:rPr lang="en-US" altLang="zh-CN" dirty="0" err="1" smtClean="0">
                <a:latin typeface="微软雅黑" panose="020B0503020204020204" pitchFamily="34" charset="-122"/>
              </a:rPr>
              <a:t>RedCap</a:t>
            </a:r>
            <a:r>
              <a:rPr lang="en-US" altLang="zh-CN" dirty="0" smtClean="0">
                <a:latin typeface="微软雅黑" panose="020B0503020204020204" pitchFamily="34" charset="-122"/>
              </a:rPr>
              <a:t> is not available for market yet.</a:t>
            </a:r>
          </a:p>
          <a:p>
            <a:pPr hangingPunct="0">
              <a:lnSpc>
                <a:spcPct val="100000"/>
              </a:lnSpc>
              <a:spcBef>
                <a:spcPts val="0"/>
              </a:spcBef>
              <a:spcAft>
                <a:spcPts val="900"/>
              </a:spcAft>
            </a:pPr>
            <a:r>
              <a:rPr lang="en-US" altLang="zh-CN" dirty="0" smtClean="0">
                <a:latin typeface="微软雅黑" panose="020B0503020204020204" pitchFamily="34" charset="-122"/>
              </a:rPr>
              <a:t>In case some companies </a:t>
            </a:r>
            <a:r>
              <a:rPr lang="en-US" altLang="zh-CN" dirty="0">
                <a:latin typeface="微软雅黑" panose="020B0503020204020204" pitchFamily="34" charset="-122"/>
              </a:rPr>
              <a:t>have concerns about the impact to legacy network, from our perspective, </a:t>
            </a:r>
            <a:r>
              <a:rPr lang="en-US" altLang="zh-CN" dirty="0" smtClean="0">
                <a:latin typeface="微软雅黑" panose="020B0503020204020204" pitchFamily="34" charset="-122"/>
              </a:rPr>
              <a:t>one approach that can be considered is:</a:t>
            </a:r>
          </a:p>
          <a:p>
            <a:pPr marL="720725" lvl="1" indent="-250825" hangingPunct="0">
              <a:lnSpc>
                <a:spcPct val="100000"/>
              </a:lnSpc>
              <a:spcBef>
                <a:spcPts val="0"/>
              </a:spcBef>
              <a:spcAft>
                <a:spcPts val="900"/>
              </a:spcAft>
            </a:pPr>
            <a:r>
              <a:rPr lang="en-US" altLang="zh-CN" dirty="0" smtClean="0">
                <a:latin typeface="微软雅黑" panose="020B0503020204020204" pitchFamily="34" charset="-122"/>
              </a:rPr>
              <a:t>A UE reporting Category 3bis/4bis can report and therefore fall back to Cat 1bis when it roams to other regions, considering also that Cat 1bis UEs existed in the </a:t>
            </a:r>
            <a:r>
              <a:rPr lang="en-US" altLang="zh-CN" dirty="0">
                <a:latin typeface="微软雅黑" panose="020B0503020204020204" pitchFamily="34" charset="-122"/>
              </a:rPr>
              <a:t>networks </a:t>
            </a:r>
            <a:r>
              <a:rPr lang="en-US" altLang="zh-CN" dirty="0" smtClean="0">
                <a:latin typeface="微软雅黑" panose="020B0503020204020204" pitchFamily="34" charset="-122"/>
              </a:rPr>
              <a:t>around </a:t>
            </a:r>
            <a:r>
              <a:rPr lang="en-US" altLang="zh-CN" dirty="0">
                <a:latin typeface="微软雅黑" panose="020B0503020204020204" pitchFamily="34" charset="-122"/>
              </a:rPr>
              <a:t>the world </a:t>
            </a:r>
            <a:r>
              <a:rPr lang="en-US" altLang="zh-CN" dirty="0" smtClean="0">
                <a:latin typeface="微软雅黑" panose="020B0503020204020204" pitchFamily="34" charset="-122"/>
              </a:rPr>
              <a:t>for a long time already.</a:t>
            </a:r>
          </a:p>
          <a:p>
            <a:pPr hangingPunct="0">
              <a:lnSpc>
                <a:spcPct val="100000"/>
              </a:lnSpc>
              <a:spcBef>
                <a:spcPts val="0"/>
              </a:spcBef>
              <a:spcAft>
                <a:spcPts val="900"/>
              </a:spcAft>
            </a:pPr>
            <a:endParaRPr lang="en-US" altLang="zh-CN" dirty="0" smtClean="0">
              <a:latin typeface="微软雅黑" panose="020B0503020204020204" pitchFamily="34" charset="-122"/>
            </a:endParaRPr>
          </a:p>
          <a:p>
            <a:pPr hangingPunct="0">
              <a:lnSpc>
                <a:spcPct val="100000"/>
              </a:lnSpc>
              <a:spcBef>
                <a:spcPts val="0"/>
              </a:spcBef>
              <a:spcAft>
                <a:spcPts val="900"/>
              </a:spcAft>
            </a:pPr>
            <a:r>
              <a:rPr lang="en-US" altLang="zh-CN" b="1" dirty="0" smtClean="0">
                <a:latin typeface="微软雅黑" panose="020B0503020204020204" pitchFamily="34" charset="-122"/>
              </a:rPr>
              <a:t>Proposal 4</a:t>
            </a:r>
            <a:r>
              <a:rPr lang="en-US" altLang="zh-CN" b="1" dirty="0">
                <a:latin typeface="微软雅黑" panose="020B0503020204020204" pitchFamily="34" charset="-122"/>
              </a:rPr>
              <a:t>: UE reporting Category 3bis/4bis can </a:t>
            </a:r>
            <a:r>
              <a:rPr lang="en-US" altLang="zh-CN" b="1" dirty="0" smtClean="0">
                <a:latin typeface="微软雅黑" panose="020B0503020204020204" pitchFamily="34" charset="-122"/>
              </a:rPr>
              <a:t>report and therefore fall </a:t>
            </a:r>
            <a:r>
              <a:rPr lang="en-US" altLang="zh-CN" b="1" dirty="0">
                <a:latin typeface="微软雅黑" panose="020B0503020204020204" pitchFamily="34" charset="-122"/>
              </a:rPr>
              <a:t>back to Cat 1bis when it roams to other </a:t>
            </a:r>
            <a:r>
              <a:rPr lang="en-US" altLang="zh-CN" b="1" dirty="0" smtClean="0">
                <a:latin typeface="微软雅黑" panose="020B0503020204020204" pitchFamily="34" charset="-122"/>
              </a:rPr>
              <a:t>regions if needed</a:t>
            </a:r>
            <a:endParaRPr lang="en-US" altLang="zh-CN" dirty="0" smtClean="0">
              <a:latin typeface="微软雅黑" panose="020B0503020204020204" pitchFamily="34" charset="-122"/>
            </a:endParaRPr>
          </a:p>
        </p:txBody>
      </p:sp>
    </p:spTree>
    <p:extLst>
      <p:ext uri="{BB962C8B-B14F-4D97-AF65-F5344CB8AC3E}">
        <p14:creationId xmlns:p14="http://schemas.microsoft.com/office/powerpoint/2010/main" val="826700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p:cNvSpPr txBox="1">
            <a:spLocks/>
          </p:cNvSpPr>
          <p:nvPr/>
        </p:nvSpPr>
        <p:spPr>
          <a:xfrm>
            <a:off x="343506" y="345649"/>
            <a:ext cx="10740640" cy="505400"/>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Century" panose="02040604050505020304" pitchFamily="18" charset="0"/>
                <a:ea typeface="Microsoft YaHei" panose="020B0503020204020204" pitchFamily="34" charset="-122"/>
                <a:cs typeface="Arial" panose="020B0604020202020204" pitchFamily="34" charset="0"/>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r>
              <a:rPr lang="en-US" altLang="zh-CN" b="1" dirty="0" smtClean="0">
                <a:latin typeface="微软雅黑" panose="020B0503020204020204" pitchFamily="34" charset="-122"/>
                <a:ea typeface="微软雅黑" panose="020B0503020204020204" pitchFamily="34" charset="-122"/>
              </a:rPr>
              <a:t>Reference</a:t>
            </a:r>
            <a:endParaRPr lang="zh-CN" altLang="en-US" b="1" dirty="0">
              <a:latin typeface="微软雅黑" panose="020B0503020204020204" pitchFamily="34" charset="-122"/>
              <a:ea typeface="微软雅黑" panose="020B0503020204020204" pitchFamily="34" charset="-122"/>
            </a:endParaRPr>
          </a:p>
        </p:txBody>
      </p:sp>
      <p:sp>
        <p:nvSpPr>
          <p:cNvPr id="5" name="Content Placeholder 2"/>
          <p:cNvSpPr txBox="1">
            <a:spLocks/>
          </p:cNvSpPr>
          <p:nvPr/>
        </p:nvSpPr>
        <p:spPr>
          <a:xfrm>
            <a:off x="627351" y="1237655"/>
            <a:ext cx="10733557" cy="5198252"/>
          </a:xfrm>
          <a:prstGeom prst="rect">
            <a:avLst/>
          </a:prstGeom>
        </p:spPr>
        <p:txBody>
          <a:bodyPr lIns="0" tIns="0" rIns="0" bIns="0"/>
          <a:lstStyle>
            <a:lvl1pPr marL="252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Arial" panose="020B0604020202020204" pitchFamily="34" charset="0"/>
              </a:defRPr>
            </a:lvl1pPr>
            <a:lvl2pPr marL="504000" indent="-252000" algn="l" defTabSz="1187798" rtl="0" eaLnBrk="1" latinLnBrk="0" hangingPunct="1">
              <a:lnSpc>
                <a:spcPct val="170000"/>
              </a:lnSpc>
              <a:spcBef>
                <a:spcPts val="600"/>
              </a:spcBef>
              <a:buFont typeface="Arial" panose="020B0604020202020204" pitchFamily="34" charset="0"/>
              <a:buChar char="•"/>
              <a:tabLst>
                <a:tab pos="1208420" algn="ctr"/>
              </a:tabLst>
              <a:defRPr sz="1800" kern="1200" baseline="0">
                <a:solidFill>
                  <a:schemeClr val="tx1"/>
                </a:solidFill>
                <a:latin typeface="Century" panose="02040604050505020304" pitchFamily="18" charset="0"/>
                <a:ea typeface="微软雅黑" panose="020B0503020204020204" pitchFamily="34" charset="-122"/>
                <a:cs typeface="+mn-cs"/>
              </a:defRPr>
            </a:lvl2pPr>
            <a:lvl3pPr marL="756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3pPr>
            <a:lvl4pPr marL="1008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4pPr>
            <a:lvl5pPr marL="1260000" indent="-252000" algn="l" defTabSz="1187798" rtl="0" eaLnBrk="1" latinLnBrk="0" hangingPunct="1">
              <a:lnSpc>
                <a:spcPct val="170000"/>
              </a:lnSpc>
              <a:spcBef>
                <a:spcPts val="600"/>
              </a:spcBef>
              <a:buFont typeface="Calibri" panose="020F0502020204030204" pitchFamily="34" charset="0"/>
              <a:buChar char="▫"/>
              <a:tabLst>
                <a:tab pos="1208420" algn="ctr"/>
              </a:tabLst>
              <a:defRPr sz="1600" kern="1200" baseline="0">
                <a:solidFill>
                  <a:schemeClr val="tx1"/>
                </a:solidFill>
                <a:latin typeface="Century" panose="02040604050505020304" pitchFamily="18" charset="0"/>
                <a:ea typeface="+mj-ea"/>
                <a:cs typeface="+mn-cs"/>
              </a:defRPr>
            </a:lvl5pPr>
            <a:lvl6pPr marL="3312397" indent="-34290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0" indent="0" hangingPunct="0">
              <a:lnSpc>
                <a:spcPct val="100000"/>
              </a:lnSpc>
              <a:spcBef>
                <a:spcPts val="0"/>
              </a:spcBef>
              <a:spcAft>
                <a:spcPts val="900"/>
              </a:spcAft>
              <a:buFont typeface="Arial" panose="020B0604020202020204" pitchFamily="34" charset="0"/>
              <a:buNone/>
            </a:pPr>
            <a:r>
              <a:rPr lang="en-US" altLang="zh-CN" sz="2000" smtClean="0">
                <a:latin typeface="微软雅黑" panose="020B0503020204020204" pitchFamily="34" charset="-122"/>
              </a:rPr>
              <a:t>[1] RP-170791, Revised WID: Requirements for a new UE category with single receiver based on Category 1 for LTE, Qualcomm </a:t>
            </a:r>
            <a:endParaRPr lang="en-US" altLang="zh-CN" sz="2000" dirty="0">
              <a:latin typeface="微软雅黑" panose="020B0503020204020204" pitchFamily="34" charset="-122"/>
            </a:endParaRPr>
          </a:p>
        </p:txBody>
      </p:sp>
    </p:spTree>
    <p:extLst>
      <p:ext uri="{BB962C8B-B14F-4D97-AF65-F5344CB8AC3E}">
        <p14:creationId xmlns:p14="http://schemas.microsoft.com/office/powerpoint/2010/main" val="208003734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784</TotalTime>
  <Words>760</Words>
  <Application>Microsoft Office PowerPoint</Application>
  <PresentationFormat>Widescreen</PresentationFormat>
  <Paragraphs>43</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Microsoft YaHei</vt:lpstr>
      <vt:lpstr>SimSun</vt:lpstr>
      <vt:lpstr>Arial</vt:lpstr>
      <vt:lpstr>Calibri</vt:lpstr>
      <vt:lpstr>Calibri Light</vt:lpstr>
      <vt:lpstr>Office 主题</vt:lpstr>
      <vt:lpstr>Discussion on introduction of new UE categories with 1 Rx based on Category 3 and 4 for LTE</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on introduction of new UE categories with 1 Rx based on Category 3 and 4 for LTE</dc:title>
  <dc:creator>Xizeng Dai</dc:creator>
  <cp:lastModifiedBy>Simone Provvedi</cp:lastModifiedBy>
  <cp:revision>29</cp:revision>
  <dcterms:created xsi:type="dcterms:W3CDTF">2021-06-07T12:07:22Z</dcterms:created>
  <dcterms:modified xsi:type="dcterms:W3CDTF">2021-06-14T06:20:38Z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(3)5XaLsY4YzIt+dERwo/fwcF73cWCwQRa8dEppTxrwES7jdd0saMJhrbFm9SgE07ZRx6kGSdZF
AOwYIqy+ZPxiu2d1fWFizazXeXRtpu8HGrna0H8q7Dt6oUgzHOe1+UDMH6eLYKsuH0ZQyuy3
BOW4Gxt9epNUXQrSKrYSYSPSW4P7CfLxg3dB0PIz8XsnrjEce93AN66aWsSUfgACoMZJa4Zt
1IIU8BUX6jaanzOr6Z</vt:lpwstr>
  </property>
  <property fmtid="{D5CDD505-2E9C-101B-9397-08002B2CF9AE}" pid="3" name="_2015_ms_pID_7253431">
    <vt:lpwstr>holU5BwEN38aZexfGXU39jshOnfO/aa2TFwOKz0ufIDo4axZxhUe5B
CpuY1qA7OQybzEnnya8lvU+DPKvGAkdhofo/G7CE9VBNm5Hfrf29avGVuMmjQN/RWubS7Jrl
eTODoMVjaOzYO/wVaHuN6cNk5kkNsqcphnycRGQcJM8tszzDUy90g+ZjKwrPEv9D0ImCLGG4
qikllAI4/5Y6XqADbv4EoH2Sz3s3PciMtTca</vt:lpwstr>
  </property>
  <property fmtid="{D5CDD505-2E9C-101B-9397-08002B2CF9AE}" pid="4" name="_2015_ms_pID_7253432">
    <vt:lpwstr>/g==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1620608293</vt:lpwstr>
  </property>
</Properties>
</file>