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8"/>
  </p:notesMasterIdLst>
  <p:handoutMasterIdLst>
    <p:handoutMasterId r:id="rId9"/>
  </p:handoutMasterIdLst>
  <p:sldIdLst>
    <p:sldId id="2357" r:id="rId2"/>
    <p:sldId id="2359" r:id="rId3"/>
    <p:sldId id="2360" r:id="rId4"/>
    <p:sldId id="2361" r:id="rId5"/>
    <p:sldId id="2352" r:id="rId6"/>
    <p:sldId id="2358" r:id="rId7"/>
  </p:sldIdLst>
  <p:sldSz cx="9144000" cy="5143500" type="screen16x9"/>
  <p:notesSz cx="6797675" cy="987266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10">
          <p15:clr>
            <a:srgbClr val="A4A3A4"/>
          </p15:clr>
        </p15:guide>
        <p15:guide id="4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hierry Berisot" initials="TB [23]" lastIdx="1" clrIdx="0"/>
  <p:cmAuthor id="2" name="Jerome Bell" initials="JB" lastIdx="9" clrIdx="1"/>
  <p:cmAuthor id="3" name="Thierry Berisot" initials="TB [8]" lastIdx="1" clrIdx="2"/>
  <p:cmAuthor id="4" name="Thierry Berisot" initials="TB [9]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98A2AE"/>
    <a:srgbClr val="27F9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791" autoAdjust="0"/>
    <p:restoredTop sz="86323" autoAdjust="0"/>
  </p:normalViewPr>
  <p:slideViewPr>
    <p:cSldViewPr>
      <p:cViewPr>
        <p:scale>
          <a:sx n="135" d="100"/>
          <a:sy n="135" d="100"/>
        </p:scale>
        <p:origin x="448" y="448"/>
      </p:cViewPr>
      <p:guideLst>
        <p:guide orient="horz" pos="2160"/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46" d="100"/>
          <a:sy n="46" d="100"/>
        </p:scale>
        <p:origin x="2808" y="29"/>
      </p:cViewPr>
      <p:guideLst>
        <p:guide orient="horz" pos="2880"/>
        <p:guide pos="2160"/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handoutMaster" Target="handoutMasters/handoutMaster1.xml"/><Relationship Id="rId10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C419B2F-358F-49E8-AA4C-3CCBF980E92D}" type="datetimeFigureOut">
              <a:rPr lang="fr-FR"/>
              <a:pPr>
                <a:defRPr/>
              </a:pPr>
              <a:t>07/06/2021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EA41666-3582-438F-AF1B-B5FBB2EC317F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52198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A0DADF3-1C88-41A0-B138-876CB3C20240}" type="datetimeFigureOut">
              <a:rPr lang="fr-FR"/>
              <a:pPr>
                <a:defRPr/>
              </a:pPr>
              <a:t>07/06/2021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A602E30-61EE-4150-94DB-FBB717E710B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64560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9966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6091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8090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4702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1359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1894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Espace réservé du numéro de diapositive 5"/>
          <p:cNvSpPr txBox="1">
            <a:spLocks/>
          </p:cNvSpPr>
          <p:nvPr userDrawn="1"/>
        </p:nvSpPr>
        <p:spPr>
          <a:xfrm>
            <a:off x="35496" y="4918720"/>
            <a:ext cx="539552" cy="173310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B843D4B4-55EE-47AE-9227-24BAD3C53284}" type="slidenum">
              <a:rPr lang="fr-BE" sz="700" smtClean="0">
                <a:solidFill>
                  <a:srgbClr val="002060"/>
                </a:solidFill>
              </a:rPr>
              <a:pPr>
                <a:defRPr/>
              </a:pPr>
              <a:t>‹#›</a:t>
            </a:fld>
            <a:endParaRPr lang="fr-BE" sz="700" dirty="0">
              <a:solidFill>
                <a:srgbClr val="00206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13" r:id="rId5"/>
    <p:sldLayoutId id="2147483714" r:id="rId6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7318720-C85F-4369-8596-1A067EF7A20D}"/>
              </a:ext>
            </a:extLst>
          </p:cNvPr>
          <p:cNvSpPr txBox="1"/>
          <p:nvPr/>
        </p:nvSpPr>
        <p:spPr>
          <a:xfrm>
            <a:off x="6876256" y="348016"/>
            <a:ext cx="2124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002060"/>
                </a:solidFill>
                <a:latin typeface="+mn-lt"/>
              </a:rPr>
              <a:t>RP-211469 </a:t>
            </a:r>
            <a:endParaRPr lang="en-US" sz="1200" b="1" dirty="0">
              <a:solidFill>
                <a:srgbClr val="002060"/>
              </a:solidFill>
              <a:latin typeface="+mn-lt"/>
            </a:endParaRPr>
          </a:p>
          <a:p>
            <a:r>
              <a:rPr lang="en-US" sz="1200" b="1" dirty="0">
                <a:solidFill>
                  <a:srgbClr val="002060"/>
                </a:solidFill>
                <a:latin typeface="+mn-lt"/>
              </a:rPr>
              <a:t>Agenda Item: 10.5.1</a:t>
            </a:r>
          </a:p>
          <a:p>
            <a:r>
              <a:rPr lang="en-US" sz="1200" b="1" dirty="0">
                <a:solidFill>
                  <a:srgbClr val="002060"/>
                </a:solidFill>
                <a:latin typeface="+mn-lt"/>
              </a:rPr>
              <a:t>Type: Discussion</a:t>
            </a:r>
          </a:p>
          <a:p>
            <a:r>
              <a:rPr lang="en-US" sz="1200" b="1" dirty="0">
                <a:solidFill>
                  <a:srgbClr val="002060"/>
                </a:solidFill>
                <a:latin typeface="+mn-lt"/>
              </a:rPr>
              <a:t>Document for: </a:t>
            </a:r>
            <a:r>
              <a:rPr lang="en-US" sz="1200" b="1" dirty="0" smtClean="0">
                <a:solidFill>
                  <a:srgbClr val="002060"/>
                </a:solidFill>
                <a:latin typeface="+mn-lt"/>
              </a:rPr>
              <a:t>Discussion</a:t>
            </a:r>
            <a:endParaRPr lang="en-US" sz="12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7AE1B338-72BE-45B2-B1DB-71E45ED0FD32}"/>
              </a:ext>
            </a:extLst>
          </p:cNvPr>
          <p:cNvSpPr txBox="1"/>
          <p:nvPr/>
        </p:nvSpPr>
        <p:spPr>
          <a:xfrm>
            <a:off x="403412" y="301270"/>
            <a:ext cx="2716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02060"/>
                </a:solidFill>
                <a:latin typeface="+mn-lt"/>
              </a:rPr>
              <a:t>3GPP TSG RAN 92-e</a:t>
            </a:r>
          </a:p>
          <a:p>
            <a:r>
              <a:rPr lang="en-US" sz="1200" dirty="0">
                <a:solidFill>
                  <a:srgbClr val="002060"/>
                </a:solidFill>
                <a:latin typeface="+mn-lt"/>
              </a:rPr>
              <a:t> June 14-18, 2021</a:t>
            </a:r>
          </a:p>
          <a:p>
            <a:endParaRPr lang="en-US" sz="12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xmlns="" id="{A50E2D7E-7F50-4248-A2EF-3A2F219E8EB2}"/>
              </a:ext>
            </a:extLst>
          </p:cNvPr>
          <p:cNvSpPr txBox="1">
            <a:spLocks/>
          </p:cNvSpPr>
          <p:nvPr/>
        </p:nvSpPr>
        <p:spPr>
          <a:xfrm>
            <a:off x="1763688" y="2067694"/>
            <a:ext cx="5616624" cy="100811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3200" dirty="0">
                <a:solidFill>
                  <a:srgbClr val="002060"/>
                </a:solidFill>
                <a:latin typeface="+mn-lt"/>
              </a:rPr>
              <a:t>Market rationale for </a:t>
            </a:r>
            <a:r>
              <a:rPr lang="en-US" sz="3200" dirty="0" err="1">
                <a:solidFill>
                  <a:srgbClr val="002060"/>
                </a:solidFill>
                <a:latin typeface="+mn-lt"/>
              </a:rPr>
              <a:t>IoT</a:t>
            </a:r>
            <a:r>
              <a:rPr lang="en-US" sz="3200" dirty="0">
                <a:solidFill>
                  <a:srgbClr val="002060"/>
                </a:solidFill>
                <a:latin typeface="+mn-lt"/>
              </a:rPr>
              <a:t> NTN features in Release 17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49A4101-2CD6-4199-8D53-1D872B1B25E3}"/>
              </a:ext>
            </a:extLst>
          </p:cNvPr>
          <p:cNvSpPr txBox="1"/>
          <p:nvPr/>
        </p:nvSpPr>
        <p:spPr>
          <a:xfrm>
            <a:off x="403412" y="3777256"/>
            <a:ext cx="7768988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Aft>
                <a:spcPts val="300"/>
              </a:spcAft>
            </a:pPr>
            <a:r>
              <a:rPr lang="en-US" sz="1600" b="1" u="sng" dirty="0" smtClean="0">
                <a:solidFill>
                  <a:srgbClr val="002060"/>
                </a:solidFill>
                <a:latin typeface="+mn-lt"/>
              </a:rPr>
              <a:t>Sources:</a:t>
            </a:r>
            <a:r>
              <a:rPr lang="en-US" sz="1600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+mn-lt"/>
              </a:rPr>
              <a:t>Novamint</a:t>
            </a:r>
            <a:r>
              <a:rPr lang="en-US" sz="1600" dirty="0" smtClean="0">
                <a:solidFill>
                  <a:srgbClr val="002060"/>
                </a:solidFill>
                <a:latin typeface="+mn-lt"/>
              </a:rPr>
              <a:t>, </a:t>
            </a:r>
            <a:endParaRPr lang="en-US" sz="16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424199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2"/>
          <p:cNvSpPr txBox="1">
            <a:spLocks/>
          </p:cNvSpPr>
          <p:nvPr/>
        </p:nvSpPr>
        <p:spPr>
          <a:xfrm>
            <a:off x="251520" y="740470"/>
            <a:ext cx="8784976" cy="391951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400" dirty="0" smtClean="0">
                <a:solidFill>
                  <a:srgbClr val="002060"/>
                </a:solidFill>
              </a:rPr>
              <a:t>Strong need for “urgent” </a:t>
            </a:r>
            <a:r>
              <a:rPr lang="en-GB" sz="1400" dirty="0" smtClean="0">
                <a:solidFill>
                  <a:srgbClr val="002060"/>
                </a:solidFill>
              </a:rPr>
              <a:t>Io</a:t>
            </a:r>
            <a:r>
              <a:rPr lang="en-US" sz="1400" dirty="0">
                <a:solidFill>
                  <a:srgbClr val="002060"/>
                </a:solidFill>
              </a:rPr>
              <a:t>T over </a:t>
            </a:r>
            <a:r>
              <a:rPr lang="en-US" sz="1400" dirty="0" smtClean="0">
                <a:solidFill>
                  <a:srgbClr val="002060"/>
                </a:solidFill>
              </a:rPr>
              <a:t>NTN solutions for many verticals:</a:t>
            </a:r>
          </a:p>
          <a:p>
            <a:pPr lvl="1">
              <a:lnSpc>
                <a:spcPct val="150000"/>
              </a:lnSpc>
            </a:pPr>
            <a:r>
              <a:rPr lang="en-US" sz="1400" dirty="0" smtClean="0">
                <a:solidFill>
                  <a:srgbClr val="002060"/>
                </a:solidFill>
              </a:rPr>
              <a:t>Asset tracking / container</a:t>
            </a:r>
          </a:p>
          <a:p>
            <a:pPr lvl="1">
              <a:lnSpc>
                <a:spcPct val="150000"/>
              </a:lnSpc>
            </a:pPr>
            <a:r>
              <a:rPr lang="en-US" sz="1400" dirty="0" smtClean="0">
                <a:solidFill>
                  <a:srgbClr val="002060"/>
                </a:solidFill>
              </a:rPr>
              <a:t>Asset monitoring (utilities, railway…)</a:t>
            </a:r>
          </a:p>
          <a:p>
            <a:pPr lvl="2">
              <a:lnSpc>
                <a:spcPct val="150000"/>
              </a:lnSpc>
            </a:pPr>
            <a:r>
              <a:rPr lang="en-US" sz="1400" dirty="0" smtClean="0">
                <a:solidFill>
                  <a:srgbClr val="002060"/>
                </a:solidFill>
              </a:rPr>
              <a:t>Remote areas</a:t>
            </a:r>
          </a:p>
          <a:p>
            <a:pPr lvl="2">
              <a:lnSpc>
                <a:spcPct val="150000"/>
              </a:lnSpc>
            </a:pPr>
            <a:r>
              <a:rPr lang="en-US" sz="1400" dirty="0" smtClean="0">
                <a:solidFill>
                  <a:srgbClr val="002060"/>
                </a:solidFill>
              </a:rPr>
              <a:t>Mountains</a:t>
            </a:r>
          </a:p>
          <a:p>
            <a:pPr lvl="1">
              <a:lnSpc>
                <a:spcPct val="150000"/>
              </a:lnSpc>
            </a:pPr>
            <a:r>
              <a:rPr lang="en-US" sz="1400" dirty="0" smtClean="0">
                <a:solidFill>
                  <a:srgbClr val="002060"/>
                </a:solidFill>
              </a:rPr>
              <a:t>Back up or roaming </a:t>
            </a:r>
          </a:p>
          <a:p>
            <a:pPr>
              <a:lnSpc>
                <a:spcPct val="150000"/>
              </a:lnSpc>
            </a:pPr>
            <a:endParaRPr lang="en-US" sz="1400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solidFill>
                  <a:srgbClr val="002060"/>
                </a:solidFill>
              </a:rPr>
              <a:t>Proprietary solutions emerging </a:t>
            </a:r>
          </a:p>
          <a:p>
            <a:pPr>
              <a:lnSpc>
                <a:spcPct val="150000"/>
              </a:lnSpc>
            </a:pPr>
            <a:endParaRPr lang="en-US" sz="1400" dirty="0" smtClean="0">
              <a:solidFill>
                <a:srgbClr val="002060"/>
              </a:solidFill>
            </a:endParaRPr>
          </a:p>
          <a:p>
            <a:pPr marL="342900" lvl="1" indent="-342900">
              <a:lnSpc>
                <a:spcPct val="150000"/>
              </a:lnSpc>
              <a:buFont typeface="Arial" charset="0"/>
              <a:buChar char="•"/>
            </a:pPr>
            <a:r>
              <a:rPr lang="en-US" sz="1400" dirty="0" smtClean="0">
                <a:solidFill>
                  <a:srgbClr val="002060"/>
                </a:solidFill>
              </a:rPr>
              <a:t>Decision are made </a:t>
            </a:r>
            <a:r>
              <a:rPr lang="en-US" sz="1400" dirty="0" smtClean="0">
                <a:solidFill>
                  <a:srgbClr val="002060"/>
                </a:solidFill>
              </a:rPr>
              <a:t>now – </a:t>
            </a:r>
            <a:r>
              <a:rPr lang="en-US" sz="1400" dirty="0" smtClean="0">
                <a:solidFill>
                  <a:srgbClr val="002060"/>
                </a:solidFill>
              </a:rPr>
              <a:t>long lasting (</a:t>
            </a:r>
            <a:r>
              <a:rPr lang="en-GB" sz="1400" dirty="0">
                <a:solidFill>
                  <a:srgbClr val="002060"/>
                </a:solidFill>
              </a:rPr>
              <a:t>5 years </a:t>
            </a:r>
            <a:r>
              <a:rPr lang="en-GB" sz="1400" dirty="0" smtClean="0">
                <a:solidFill>
                  <a:srgbClr val="002060"/>
                </a:solidFill>
              </a:rPr>
              <a:t>min) </a:t>
            </a:r>
            <a:r>
              <a:rPr lang="en-US" sz="1400" dirty="0" smtClean="0">
                <a:solidFill>
                  <a:srgbClr val="002060"/>
                </a:solidFill>
              </a:rPr>
              <a:t>once engaged</a:t>
            </a:r>
          </a:p>
          <a:p>
            <a:pPr lvl="1">
              <a:lnSpc>
                <a:spcPct val="150000"/>
              </a:lnSpc>
            </a:pPr>
            <a:endParaRPr lang="en-US" sz="1400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endParaRPr lang="en-US" sz="1600" b="1" dirty="0">
              <a:solidFill>
                <a:srgbClr val="002060"/>
              </a:solidFill>
            </a:endParaRP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xmlns="" id="{832DAAFA-F955-4A56-ADEF-01EEF57A73D9}"/>
              </a:ext>
            </a:extLst>
          </p:cNvPr>
          <p:cNvSpPr txBox="1">
            <a:spLocks/>
          </p:cNvSpPr>
          <p:nvPr/>
        </p:nvSpPr>
        <p:spPr>
          <a:xfrm>
            <a:off x="179512" y="51471"/>
            <a:ext cx="8964488" cy="5760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800" dirty="0" smtClean="0">
                <a:solidFill>
                  <a:srgbClr val="002060"/>
                </a:solidFill>
                <a:latin typeface="+mn-lt"/>
              </a:rPr>
              <a:t>Verticals perspectives on Io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T over NTN</a:t>
            </a:r>
          </a:p>
        </p:txBody>
      </p:sp>
    </p:spTree>
    <p:extLst>
      <p:ext uri="{BB962C8B-B14F-4D97-AF65-F5344CB8AC3E}">
        <p14:creationId xmlns:p14="http://schemas.microsoft.com/office/powerpoint/2010/main" val="39259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2"/>
          <p:cNvSpPr txBox="1">
            <a:spLocks/>
          </p:cNvSpPr>
          <p:nvPr/>
        </p:nvSpPr>
        <p:spPr>
          <a:xfrm>
            <a:off x="359024" y="915566"/>
            <a:ext cx="8784976" cy="391951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-342900">
              <a:lnSpc>
                <a:spcPct val="150000"/>
              </a:lnSpc>
              <a:buFont typeface="Arial" charset="0"/>
              <a:buChar char="•"/>
            </a:pPr>
            <a:r>
              <a:rPr lang="en-GB" sz="1400" dirty="0" smtClean="0">
                <a:solidFill>
                  <a:srgbClr val="002060"/>
                </a:solidFill>
              </a:rPr>
              <a:t>First solution of 3GPP “</a:t>
            </a:r>
            <a:r>
              <a:rPr lang="en-GB" sz="1400" dirty="0">
                <a:solidFill>
                  <a:srgbClr val="002060"/>
                </a:solidFill>
              </a:rPr>
              <a:t>Io</a:t>
            </a:r>
            <a:r>
              <a:rPr lang="en-US" sz="1400" dirty="0">
                <a:solidFill>
                  <a:srgbClr val="002060"/>
                </a:solidFill>
              </a:rPr>
              <a:t>T over </a:t>
            </a:r>
            <a:r>
              <a:rPr lang="en-US" sz="1400" dirty="0" smtClean="0">
                <a:solidFill>
                  <a:srgbClr val="002060"/>
                </a:solidFill>
              </a:rPr>
              <a:t>NTN” </a:t>
            </a:r>
            <a:r>
              <a:rPr lang="en-GB" sz="1400" dirty="0" smtClean="0">
                <a:solidFill>
                  <a:srgbClr val="002060"/>
                </a:solidFill>
              </a:rPr>
              <a:t>work with existing ecosystem</a:t>
            </a:r>
            <a:r>
              <a:rPr lang="en-GB" sz="1400" dirty="0" smtClean="0">
                <a:solidFill>
                  <a:srgbClr val="002060"/>
                </a:solidFill>
                <a:sym typeface="Wingdings"/>
              </a:rPr>
              <a:t> (Opera</a:t>
            </a:r>
            <a:r>
              <a:rPr lang="en-GB" sz="1400" dirty="0" smtClean="0">
                <a:solidFill>
                  <a:srgbClr val="002060"/>
                </a:solidFill>
              </a:rPr>
              <a:t>tors / devices)</a:t>
            </a:r>
          </a:p>
          <a:p>
            <a:pPr>
              <a:lnSpc>
                <a:spcPct val="150000"/>
              </a:lnSpc>
            </a:pPr>
            <a:endParaRPr lang="en-GB" sz="1400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en-GB" sz="1400" dirty="0" smtClean="0">
                <a:solidFill>
                  <a:srgbClr val="002060"/>
                </a:solidFill>
              </a:rPr>
              <a:t>Allow cost-effective solution:</a:t>
            </a:r>
          </a:p>
          <a:p>
            <a:pPr lvl="1">
              <a:lnSpc>
                <a:spcPct val="150000"/>
              </a:lnSpc>
            </a:pPr>
            <a:r>
              <a:rPr lang="en-GB" sz="1400" dirty="0" smtClean="0">
                <a:solidFill>
                  <a:srgbClr val="002060"/>
                </a:solidFill>
              </a:rPr>
              <a:t>On the device:</a:t>
            </a:r>
          </a:p>
          <a:p>
            <a:pPr lvl="2">
              <a:lnSpc>
                <a:spcPct val="150000"/>
              </a:lnSpc>
            </a:pPr>
            <a:r>
              <a:rPr lang="en-GB" sz="1400" dirty="0">
                <a:solidFill>
                  <a:srgbClr val="002060"/>
                </a:solidFill>
              </a:rPr>
              <a:t>M</a:t>
            </a:r>
            <a:r>
              <a:rPr lang="en-GB" sz="1400" dirty="0" smtClean="0">
                <a:solidFill>
                  <a:srgbClr val="002060"/>
                </a:solidFill>
              </a:rPr>
              <a:t>inimum impacts (antenna, battery…)</a:t>
            </a:r>
          </a:p>
          <a:p>
            <a:pPr lvl="2">
              <a:lnSpc>
                <a:spcPct val="150000"/>
              </a:lnSpc>
            </a:pPr>
            <a:r>
              <a:rPr lang="en-GB" sz="1400" dirty="0" smtClean="0">
                <a:solidFill>
                  <a:srgbClr val="002060"/>
                </a:solidFill>
              </a:rPr>
              <a:t>Capabili</a:t>
            </a:r>
            <a:r>
              <a:rPr lang="en-GB" sz="1400" dirty="0" smtClean="0"/>
              <a:t>ty to </a:t>
            </a:r>
            <a:r>
              <a:rPr lang="en-GB" sz="1400" dirty="0" smtClean="0">
                <a:solidFill>
                  <a:srgbClr val="002060"/>
                </a:solidFill>
              </a:rPr>
              <a:t>reuse existing devices as much possible…</a:t>
            </a:r>
          </a:p>
          <a:p>
            <a:pPr lvl="2">
              <a:lnSpc>
                <a:spcPct val="150000"/>
              </a:lnSpc>
            </a:pPr>
            <a:r>
              <a:rPr lang="en-GB" sz="1400" dirty="0" smtClean="0">
                <a:solidFill>
                  <a:srgbClr val="002060"/>
                </a:solidFill>
              </a:rPr>
              <a:t>Generic cellular device </a:t>
            </a:r>
            <a:r>
              <a:rPr lang="fr-FR" sz="1400" dirty="0" err="1" smtClean="0">
                <a:solidFill>
                  <a:srgbClr val="002060"/>
                </a:solidFill>
              </a:rPr>
              <a:t>suppor</a:t>
            </a:r>
            <a:r>
              <a:rPr lang="en-GB" sz="1400" dirty="0" smtClean="0">
                <a:solidFill>
                  <a:srgbClr val="002060"/>
                </a:solidFill>
              </a:rPr>
              <a:t>ting both </a:t>
            </a:r>
            <a:r>
              <a:rPr lang="en-US" sz="1400" dirty="0" smtClean="0">
                <a:solidFill>
                  <a:srgbClr val="002060"/>
                </a:solidFill>
              </a:rPr>
              <a:t>TN &amp; NTN</a:t>
            </a:r>
            <a:endParaRPr lang="en-GB" sz="1400" dirty="0" smtClean="0">
              <a:solidFill>
                <a:srgbClr val="002060"/>
              </a:solidFill>
            </a:endParaRPr>
          </a:p>
          <a:p>
            <a:pPr lvl="2">
              <a:lnSpc>
                <a:spcPct val="150000"/>
              </a:lnSpc>
            </a:pPr>
            <a:endParaRPr lang="en-GB" sz="1400" dirty="0" smtClean="0">
              <a:solidFill>
                <a:srgbClr val="002060"/>
              </a:solidFill>
            </a:endParaRPr>
          </a:p>
          <a:p>
            <a:pPr lvl="1">
              <a:lnSpc>
                <a:spcPct val="150000"/>
              </a:lnSpc>
            </a:pPr>
            <a:r>
              <a:rPr lang="en-GB" sz="1400" dirty="0" smtClean="0">
                <a:solidFill>
                  <a:srgbClr val="002060"/>
                </a:solidFill>
              </a:rPr>
              <a:t>On </a:t>
            </a:r>
            <a:r>
              <a:rPr lang="en-GB" sz="1400" dirty="0" smtClean="0"/>
              <a:t>the </a:t>
            </a:r>
            <a:r>
              <a:rPr lang="en-US" sz="1400" dirty="0" smtClean="0">
                <a:solidFill>
                  <a:srgbClr val="002060"/>
                </a:solidFill>
              </a:rPr>
              <a:t>NTN</a:t>
            </a:r>
            <a:r>
              <a:rPr lang="en-GB" sz="1400" dirty="0">
                <a:solidFill>
                  <a:srgbClr val="002060"/>
                </a:solidFill>
              </a:rPr>
              <a:t> </a:t>
            </a:r>
            <a:r>
              <a:rPr lang="en-GB" sz="1400" dirty="0" smtClean="0">
                <a:solidFill>
                  <a:srgbClr val="002060"/>
                </a:solidFill>
              </a:rPr>
              <a:t>side – similar cost than </a:t>
            </a:r>
            <a:r>
              <a:rPr lang="en-US" sz="1400" dirty="0" smtClean="0">
                <a:solidFill>
                  <a:srgbClr val="002060"/>
                </a:solidFill>
              </a:rPr>
              <a:t>TN (LEO 600 + </a:t>
            </a:r>
            <a:r>
              <a:rPr lang="en-US" sz="1400" dirty="0" err="1" smtClean="0">
                <a:solidFill>
                  <a:srgbClr val="002060"/>
                </a:solidFill>
              </a:rPr>
              <a:t>exis</a:t>
            </a:r>
            <a:r>
              <a:rPr lang="en-GB" sz="1400" dirty="0" smtClean="0">
                <a:solidFill>
                  <a:srgbClr val="002060"/>
                </a:solidFill>
              </a:rPr>
              <a:t>ting GEO)</a:t>
            </a:r>
            <a:endParaRPr lang="en-GB" sz="1400" dirty="0">
              <a:solidFill>
                <a:srgbClr val="002060"/>
              </a:solidFill>
            </a:endParaRP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xmlns="" id="{832DAAFA-F955-4A56-ADEF-01EEF57A73D9}"/>
              </a:ext>
            </a:extLst>
          </p:cNvPr>
          <p:cNvSpPr txBox="1">
            <a:spLocks/>
          </p:cNvSpPr>
          <p:nvPr/>
        </p:nvSpPr>
        <p:spPr>
          <a:xfrm>
            <a:off x="179512" y="51471"/>
            <a:ext cx="8964488" cy="5760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800" dirty="0" smtClean="0">
                <a:solidFill>
                  <a:srgbClr val="002060"/>
                </a:solidFill>
                <a:latin typeface="+mn-lt"/>
              </a:rPr>
              <a:t>Key marke</a:t>
            </a:r>
            <a:r>
              <a:rPr lang="en-GB" sz="2800" dirty="0" smtClean="0">
                <a:solidFill>
                  <a:srgbClr val="002060"/>
                </a:solidFill>
              </a:rPr>
              <a:t>t expectations</a:t>
            </a:r>
            <a:endParaRPr lang="en-GB" sz="28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0265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9C40F8A5-BDA2-4526-885D-781D0D3F368A}"/>
              </a:ext>
            </a:extLst>
          </p:cNvPr>
          <p:cNvSpPr txBox="1">
            <a:spLocks/>
          </p:cNvSpPr>
          <p:nvPr/>
        </p:nvSpPr>
        <p:spPr>
          <a:xfrm>
            <a:off x="107504" y="99331"/>
            <a:ext cx="8784976" cy="672219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2800" dirty="0" smtClean="0">
                <a:solidFill>
                  <a:srgbClr val="002060"/>
                </a:solidFill>
                <a:latin typeface="+mn-lt"/>
              </a:rPr>
              <a:t>Smar</a:t>
            </a:r>
            <a:r>
              <a:rPr lang="en-GB" sz="2800" dirty="0" smtClean="0">
                <a:solidFill>
                  <a:srgbClr val="002060"/>
                </a:solidFill>
              </a:rPr>
              <a:t>t grid asset monitoring use cases</a:t>
            </a:r>
            <a:endParaRPr lang="en-GB" sz="2800" dirty="0">
              <a:solidFill>
                <a:srgbClr val="002060"/>
              </a:solidFill>
              <a:latin typeface="+mn-lt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3734229"/>
              </p:ext>
            </p:extLst>
          </p:nvPr>
        </p:nvGraphicFramePr>
        <p:xfrm>
          <a:off x="611560" y="759102"/>
          <a:ext cx="6696744" cy="3835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/>
                <a:gridCol w="4176464"/>
              </a:tblGrid>
              <a:tr h="370840">
                <a:tc>
                  <a:txBody>
                    <a:bodyPr/>
                    <a:lstStyle/>
                    <a:p>
                      <a:endParaRPr lang="en-GB" sz="14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noProof="0" dirty="0" smtClean="0">
                          <a:solidFill>
                            <a:schemeClr val="bg1"/>
                          </a:solidFill>
                        </a:rPr>
                        <a:t>Charac</a:t>
                      </a:r>
                      <a:r>
                        <a:rPr lang="en-GB" sz="1400" b="1" i="0" kern="1200" noProof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teristics</a:t>
                      </a:r>
                      <a:endParaRPr lang="en-GB" sz="1400" b="1" noProof="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Main</a:t>
                      </a:r>
                      <a:r>
                        <a:rPr lang="en-GB" sz="1400" kern="1200" baseline="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</a:t>
                      </a:r>
                      <a:r>
                        <a:rPr lang="en-GB" sz="14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sse</a:t>
                      </a:r>
                      <a:r>
                        <a:rPr lang="en-GB" sz="1400" noProof="0" dirty="0" smtClean="0">
                          <a:solidFill>
                            <a:srgbClr val="002060"/>
                          </a:solidFill>
                        </a:rPr>
                        <a:t>ts</a:t>
                      </a:r>
                      <a:r>
                        <a:rPr lang="en-GB" sz="1400" baseline="0" noProof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GB" sz="1400" noProof="0" dirty="0" smtClean="0">
                          <a:solidFill>
                            <a:srgbClr val="002060"/>
                          </a:solidFill>
                        </a:rPr>
                        <a:t>to monitor in the grid</a:t>
                      </a:r>
                      <a:endParaRPr lang="en-GB" sz="1400" noProof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Remote-controlled Switches</a:t>
                      </a:r>
                      <a:r>
                        <a:rPr lang="en-GB" sz="1400" kern="1200" baseline="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/O</a:t>
                      </a:r>
                      <a:r>
                        <a:rPr lang="en-GB" sz="14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perating device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Fault Indicators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Sensors along </a:t>
                      </a:r>
                      <a:r>
                        <a:rPr lang="en-GB" sz="1400" b="0" i="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Hydroelectric Plants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</a:t>
                      </a:r>
                      <a:r>
                        <a:rPr lang="en-GB" sz="1400" noProof="0" dirty="0" smtClean="0">
                          <a:solidFill>
                            <a:srgbClr val="002060"/>
                          </a:solidFill>
                        </a:rPr>
                        <a:t>tion</a:t>
                      </a:r>
                      <a:endParaRPr lang="en-GB" sz="1400" noProof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 dirty="0" smtClean="0">
                          <a:solidFill>
                            <a:srgbClr val="002060"/>
                          </a:solidFill>
                        </a:rPr>
                        <a:t>Outdoor </a:t>
                      </a:r>
                    </a:p>
                    <a:p>
                      <a:r>
                        <a:rPr lang="en-GB" sz="1400" noProof="0" dirty="0" smtClean="0">
                          <a:solidFill>
                            <a:srgbClr val="002060"/>
                          </a:solidFill>
                        </a:rPr>
                        <a:t>Mainly Rural areas /</a:t>
                      </a:r>
                      <a:r>
                        <a:rPr lang="en-GB" sz="1400" baseline="0" noProof="0" dirty="0" smtClean="0">
                          <a:solidFill>
                            <a:srgbClr val="002060"/>
                          </a:solidFill>
                        </a:rPr>
                        <a:t> moun</a:t>
                      </a:r>
                      <a:r>
                        <a:rPr lang="en-GB" sz="1400" noProof="0" dirty="0" smtClean="0">
                          <a:solidFill>
                            <a:srgbClr val="002060"/>
                          </a:solidFill>
                        </a:rPr>
                        <a:t>tains</a:t>
                      </a:r>
                      <a:endParaRPr lang="en-GB" sz="1400" noProof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 of message</a:t>
                      </a:r>
                      <a:endParaRPr lang="en-GB" sz="1400" noProof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 dirty="0" smtClean="0">
                          <a:solidFill>
                            <a:srgbClr val="002060"/>
                          </a:solidFill>
                        </a:rPr>
                        <a:t>MO</a:t>
                      </a:r>
                      <a:r>
                        <a:rPr lang="en-GB" sz="1400" baseline="0" noProof="0" dirty="0" smtClean="0">
                          <a:solidFill>
                            <a:srgbClr val="002060"/>
                          </a:solidFill>
                        </a:rPr>
                        <a:t> mos</a:t>
                      </a:r>
                      <a:r>
                        <a:rPr lang="en-GB" sz="14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tly</a:t>
                      </a:r>
                    </a:p>
                    <a:p>
                      <a:r>
                        <a:rPr lang="en-GB" sz="14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r>
                        <a:rPr lang="en-GB" sz="1400" kern="1200" baseline="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Application level ACK needed</a:t>
                      </a:r>
                      <a:endParaRPr lang="en-GB" sz="1400" kern="1200" noProof="0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4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MT for Remote-controlled Switches</a:t>
                      </a:r>
                      <a:endParaRPr lang="en-GB" sz="1400" noProof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kern="1200" baseline="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Payload size</a:t>
                      </a:r>
                      <a:endParaRPr lang="en-GB" sz="1400" noProof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aseline="0" noProof="0" dirty="0" smtClean="0">
                          <a:solidFill>
                            <a:srgbClr val="002060"/>
                          </a:solidFill>
                        </a:rPr>
                        <a:t>12 </a:t>
                      </a:r>
                      <a:r>
                        <a:rPr lang="en-GB" sz="14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100</a:t>
                      </a:r>
                      <a:r>
                        <a:rPr lang="en-GB" sz="1400" kern="1200" baseline="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baseline="0" noProof="0" dirty="0" smtClean="0">
                          <a:solidFill>
                            <a:srgbClr val="002060"/>
                          </a:solidFill>
                        </a:rPr>
                        <a:t>By</a:t>
                      </a:r>
                      <a:r>
                        <a:rPr lang="en-GB" sz="14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tes</a:t>
                      </a:r>
                      <a:endParaRPr lang="en-GB" sz="1400" noProof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Transmission periodicity</a:t>
                      </a:r>
                      <a:endParaRPr lang="en-GB" sz="1400" noProof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 dirty="0" smtClean="0">
                          <a:solidFill>
                            <a:srgbClr val="002060"/>
                          </a:solidFill>
                        </a:rPr>
                        <a:t>1</a:t>
                      </a:r>
                      <a:r>
                        <a:rPr lang="en-GB" sz="1400" baseline="0" noProof="0" dirty="0" smtClean="0">
                          <a:solidFill>
                            <a:srgbClr val="002060"/>
                          </a:solidFill>
                        </a:rPr>
                        <a:t> per day (keep alive)</a:t>
                      </a:r>
                      <a:endParaRPr lang="en-GB" sz="1400" noProof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noProof="0" dirty="0" smtClean="0">
                          <a:solidFill>
                            <a:srgbClr val="002060"/>
                          </a:solidFill>
                        </a:rPr>
                        <a:t>Dura</a:t>
                      </a:r>
                      <a:r>
                        <a:rPr lang="en-GB" sz="14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tion</a:t>
                      </a:r>
                      <a:r>
                        <a:rPr lang="en-GB" sz="1400" kern="1200" baseline="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of life</a:t>
                      </a:r>
                      <a:endParaRPr lang="en-GB" sz="1400" noProof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 dirty="0" smtClean="0">
                          <a:solidFill>
                            <a:srgbClr val="002060"/>
                          </a:solidFill>
                        </a:rPr>
                        <a:t>15-20</a:t>
                      </a:r>
                      <a:r>
                        <a:rPr lang="en-GB" sz="1400" baseline="0" noProof="0" dirty="0" smtClean="0">
                          <a:solidFill>
                            <a:srgbClr val="002060"/>
                          </a:solidFill>
                        </a:rPr>
                        <a:t> years</a:t>
                      </a:r>
                      <a:endParaRPr lang="en-GB" sz="1400" noProof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noProof="0" dirty="0" smtClean="0">
                          <a:solidFill>
                            <a:srgbClr val="002060"/>
                          </a:solidFill>
                        </a:rPr>
                        <a:t>Ne</a:t>
                      </a:r>
                      <a:r>
                        <a:rPr lang="en-GB" sz="14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twork</a:t>
                      </a:r>
                      <a:r>
                        <a:rPr lang="en-GB" sz="1400" kern="1200" baseline="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access</a:t>
                      </a:r>
                      <a:endParaRPr lang="en-GB" sz="1400" noProof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 dirty="0" smtClean="0">
                          <a:solidFill>
                            <a:srgbClr val="002060"/>
                          </a:solidFill>
                        </a:rPr>
                        <a:t>Seamless suppor</a:t>
                      </a:r>
                      <a:r>
                        <a:rPr lang="en-GB" sz="14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 of TN</a:t>
                      </a:r>
                      <a:r>
                        <a:rPr lang="en-GB" sz="1400" kern="1200" baseline="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&amp; N</a:t>
                      </a:r>
                      <a:r>
                        <a:rPr lang="en-GB" sz="14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TN</a:t>
                      </a:r>
                      <a:endParaRPr lang="en-GB" sz="1400" noProof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743" y="251585"/>
            <a:ext cx="1103007" cy="132796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3592" y="2139702"/>
            <a:ext cx="1112771" cy="1318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8966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9C40F8A5-BDA2-4526-885D-781D0D3F368A}"/>
              </a:ext>
            </a:extLst>
          </p:cNvPr>
          <p:cNvSpPr txBox="1">
            <a:spLocks/>
          </p:cNvSpPr>
          <p:nvPr/>
        </p:nvSpPr>
        <p:spPr>
          <a:xfrm>
            <a:off x="107504" y="99331"/>
            <a:ext cx="8784976" cy="672219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2800" dirty="0" smtClean="0">
                <a:solidFill>
                  <a:srgbClr val="002060"/>
                </a:solidFill>
                <a:latin typeface="+mn-lt"/>
              </a:rPr>
              <a:t>Essen</a:t>
            </a:r>
            <a:r>
              <a:rPr lang="en-GB" sz="2800" dirty="0" smtClean="0">
                <a:solidFill>
                  <a:srgbClr val="002060"/>
                </a:solidFill>
              </a:rPr>
              <a:t>tial features to be supported</a:t>
            </a:r>
            <a:endParaRPr lang="en-GB" sz="2800" dirty="0">
              <a:solidFill>
                <a:srgbClr val="002060"/>
              </a:solidFill>
              <a:latin typeface="+mn-lt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606172"/>
              </p:ext>
            </p:extLst>
          </p:nvPr>
        </p:nvGraphicFramePr>
        <p:xfrm>
          <a:off x="272029" y="645894"/>
          <a:ext cx="6840760" cy="394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368"/>
                <a:gridCol w="3528392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600" noProof="0" dirty="0" smtClean="0">
                          <a:solidFill>
                            <a:schemeClr val="bg1"/>
                          </a:solidFill>
                        </a:rPr>
                        <a:t>Essential Features</a:t>
                      </a:r>
                      <a:endParaRPr lang="en-GB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noProof="0" dirty="0" smtClean="0">
                          <a:solidFill>
                            <a:schemeClr val="bg1"/>
                          </a:solidFill>
                        </a:rPr>
                        <a:t>Rationale</a:t>
                      </a:r>
                      <a:endParaRPr lang="en-GB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Connection to EPC / 4G core </a:t>
                      </a:r>
                      <a:endParaRPr lang="en-GB" sz="1200" b="1" noProof="0" dirty="0" smtClean="0">
                        <a:solidFill>
                          <a:srgbClr val="002060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noProof="0" dirty="0" smtClean="0">
                          <a:solidFill>
                            <a:srgbClr val="002060"/>
                          </a:solidFill>
                        </a:rPr>
                        <a:t>Suppor</a:t>
                      </a:r>
                      <a:r>
                        <a:rPr lang="en-GB" sz="120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t of existing ecosystem &amp; operators’ deployments</a:t>
                      </a:r>
                      <a:endParaRPr lang="en-GB" sz="1200" noProof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Standalone deployment for NB-</a:t>
                      </a:r>
                      <a:r>
                        <a:rPr lang="en-GB" sz="1200" kern="1200" noProof="0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GB" sz="12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/ </a:t>
                      </a:r>
                      <a:r>
                        <a:rPr lang="en-GB" sz="1200" kern="1200" noProof="0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eMTC</a:t>
                      </a:r>
                      <a:r>
                        <a:rPr lang="en-GB" sz="12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1200" noProof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noProof="0" dirty="0" smtClean="0">
                          <a:solidFill>
                            <a:srgbClr val="002060"/>
                          </a:solidFill>
                        </a:rPr>
                        <a:t>Easy deploymen</a:t>
                      </a:r>
                      <a:r>
                        <a:rPr lang="en-GB" sz="12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endParaRPr lang="en-GB" sz="1200" noProof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Arial" charset="0"/>
                        <a:buNone/>
                      </a:pPr>
                      <a:r>
                        <a:rPr lang="en-GB" sz="120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Support of legacy cell selection/reselection mechanisms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noProof="0" dirty="0" smtClean="0">
                          <a:solidFill>
                            <a:srgbClr val="002060"/>
                          </a:solidFill>
                        </a:rPr>
                        <a:t>No</a:t>
                      </a:r>
                      <a:r>
                        <a:rPr lang="en-GB" sz="1200" baseline="0" noProof="0" dirty="0" smtClean="0">
                          <a:solidFill>
                            <a:srgbClr val="002060"/>
                          </a:solidFill>
                        </a:rPr>
                        <a:t> need for enhancemen</a:t>
                      </a:r>
                      <a:r>
                        <a:rPr lang="en-GB" sz="120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t for basic asset monitoring</a:t>
                      </a:r>
                      <a:endParaRPr lang="en-GB" sz="1200" noProof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Arial" charset="0"/>
                        <a:buNone/>
                      </a:pPr>
                      <a:r>
                        <a:rPr lang="en-GB" sz="120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Support of legacy Handover and RLF/reestablishment mechanisms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noProof="0" dirty="0" smtClean="0">
                          <a:solidFill>
                            <a:srgbClr val="002060"/>
                          </a:solidFill>
                        </a:rPr>
                        <a:t>No</a:t>
                      </a:r>
                      <a:r>
                        <a:rPr lang="en-GB" sz="1200" baseline="0" noProof="0" dirty="0" smtClean="0">
                          <a:solidFill>
                            <a:srgbClr val="002060"/>
                          </a:solidFill>
                        </a:rPr>
                        <a:t> need for enhancemen</a:t>
                      </a:r>
                      <a:r>
                        <a:rPr lang="en-GB" sz="120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t for asset monitoring </a:t>
                      </a:r>
                      <a:endParaRPr lang="en-GB" sz="1200" noProof="0" dirty="0" smtClean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Arial" charset="0"/>
                        <a:buNone/>
                      </a:pPr>
                      <a:r>
                        <a:rPr lang="en-GB" sz="120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DRX, PSM, </a:t>
                      </a:r>
                      <a:r>
                        <a:rPr lang="en-GB" sz="1200" noProof="0" dirty="0" err="1" smtClean="0">
                          <a:solidFill>
                            <a:srgbClr val="002060"/>
                          </a:solidFill>
                          <a:latin typeface="+mn-lt"/>
                        </a:rPr>
                        <a:t>eDRX</a:t>
                      </a:r>
                      <a:r>
                        <a:rPr lang="en-GB" sz="120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, relaxed monitoring and WUS without enhancements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noProof="0" dirty="0" smtClean="0">
                          <a:solidFill>
                            <a:srgbClr val="002060"/>
                          </a:solidFill>
                        </a:rPr>
                        <a:t>No</a:t>
                      </a:r>
                      <a:r>
                        <a:rPr lang="en-GB" sz="1200" baseline="0" noProof="0" dirty="0" smtClean="0">
                          <a:solidFill>
                            <a:srgbClr val="002060"/>
                          </a:solidFill>
                        </a:rPr>
                        <a:t> need for specific enhancemen</a:t>
                      </a:r>
                      <a:r>
                        <a:rPr lang="en-GB" sz="120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t for asset monitoring (as for </a:t>
                      </a:r>
                      <a:r>
                        <a:rPr lang="en-GB" sz="12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Terres</a:t>
                      </a:r>
                      <a:r>
                        <a:rPr lang="en-GB" sz="120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trial) expect</a:t>
                      </a:r>
                      <a:r>
                        <a:rPr lang="en-GB" sz="1200" baseline="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 for addressing specific N</a:t>
                      </a:r>
                      <a:r>
                        <a:rPr lang="en-GB" sz="12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TN needed enhancemen</a:t>
                      </a:r>
                      <a:r>
                        <a:rPr lang="en-GB" sz="120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t with discontinuous coverage</a:t>
                      </a:r>
                      <a:endParaRPr lang="en-GB" sz="1200" noProof="0" dirty="0" smtClean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Arial" charset="0"/>
                        <a:buNone/>
                      </a:pPr>
                      <a:r>
                        <a:rPr lang="en-GB" sz="120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Support of Discontinuous coverage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noProof="0" dirty="0" smtClean="0">
                          <a:solidFill>
                            <a:srgbClr val="002060"/>
                          </a:solidFill>
                        </a:rPr>
                        <a:t>Key NEW Fea</a:t>
                      </a:r>
                      <a:r>
                        <a:rPr lang="en-GB" sz="1200" b="1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ture </a:t>
                      </a:r>
                      <a:r>
                        <a:rPr lang="en-GB" sz="120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very important</a:t>
                      </a:r>
                      <a:r>
                        <a:rPr lang="en-GB" sz="1200" dirty="0" smtClean="0">
                          <a:solidFill>
                            <a:srgbClr val="002060"/>
                          </a:solidFill>
                        </a:rPr>
                        <a:t> for</a:t>
                      </a:r>
                      <a:r>
                        <a:rPr lang="en-GB" sz="1200" baseline="0" dirty="0" smtClean="0">
                          <a:solidFill>
                            <a:srgbClr val="002060"/>
                          </a:solidFill>
                        </a:rPr>
                        <a:t> asse</a:t>
                      </a:r>
                      <a:r>
                        <a:rPr lang="en-GB" sz="1200" dirty="0" smtClean="0">
                          <a:solidFill>
                            <a:srgbClr val="002060"/>
                          </a:solidFill>
                        </a:rPr>
                        <a:t>t monitoring to reduce power consumption when device</a:t>
                      </a:r>
                      <a:r>
                        <a:rPr lang="en-GB" sz="1200" baseline="0" dirty="0" smtClean="0">
                          <a:solidFill>
                            <a:srgbClr val="002060"/>
                          </a:solidFill>
                        </a:rPr>
                        <a:t> waking up </a:t>
                      </a:r>
                      <a:r>
                        <a:rPr lang="en-GB" sz="1200" dirty="0" smtClean="0">
                          <a:solidFill>
                            <a:srgbClr val="002060"/>
                          </a:solidFill>
                        </a:rPr>
                        <a:t>to communicate with</a:t>
                      </a:r>
                      <a:r>
                        <a:rPr lang="en-GB" sz="1200" baseline="0" dirty="0" smtClean="0">
                          <a:solidFill>
                            <a:srgbClr val="002060"/>
                          </a:solidFill>
                        </a:rPr>
                        <a:t> Sa</a:t>
                      </a:r>
                      <a:r>
                        <a:rPr lang="en-GB" sz="1200" dirty="0" smtClean="0">
                          <a:solidFill>
                            <a:srgbClr val="002060"/>
                          </a:solidFill>
                        </a:rPr>
                        <a:t>tellite (especially</a:t>
                      </a:r>
                      <a:r>
                        <a:rPr lang="en-GB" sz="1200" baseline="0" dirty="0" smtClean="0">
                          <a:solidFill>
                            <a:srgbClr val="002060"/>
                          </a:solidFill>
                        </a:rPr>
                        <a:t> needed for early cons</a:t>
                      </a:r>
                      <a:r>
                        <a:rPr lang="en-GB" sz="1200" dirty="0" smtClean="0">
                          <a:solidFill>
                            <a:srgbClr val="002060"/>
                          </a:solidFill>
                        </a:rPr>
                        <a:t>tellation with </a:t>
                      </a:r>
                      <a:r>
                        <a:rPr lang="en-GB" sz="120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limited number of Satellite </a:t>
                      </a:r>
                      <a:r>
                        <a:rPr lang="en-GB" sz="1200" dirty="0" smtClean="0">
                          <a:solidFill>
                            <a:srgbClr val="002060"/>
                          </a:solidFill>
                        </a:rPr>
                        <a:t>or when constellation is changing)</a:t>
                      </a:r>
                      <a:endParaRPr lang="en-GB" sz="1200" noProof="0" dirty="0" smtClean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ight Brace 4"/>
          <p:cNvSpPr/>
          <p:nvPr/>
        </p:nvSpPr>
        <p:spPr>
          <a:xfrm>
            <a:off x="7112789" y="987574"/>
            <a:ext cx="496481" cy="358204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271792" y="2183834"/>
            <a:ext cx="18722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smtClean="0">
                <a:solidFill>
                  <a:srgbClr val="002060"/>
                </a:solidFill>
                <a:latin typeface="+mn-lt"/>
              </a:rPr>
              <a:t>All fea</a:t>
            </a:r>
            <a:r>
              <a:rPr lang="en-GB" sz="1600">
                <a:solidFill>
                  <a:srgbClr val="002060"/>
                </a:solidFill>
                <a:latin typeface="+mn-lt"/>
              </a:rPr>
              <a:t>t</a:t>
            </a:r>
            <a:r>
              <a:rPr lang="en-GB" sz="1600" b="1" smtClean="0">
                <a:solidFill>
                  <a:srgbClr val="002060"/>
                </a:solidFill>
                <a:latin typeface="+mn-lt"/>
              </a:rPr>
              <a:t>ures</a:t>
            </a:r>
          </a:p>
          <a:p>
            <a:pPr algn="ctr"/>
            <a:r>
              <a:rPr lang="en-GB" sz="1600" b="1" dirty="0" smtClean="0">
                <a:solidFill>
                  <a:srgbClr val="002060"/>
                </a:solidFill>
                <a:latin typeface="+mn-lt"/>
              </a:rPr>
              <a:t>iden</a:t>
            </a:r>
            <a:r>
              <a:rPr lang="en-GB" sz="1600" b="1" dirty="0" smtClean="0">
                <a:solidFill>
                  <a:srgbClr val="002060"/>
                </a:solidFill>
                <a:latin typeface="+mn-lt"/>
              </a:rPr>
              <a:t>tified </a:t>
            </a:r>
          </a:p>
          <a:p>
            <a:pPr algn="ctr"/>
            <a:r>
              <a:rPr lang="en-GB" sz="1600" b="1" dirty="0" smtClean="0">
                <a:solidFill>
                  <a:srgbClr val="002060"/>
                </a:solidFill>
                <a:latin typeface="+mn-lt"/>
              </a:rPr>
              <a:t>in</a:t>
            </a:r>
          </a:p>
          <a:p>
            <a:pPr algn="ctr"/>
            <a:r>
              <a:rPr lang="en-GB" sz="1600" b="1" dirty="0">
                <a:solidFill>
                  <a:srgbClr val="002060"/>
                </a:solidFill>
                <a:latin typeface="+mn-lt"/>
              </a:rPr>
              <a:t>TR 36.763 </a:t>
            </a:r>
            <a:r>
              <a:rPr lang="en-GB" sz="1600" b="1" dirty="0" smtClean="0">
                <a:solidFill>
                  <a:srgbClr val="002060"/>
                </a:solidFill>
                <a:latin typeface="+mn-lt"/>
              </a:rPr>
              <a:t>v1.0.0 </a:t>
            </a:r>
            <a:endParaRPr lang="en-GB" sz="16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512" y="4681468"/>
            <a:ext cx="8280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solidFill>
                  <a:srgbClr val="002060"/>
                </a:solidFill>
                <a:latin typeface="+mn-lt"/>
              </a:rPr>
              <a:t>=&gt; </a:t>
            </a:r>
            <a:r>
              <a:rPr lang="en-GB" sz="1600" b="1" dirty="0" smtClean="0">
                <a:solidFill>
                  <a:srgbClr val="002060"/>
                </a:solidFill>
                <a:latin typeface="+mn-lt"/>
              </a:rPr>
              <a:t>Essential features have been identified for Release 17 for </a:t>
            </a:r>
            <a:r>
              <a:rPr lang="en-GB" sz="1600" b="1" smtClean="0">
                <a:solidFill>
                  <a:srgbClr val="002060"/>
                </a:solidFill>
                <a:latin typeface="+mn-lt"/>
              </a:rPr>
              <a:t>market adoption</a:t>
            </a:r>
            <a:endParaRPr lang="en-GB" sz="1600" b="1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33971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C40F8A5-BDA2-4526-885D-781D0D3F368A}"/>
              </a:ext>
            </a:extLst>
          </p:cNvPr>
          <p:cNvSpPr txBox="1">
            <a:spLocks/>
          </p:cNvSpPr>
          <p:nvPr/>
        </p:nvSpPr>
        <p:spPr>
          <a:xfrm>
            <a:off x="107504" y="99331"/>
            <a:ext cx="8784976" cy="672219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2800" dirty="0" smtClean="0">
                <a:solidFill>
                  <a:srgbClr val="002060"/>
                </a:solidFill>
                <a:latin typeface="+mn-lt"/>
              </a:rPr>
              <a:t>Nex</a:t>
            </a:r>
            <a:r>
              <a:rPr lang="en-GB" sz="2800" dirty="0" smtClean="0">
                <a:solidFill>
                  <a:srgbClr val="002060"/>
                </a:solidFill>
              </a:rPr>
              <a:t>t Steps</a:t>
            </a:r>
            <a:endParaRPr lang="en-GB" sz="28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4" name="Rectangle 3"/>
          <p:cNvSpPr txBox="1">
            <a:spLocks/>
          </p:cNvSpPr>
          <p:nvPr/>
        </p:nvSpPr>
        <p:spPr bwMode="auto">
          <a:xfrm>
            <a:off x="179512" y="843558"/>
            <a:ext cx="8712968" cy="3990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200000"/>
              </a:lnSpc>
              <a:buClr>
                <a:srgbClr val="002060"/>
              </a:buClr>
            </a:pPr>
            <a:r>
              <a:rPr lang="en-GB" sz="1800" dirty="0" smtClean="0">
                <a:solidFill>
                  <a:srgbClr val="002060"/>
                </a:solidFill>
              </a:rPr>
              <a:t>Study Item ““</a:t>
            </a:r>
            <a:r>
              <a:rPr lang="en-GB" sz="1800" dirty="0" err="1" smtClean="0">
                <a:solidFill>
                  <a:srgbClr val="002060"/>
                </a:solidFill>
              </a:rPr>
              <a:t>IoT</a:t>
            </a:r>
            <a:r>
              <a:rPr lang="en-GB" sz="1800" dirty="0" smtClean="0">
                <a:solidFill>
                  <a:srgbClr val="002060"/>
                </a:solidFill>
              </a:rPr>
              <a:t> over NTN” completed for Release 17</a:t>
            </a:r>
          </a:p>
          <a:p>
            <a:pPr eaLnBrk="1" hangingPunct="1">
              <a:lnSpc>
                <a:spcPct val="200000"/>
              </a:lnSpc>
              <a:buClr>
                <a:srgbClr val="002060"/>
              </a:buClr>
            </a:pPr>
            <a:r>
              <a:rPr lang="en-GB" sz="1800" dirty="0" smtClean="0">
                <a:solidFill>
                  <a:srgbClr val="002060"/>
                </a:solidFill>
              </a:rPr>
              <a:t>Ready for Work Item to start</a:t>
            </a:r>
          </a:p>
          <a:p>
            <a:pPr eaLnBrk="1" hangingPunct="1">
              <a:lnSpc>
                <a:spcPct val="200000"/>
              </a:lnSpc>
              <a:buClr>
                <a:srgbClr val="002060"/>
              </a:buClr>
            </a:pPr>
            <a:r>
              <a:rPr lang="en-GB" sz="1800" dirty="0" smtClean="0">
                <a:solidFill>
                  <a:srgbClr val="002060"/>
                </a:solidFill>
              </a:rPr>
              <a:t>Decision: to approve </a:t>
            </a:r>
            <a:r>
              <a:rPr lang="en-GB" sz="1800" dirty="0" smtClean="0">
                <a:solidFill>
                  <a:srgbClr val="002060"/>
                </a:solidFill>
              </a:rPr>
              <a:t>Work Item in accordance with TR 36.763 recommendations</a:t>
            </a:r>
            <a:endParaRPr lang="en-GB" sz="1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79374"/>
      </p:ext>
    </p:extLst>
  </p:cSld>
  <p:clrMapOvr>
    <a:masterClrMapping/>
  </p:clrMapOvr>
</p:sld>
</file>

<file path=ppt/theme/theme1.xml><?xml version="1.0" encoding="utf-8"?>
<a:theme xmlns:a="http://schemas.openxmlformats.org/drawingml/2006/main" name="2_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2250</TotalTime>
  <Words>419</Words>
  <Application>Microsoft Macintosh PowerPoint</Application>
  <PresentationFormat>On-screen Show (16:9)</PresentationFormat>
  <Paragraphs>74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Calibri</vt:lpstr>
      <vt:lpstr>Wingdings</vt:lpstr>
      <vt:lpstr>Arial</vt:lpstr>
      <vt:lpstr>2_Thème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Réflexion</dc:title>
  <dc:creator>JB</dc:creator>
  <cp:lastModifiedBy>Thierry Berisot</cp:lastModifiedBy>
  <cp:revision>1894</cp:revision>
  <cp:lastPrinted>2017-02-14T13:41:51Z</cp:lastPrinted>
  <dcterms:created xsi:type="dcterms:W3CDTF">2015-12-08T18:09:12Z</dcterms:created>
  <dcterms:modified xsi:type="dcterms:W3CDTF">2021-06-07T20:12:57Z</dcterms:modified>
</cp:coreProperties>
</file>