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8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3" r:id="rId3"/>
    <p:sldMasterId id="2147483665" r:id="rId4"/>
    <p:sldMasterId id="2147483667" r:id="rId5"/>
    <p:sldMasterId id="2147483672" r:id="rId6"/>
    <p:sldMasterId id="2147483678" r:id="rId7"/>
    <p:sldMasterId id="2147483691" r:id="rId8"/>
    <p:sldMasterId id="2147483709" r:id="rId9"/>
  </p:sldMasterIdLst>
  <p:notesMasterIdLst>
    <p:notesMasterId r:id="rId16"/>
  </p:notesMasterIdLst>
  <p:sldIdLst>
    <p:sldId id="747" r:id="rId10"/>
    <p:sldId id="628" r:id="rId11"/>
    <p:sldId id="748" r:id="rId12"/>
    <p:sldId id="749" r:id="rId13"/>
    <p:sldId id="750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47">
          <p15:clr>
            <a:srgbClr val="A4A3A4"/>
          </p15:clr>
        </p15:guide>
        <p15:guide id="2" pos="28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CC0000"/>
    <a:srgbClr val="FF9999"/>
    <a:srgbClr val="FFFF66"/>
    <a:srgbClr val="99FF99"/>
    <a:srgbClr val="FFCCFF"/>
    <a:srgbClr val="FF9966"/>
    <a:srgbClr val="66FF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25" autoAdjust="0"/>
    <p:restoredTop sz="90353" autoAdjust="0"/>
  </p:normalViewPr>
  <p:slideViewPr>
    <p:cSldViewPr snapToGrid="0" snapToObjects="1">
      <p:cViewPr varScale="1">
        <p:scale>
          <a:sx n="146" d="100"/>
          <a:sy n="146" d="100"/>
        </p:scale>
        <p:origin x="498" y="108"/>
      </p:cViewPr>
      <p:guideLst>
        <p:guide orient="horz" pos="1647"/>
        <p:guide pos="2892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  <a:t>1</a:t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924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6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4BFBE-9997-49A6-A555-D7FEFD55612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47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875195"/>
            <a:ext cx="1360488" cy="9363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0082" tIns="35044" rIns="70082" bIns="35044" anchor="b" anchorCtr="1">
            <a:spAutoFit/>
          </a:bodyPr>
          <a:lstStyle/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endParaRPr lang="en-US" altLang="zh-CN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75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675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6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701040" fontAlgn="base">
              <a:spcBef>
                <a:spcPct val="0"/>
              </a:spcBef>
              <a:spcAft>
                <a:spcPct val="0"/>
              </a:spcAft>
            </a:pPr>
            <a:r>
              <a:rPr lang="en-US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6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6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5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1731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525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525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173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525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525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1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45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4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6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6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4871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23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9" r:id="rId5"/>
    <p:sldLayoutId id="2147483660" r:id="rId6"/>
    <p:sldLayoutId id="2147483661" r:id="rId7"/>
    <p:sldLayoutId id="2147483662" r:id="rId8"/>
    <p:sldLayoutId id="2147483664" r:id="rId9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579347" y="1955165"/>
            <a:ext cx="4410664" cy="616586"/>
          </a:xfrm>
        </p:spPr>
        <p:txBody>
          <a:bodyPr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sym typeface="+mn-ea"/>
              </a:rPr>
              <a:t>RRC-less solution for SDT</a:t>
            </a: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5873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Meeting #92e	</a:t>
            </a: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June 14 – 18, 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</a:t>
            </a:r>
            <a:r>
              <a:rPr lang="en-GB" altLang="zh-CN" sz="1800" dirty="0" err="1">
                <a:solidFill>
                  <a:schemeClr val="bg1"/>
                </a:solidFill>
                <a:ea typeface="宋体" panose="02010600030101010101" pitchFamily="2" charset="-122"/>
              </a:rPr>
              <a:t>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9.7.2.7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459663" y="122238"/>
            <a:ext cx="1490662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chemeClr val="bg1"/>
                </a:solidFill>
                <a:ea typeface="宋体" panose="02010600030101010101" pitchFamily="2" charset="-122"/>
              </a:rPr>
              <a:t>RP-211433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General status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7849870" cy="3662777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Small Data Transmission (SDT) feature enables the UE to send and receive small data packets whilst the UE is in INACTIVE state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Two mechanisms are being specified to support SDT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RA-SDT: Where the SDT transmission is initiated by RACH procedure and both 2-step and 4-step RACH are supported for this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</a:rPr>
              <a:t>CG-SDT: Where type 1 configured grant resources are configured for the UE to be used in INACTIVE state in a given cell</a:t>
            </a: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the very beginning of the WI, RAN2 discussed RRC-based and RRC-less solutions for SDT</a:t>
            </a:r>
          </a:p>
          <a:p>
            <a:pPr marL="447675" marR="0" lvl="1" indent="-26670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RRC-based solution includes an RRC message (sent over the CCCH channel) to initiate SDT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lang="en-GB" sz="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RRC-based solution works both for CG-SDT and RA-SDT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RRC-based solution works in the same cell as well as in a different cell (than the cell in which the UE entered INACTIVE state)</a:t>
            </a:r>
          </a:p>
          <a:p>
            <a:pPr marL="447675" marR="0" lvl="1" indent="-26670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RRC-less solution does not include any RRC message in the first UL message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lang="en-GB" sz="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RRC-less solution only works in the same cell as the cell in which the UE entered INACTIVE state</a:t>
            </a: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Considering the commonality across RA-SDT, CG-SDT</a:t>
            </a:r>
            <a:r>
              <a:rPr lang="en-GB" sz="1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mobility scenarios as noted above, 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RAN2 agreed to use the RRC-based solution as baseline for both RA-SDT and CG-SDT and deprioritised the RRC-less solution</a:t>
            </a:r>
          </a:p>
          <a:p>
            <a:pPr indent="-5619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Discussion on RRC-less solution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7849870" cy="3662777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Some companies have promoted RRC-less solution with the expectation that it provides better signalling overhead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companies pointed out that this depends on a number of considerations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Some of the information included in the CCCH message is assumed to be redundant in case of RRC-less solution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Further discussion is needed in RAN2 on which information in CCCH message is redundant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There may be implications on RAN3 and SA3 for the above discussion and these dependencies need to be checked 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The gains materialise for the same cell scenario only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It is generally understood that an RRC message is necessary in case of cell change</a:t>
            </a:r>
          </a:p>
          <a:p>
            <a:pPr marL="447675" marR="0" lvl="1" indent="-26670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There seem to be different views on how the RRC-less solution is terminated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Options include an RRC message in DL to terminate the RRC-less SDT and a solution where there is no RRC message in DL either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overall gains again depend on which solution is chosen eventually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effort is needed to iron-out these details (first in RAN2) and then to trigger the necessary interaction with other WGs</a:t>
            </a:r>
          </a:p>
          <a:p>
            <a:pPr marL="180975" lvl="1" indent="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None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endParaRPr lang="en-GB" sz="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-5619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825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Status of the general discussions in RAN2 for SDT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7849870" cy="3662777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As with other Rel-17 WIs, the work on SDT is </a:t>
            </a: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being progressed as best as possible given all the bottlenecks that result from the loss of face-to-face meeting time 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 base-line solution for SDT which works for both RA-SDT and CG-SDT is essential to deliver the SDT work in Rel-17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RRC-based solution is such baseline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RRC-less solution is not essential for the feature to work 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If only one solution were to be specified for the Rel-17, then RRC-based solution that works for all scenarios is the obvious choice</a:t>
            </a: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Work on deprioritised aspects should only be considered when there is time in the WGs after completing the base-line work</a:t>
            </a: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r>
              <a:rPr lang="en-GB" sz="1050" dirty="0">
                <a:solidFill>
                  <a:srgbClr val="000000"/>
                </a:solidFill>
                <a:latin typeface="Arial" panose="020B0604020202020204" pitchFamily="34" charset="0"/>
              </a:rPr>
              <a:t>Although SDT work is progressing as planned, the current status of the work is not yet at a state where the deprioritised work can be taken on board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Some stage-2 aspects of the RRC-based solution are still open</a:t>
            </a: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r>
              <a:rPr lang="en-GB" sz="900" dirty="0">
                <a:solidFill>
                  <a:srgbClr val="000000"/>
                </a:solidFill>
                <a:latin typeface="Arial" panose="020B0604020202020204" pitchFamily="34" charset="0"/>
              </a:rPr>
              <a:t>Stage-3 CRs have just been initiated and this will require more time and effort from delegates to iron out the details and the review process will also require further meeting time</a:t>
            </a:r>
          </a:p>
          <a:p>
            <a:pPr marL="180975" lvl="1" indent="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None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847725" lvl="2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endParaRPr lang="en-GB" sz="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-561975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defRPr/>
            </a:pPr>
            <a:endParaRPr lang="en-GB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457200" rtl="0" eaLnBrk="1" fontAlgn="base" latinLnBrk="0" hangingPunct="1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47675" lvl="1" indent="-26670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endParaRPr lang="en-GB" sz="1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424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35915" y="410845"/>
            <a:ext cx="8513445" cy="604520"/>
          </a:xfrm>
        </p:spPr>
        <p:txBody>
          <a:bodyPr/>
          <a:lstStyle/>
          <a:p>
            <a:r>
              <a:rPr lang="en-US" altLang="zh-CN" dirty="0">
                <a:sym typeface="+mn-ea"/>
              </a:rPr>
              <a:t>Conclusion and proposals</a:t>
            </a:r>
            <a:endParaRPr lang="zh-CN" altLang="en-US" dirty="0"/>
          </a:p>
        </p:txBody>
      </p:sp>
      <p:sp>
        <p:nvSpPr>
          <p:cNvPr id="4" name="内容占位符 6"/>
          <p:cNvSpPr txBox="1"/>
          <p:nvPr/>
        </p:nvSpPr>
        <p:spPr>
          <a:xfrm>
            <a:off x="321310" y="1002665"/>
            <a:ext cx="7849870" cy="3662777"/>
          </a:xfrm>
          <a:prstGeom prst="rect">
            <a:avLst/>
          </a:prstGeom>
        </p:spPr>
        <p:txBody>
          <a:bodyPr/>
          <a:lstStyle>
            <a:lvl1pPr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defTabSz="457200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Proposal 1: RAN2 continues to focus on RRC-based solution for SDT </a:t>
            </a:r>
          </a:p>
          <a:p>
            <a:pPr marL="171450" indent="-171450">
              <a:lnSpc>
                <a:spcPts val="1575"/>
              </a:lnSpc>
              <a:spcBef>
                <a:spcPts val="375"/>
              </a:spcBef>
              <a:spcAft>
                <a:spcPts val="375"/>
              </a:spcAft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Proposal 2: RAN plenary to discuss the RRC-less solution at RAN#93 as part of the general discussions on Rel-17 WI scope</a:t>
            </a:r>
          </a:p>
        </p:txBody>
      </p:sp>
    </p:spTree>
    <p:extLst>
      <p:ext uri="{BB962C8B-B14F-4D97-AF65-F5344CB8AC3E}">
        <p14:creationId xmlns:p14="http://schemas.microsoft.com/office/powerpoint/2010/main" val="3454141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479</TotalTime>
  <Words>652</Words>
  <Application>Microsoft Office PowerPoint</Application>
  <PresentationFormat>On-screen Show (16:9)</PresentationFormat>
  <Paragraphs>66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6</vt:i4>
      </vt:variant>
      <vt:variant>
        <vt:lpstr>Custom Shows</vt:lpstr>
      </vt:variant>
      <vt:variant>
        <vt:i4>1</vt:i4>
      </vt:variant>
    </vt:vector>
  </HeadingPairs>
  <TitlesOfParts>
    <vt:vector size="23" baseType="lpstr">
      <vt:lpstr>微软雅黑</vt:lpstr>
      <vt:lpstr>宋体</vt:lpstr>
      <vt:lpstr>Arial</vt:lpstr>
      <vt:lpstr>Calibri</vt:lpstr>
      <vt:lpstr>Heiti SC Light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PowerPoint Presentation</vt:lpstr>
      <vt:lpstr>General status</vt:lpstr>
      <vt:lpstr>Discussion on RRC-less solution</vt:lpstr>
      <vt:lpstr>Status of the general discussions in RAN2 for SDT</vt:lpstr>
      <vt:lpstr>Conclusion and proposals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WPG</dc:creator>
  <cp:lastModifiedBy>ZTE</cp:lastModifiedBy>
  <cp:revision>1883</cp:revision>
  <dcterms:created xsi:type="dcterms:W3CDTF">2015-07-14T07:21:00Z</dcterms:created>
  <dcterms:modified xsi:type="dcterms:W3CDTF">2021-06-07T13:36:45Z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